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7" r:id="rId3"/>
    <p:sldId id="258" r:id="rId4"/>
    <p:sldId id="259" r:id="rId5"/>
    <p:sldId id="260" r:id="rId6"/>
    <p:sldId id="261" r:id="rId7"/>
    <p:sldId id="263" r:id="rId8"/>
    <p:sldId id="264" r:id="rId9"/>
    <p:sldId id="265"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522"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EB0821B2-1787-4778-885B-0F203C5138DB}" type="datetimeFigureOut">
              <a:rPr lang="ru-RU" smtClean="0"/>
              <a:t>02.02.2025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B19BDA-83D4-4F3E-93CC-0B644A3731D9}" type="slidenum">
              <a:rPr lang="ru-RU" smtClean="0"/>
              <a:t>‹#›</a:t>
            </a:fld>
            <a:endParaRPr lang="ru-RU"/>
          </a:p>
        </p:txBody>
      </p:sp>
    </p:spTree>
    <p:extLst>
      <p:ext uri="{BB962C8B-B14F-4D97-AF65-F5344CB8AC3E}">
        <p14:creationId xmlns:p14="http://schemas.microsoft.com/office/powerpoint/2010/main" val="3246945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B0821B2-1787-4778-885B-0F203C5138DB}" type="datetimeFigureOut">
              <a:rPr lang="ru-RU" smtClean="0"/>
              <a:t>02.02.2025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B19BDA-83D4-4F3E-93CC-0B644A3731D9}" type="slidenum">
              <a:rPr lang="ru-RU" smtClean="0"/>
              <a:t>‹#›</a:t>
            </a:fld>
            <a:endParaRPr lang="ru-RU"/>
          </a:p>
        </p:txBody>
      </p:sp>
    </p:spTree>
    <p:extLst>
      <p:ext uri="{BB962C8B-B14F-4D97-AF65-F5344CB8AC3E}">
        <p14:creationId xmlns:p14="http://schemas.microsoft.com/office/powerpoint/2010/main" val="758293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B0821B2-1787-4778-885B-0F203C5138DB}" type="datetimeFigureOut">
              <a:rPr lang="ru-RU" smtClean="0"/>
              <a:t>02.02.2025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B19BDA-83D4-4F3E-93CC-0B644A3731D9}" type="slidenum">
              <a:rPr lang="ru-RU" smtClean="0"/>
              <a:t>‹#›</a:t>
            </a:fld>
            <a:endParaRPr lang="ru-RU"/>
          </a:p>
        </p:txBody>
      </p:sp>
    </p:spTree>
    <p:extLst>
      <p:ext uri="{BB962C8B-B14F-4D97-AF65-F5344CB8AC3E}">
        <p14:creationId xmlns:p14="http://schemas.microsoft.com/office/powerpoint/2010/main" val="1151205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B0821B2-1787-4778-885B-0F203C5138DB}" type="datetimeFigureOut">
              <a:rPr lang="ru-RU" smtClean="0"/>
              <a:t>02.02.2025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B19BDA-83D4-4F3E-93CC-0B644A3731D9}" type="slidenum">
              <a:rPr lang="ru-RU" smtClean="0"/>
              <a:t>‹#›</a:t>
            </a:fld>
            <a:endParaRPr lang="ru-RU"/>
          </a:p>
        </p:txBody>
      </p:sp>
    </p:spTree>
    <p:extLst>
      <p:ext uri="{BB962C8B-B14F-4D97-AF65-F5344CB8AC3E}">
        <p14:creationId xmlns:p14="http://schemas.microsoft.com/office/powerpoint/2010/main" val="3501462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EB0821B2-1787-4778-885B-0F203C5138DB}" type="datetimeFigureOut">
              <a:rPr lang="ru-RU" smtClean="0"/>
              <a:t>02.02.2025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B19BDA-83D4-4F3E-93CC-0B644A3731D9}" type="slidenum">
              <a:rPr lang="ru-RU" smtClean="0"/>
              <a:t>‹#›</a:t>
            </a:fld>
            <a:endParaRPr lang="ru-RU"/>
          </a:p>
        </p:txBody>
      </p:sp>
    </p:spTree>
    <p:extLst>
      <p:ext uri="{BB962C8B-B14F-4D97-AF65-F5344CB8AC3E}">
        <p14:creationId xmlns:p14="http://schemas.microsoft.com/office/powerpoint/2010/main" val="1738732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EB0821B2-1787-4778-885B-0F203C5138DB}" type="datetimeFigureOut">
              <a:rPr lang="ru-RU" smtClean="0"/>
              <a:t>02.02.2025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2B19BDA-83D4-4F3E-93CC-0B644A3731D9}" type="slidenum">
              <a:rPr lang="ru-RU" smtClean="0"/>
              <a:t>‹#›</a:t>
            </a:fld>
            <a:endParaRPr lang="ru-RU"/>
          </a:p>
        </p:txBody>
      </p:sp>
    </p:spTree>
    <p:extLst>
      <p:ext uri="{BB962C8B-B14F-4D97-AF65-F5344CB8AC3E}">
        <p14:creationId xmlns:p14="http://schemas.microsoft.com/office/powerpoint/2010/main" val="1764741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EB0821B2-1787-4778-885B-0F203C5138DB}" type="datetimeFigureOut">
              <a:rPr lang="ru-RU" smtClean="0"/>
              <a:t>02.02.2025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2B19BDA-83D4-4F3E-93CC-0B644A3731D9}" type="slidenum">
              <a:rPr lang="ru-RU" smtClean="0"/>
              <a:t>‹#›</a:t>
            </a:fld>
            <a:endParaRPr lang="ru-RU"/>
          </a:p>
        </p:txBody>
      </p:sp>
    </p:spTree>
    <p:extLst>
      <p:ext uri="{BB962C8B-B14F-4D97-AF65-F5344CB8AC3E}">
        <p14:creationId xmlns:p14="http://schemas.microsoft.com/office/powerpoint/2010/main" val="1296473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EB0821B2-1787-4778-885B-0F203C5138DB}" type="datetimeFigureOut">
              <a:rPr lang="ru-RU" smtClean="0"/>
              <a:t>02.02.2025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2B19BDA-83D4-4F3E-93CC-0B644A3731D9}" type="slidenum">
              <a:rPr lang="ru-RU" smtClean="0"/>
              <a:t>‹#›</a:t>
            </a:fld>
            <a:endParaRPr lang="ru-RU"/>
          </a:p>
        </p:txBody>
      </p:sp>
    </p:spTree>
    <p:extLst>
      <p:ext uri="{BB962C8B-B14F-4D97-AF65-F5344CB8AC3E}">
        <p14:creationId xmlns:p14="http://schemas.microsoft.com/office/powerpoint/2010/main" val="2226340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B0821B2-1787-4778-885B-0F203C5138DB}" type="datetimeFigureOut">
              <a:rPr lang="ru-RU" smtClean="0"/>
              <a:t>02.02.2025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2B19BDA-83D4-4F3E-93CC-0B644A3731D9}" type="slidenum">
              <a:rPr lang="ru-RU" smtClean="0"/>
              <a:t>‹#›</a:t>
            </a:fld>
            <a:endParaRPr lang="ru-RU"/>
          </a:p>
        </p:txBody>
      </p:sp>
    </p:spTree>
    <p:extLst>
      <p:ext uri="{BB962C8B-B14F-4D97-AF65-F5344CB8AC3E}">
        <p14:creationId xmlns:p14="http://schemas.microsoft.com/office/powerpoint/2010/main" val="1586638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EB0821B2-1787-4778-885B-0F203C5138DB}" type="datetimeFigureOut">
              <a:rPr lang="ru-RU" smtClean="0"/>
              <a:t>02.02.2025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2B19BDA-83D4-4F3E-93CC-0B644A3731D9}" type="slidenum">
              <a:rPr lang="ru-RU" smtClean="0"/>
              <a:t>‹#›</a:t>
            </a:fld>
            <a:endParaRPr lang="ru-RU"/>
          </a:p>
        </p:txBody>
      </p:sp>
    </p:spTree>
    <p:extLst>
      <p:ext uri="{BB962C8B-B14F-4D97-AF65-F5344CB8AC3E}">
        <p14:creationId xmlns:p14="http://schemas.microsoft.com/office/powerpoint/2010/main" val="1162806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EB0821B2-1787-4778-885B-0F203C5138DB}" type="datetimeFigureOut">
              <a:rPr lang="ru-RU" smtClean="0"/>
              <a:t>02.02.2025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2B19BDA-83D4-4F3E-93CC-0B644A3731D9}" type="slidenum">
              <a:rPr lang="ru-RU" smtClean="0"/>
              <a:t>‹#›</a:t>
            </a:fld>
            <a:endParaRPr lang="ru-RU"/>
          </a:p>
        </p:txBody>
      </p:sp>
    </p:spTree>
    <p:extLst>
      <p:ext uri="{BB962C8B-B14F-4D97-AF65-F5344CB8AC3E}">
        <p14:creationId xmlns:p14="http://schemas.microsoft.com/office/powerpoint/2010/main" val="564536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0821B2-1787-4778-885B-0F203C5138DB}" type="datetimeFigureOut">
              <a:rPr lang="ru-RU" smtClean="0"/>
              <a:t>02.02.2025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B19BDA-83D4-4F3E-93CC-0B644A3731D9}" type="slidenum">
              <a:rPr lang="ru-RU" smtClean="0"/>
              <a:t>‹#›</a:t>
            </a:fld>
            <a:endParaRPr lang="ru-RU"/>
          </a:p>
        </p:txBody>
      </p:sp>
    </p:spTree>
    <p:extLst>
      <p:ext uri="{BB962C8B-B14F-4D97-AF65-F5344CB8AC3E}">
        <p14:creationId xmlns:p14="http://schemas.microsoft.com/office/powerpoint/2010/main" val="4084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03902" y="86445"/>
            <a:ext cx="7574532" cy="1470025"/>
          </a:xfrm>
        </p:spPr>
        <p:txBody>
          <a:bodyPr>
            <a:noAutofit/>
          </a:bodyPr>
          <a:lstStyle/>
          <a:p>
            <a:r>
              <a:rPr lang="ru-RU"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anose="02050604050505020204" pitchFamily="18" charset="0"/>
              </a:rPr>
              <a:t/>
            </a:r>
            <a:br>
              <a:rPr lang="ru-RU"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anose="02050604050505020204" pitchFamily="18" charset="0"/>
              </a:rPr>
            </a:b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anose="02050604050505020204" pitchFamily="18" charset="0"/>
              </a:rPr>
              <a:t/>
            </a:r>
            <a:b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anose="02050604050505020204" pitchFamily="18" charset="0"/>
              </a:rPr>
            </a:br>
            <a:r>
              <a:rPr lang="ru-RU" sz="1600" b="1" dirty="0" smtClean="0">
                <a:latin typeface="Times New Roman" panose="02020603050405020304" pitchFamily="18" charset="0"/>
                <a:cs typeface="Times New Roman" panose="02020603050405020304" pitchFamily="18" charset="0"/>
              </a:rPr>
              <a:t>Муниципальное </a:t>
            </a:r>
            <a:r>
              <a:rPr lang="ru-RU" sz="1600" b="1" dirty="0">
                <a:latin typeface="Times New Roman" panose="02020603050405020304" pitchFamily="18" charset="0"/>
                <a:cs typeface="Times New Roman" panose="02020603050405020304" pitchFamily="18" charset="0"/>
              </a:rPr>
              <a:t>дошкольное образовательное автономное учреждение «Детский сад № 118 общеразвивающего вида с приоритетным осуществлением физического развития воспитанников «Дружба» г. Орска»</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anose="02050604050505020204" pitchFamily="18" charset="0"/>
              </a:rPr>
              <a:t/>
            </a:r>
            <a:b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anose="02050604050505020204" pitchFamily="18" charset="0"/>
              </a:rPr>
            </a:br>
            <a:r>
              <a:rPr lang="ru-RU" sz="1600" b="1" i="1" dirty="0">
                <a:latin typeface="Bookman Old Style" panose="02050604050505020204" pitchFamily="18" charset="0"/>
              </a:rPr>
              <a:t/>
            </a:r>
            <a:br>
              <a:rPr lang="ru-RU" sz="1600" b="1" i="1" dirty="0">
                <a:latin typeface="Bookman Old Style" panose="02050604050505020204" pitchFamily="18" charset="0"/>
              </a:rPr>
            </a:br>
            <a:endParaRPr lang="ru-RU" sz="1600" b="1" i="1" dirty="0">
              <a:latin typeface="Bookman Old Style" panose="02050604050505020204" pitchFamily="18" charset="0"/>
            </a:endParaRPr>
          </a:p>
        </p:txBody>
      </p:sp>
      <p:sp>
        <p:nvSpPr>
          <p:cNvPr id="3" name="Подзаголовок 2"/>
          <p:cNvSpPr>
            <a:spLocks noGrp="1"/>
          </p:cNvSpPr>
          <p:nvPr>
            <p:ph type="subTitle" idx="1"/>
          </p:nvPr>
        </p:nvSpPr>
        <p:spPr>
          <a:xfrm>
            <a:off x="539552" y="4797152"/>
            <a:ext cx="7921121" cy="1752600"/>
          </a:xfrm>
        </p:spPr>
        <p:txBody>
          <a:bodyPr>
            <a:normAutofit/>
          </a:bodyPr>
          <a:lstStyle/>
          <a:p>
            <a:pPr algn="r"/>
            <a:r>
              <a:rPr lang="ru-RU" sz="1800" b="1" dirty="0" smtClean="0">
                <a:solidFill>
                  <a:schemeClr val="tx1"/>
                </a:solidFill>
                <a:latin typeface="Times New Roman" panose="02020603050405020304" pitchFamily="18" charset="0"/>
                <a:cs typeface="Times New Roman" panose="02020603050405020304" pitchFamily="18" charset="0"/>
              </a:rPr>
              <a:t>Подготовил воспитатель </a:t>
            </a:r>
            <a:r>
              <a:rPr lang="ru-RU" sz="1800" b="1" dirty="0" err="1" smtClean="0">
                <a:solidFill>
                  <a:schemeClr val="tx1"/>
                </a:solidFill>
                <a:latin typeface="Times New Roman" panose="02020603050405020304" pitchFamily="18" charset="0"/>
                <a:cs typeface="Times New Roman" panose="02020603050405020304" pitchFamily="18" charset="0"/>
              </a:rPr>
              <a:t>вкк</a:t>
            </a:r>
            <a:r>
              <a:rPr lang="ru-RU" sz="1800" b="1" dirty="0" smtClean="0">
                <a:solidFill>
                  <a:schemeClr val="tx1"/>
                </a:solidFill>
                <a:latin typeface="Times New Roman" panose="02020603050405020304" pitchFamily="18" charset="0"/>
                <a:cs typeface="Times New Roman" panose="02020603050405020304" pitchFamily="18" charset="0"/>
              </a:rPr>
              <a:t>:</a:t>
            </a:r>
            <a:endParaRPr lang="ru-RU" sz="1800" b="1" dirty="0" smtClean="0">
              <a:solidFill>
                <a:schemeClr val="tx1"/>
              </a:solidFill>
              <a:latin typeface="Times New Roman" panose="02020603050405020304" pitchFamily="18" charset="0"/>
              <a:cs typeface="Times New Roman" panose="02020603050405020304" pitchFamily="18" charset="0"/>
            </a:endParaRPr>
          </a:p>
          <a:p>
            <a:pPr algn="r"/>
            <a:r>
              <a:rPr lang="ru-RU" sz="1800" b="1" dirty="0" smtClean="0">
                <a:solidFill>
                  <a:schemeClr val="tx1"/>
                </a:solidFill>
                <a:latin typeface="Times New Roman" panose="02020603050405020304" pitchFamily="18" charset="0"/>
                <a:cs typeface="Times New Roman" panose="02020603050405020304" pitchFamily="18" charset="0"/>
              </a:rPr>
              <a:t>Наговицына Н.А.</a:t>
            </a:r>
          </a:p>
          <a:p>
            <a:pPr algn="r"/>
            <a:endParaRPr lang="ru-RU" sz="1800" b="1" dirty="0">
              <a:solidFill>
                <a:schemeClr val="tx1"/>
              </a:solidFill>
              <a:latin typeface="Times New Roman" panose="02020603050405020304" pitchFamily="18" charset="0"/>
              <a:cs typeface="Times New Roman" panose="02020603050405020304" pitchFamily="18" charset="0"/>
            </a:endParaRPr>
          </a:p>
          <a:p>
            <a:pPr algn="r"/>
            <a:endParaRPr lang="ru-RU" sz="1800" b="1" dirty="0" smtClean="0">
              <a:solidFill>
                <a:schemeClr val="tx1"/>
              </a:solidFill>
              <a:latin typeface="Times New Roman" panose="02020603050405020304" pitchFamily="18" charset="0"/>
              <a:cs typeface="Times New Roman" panose="02020603050405020304" pitchFamily="18" charset="0"/>
            </a:endParaRPr>
          </a:p>
          <a:p>
            <a:r>
              <a:rPr lang="ru-RU" sz="1800" b="1" dirty="0">
                <a:solidFill>
                  <a:schemeClr val="tx1"/>
                </a:solidFill>
                <a:latin typeface="Times New Roman" panose="02020603050405020304" pitchFamily="18" charset="0"/>
                <a:cs typeface="Times New Roman" panose="02020603050405020304" pitchFamily="18" charset="0"/>
              </a:rPr>
              <a:t>2025</a:t>
            </a:r>
          </a:p>
          <a:p>
            <a:endParaRPr lang="ru-RU" sz="1800" b="1" dirty="0" smtClean="0">
              <a:solidFill>
                <a:schemeClr val="tx1"/>
              </a:solidFill>
              <a:latin typeface="Times New Roman" panose="02020603050405020304" pitchFamily="18" charset="0"/>
              <a:cs typeface="Times New Roman" panose="02020603050405020304" pitchFamily="18" charset="0"/>
            </a:endParaRPr>
          </a:p>
        </p:txBody>
      </p:sp>
      <p:pic>
        <p:nvPicPr>
          <p:cNvPr id="1030" name="Picture 6" descr="C:\Users\Компьютер\Desktop\средняя.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1295400" cy="1438275"/>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07504" y="2708920"/>
            <a:ext cx="8870930" cy="1015663"/>
          </a:xfrm>
          <a:prstGeom prst="rect">
            <a:avLst/>
          </a:prstGeom>
          <a:noFill/>
        </p:spPr>
        <p:txBody>
          <a:bodyPr wrap="square" lIns="91440" tIns="45720" rIns="91440" bIns="45720">
            <a:spAutoFit/>
          </a:bodyPr>
          <a:lstStyle/>
          <a:p>
            <a:pPr algn="ctr"/>
            <a:r>
              <a:rPr lang="ru-RU" sz="2000" b="1" dirty="0" smtClean="0">
                <a:ln w="10541" cmpd="sng">
                  <a:solidFill>
                    <a:schemeClr val="accent1">
                      <a:shade val="88000"/>
                      <a:satMod val="110000"/>
                    </a:schemeClr>
                  </a:solidFill>
                  <a:prstDash val="solid"/>
                </a:ln>
                <a:latin typeface="Bookman Old Style" panose="02050604050505020204" pitchFamily="18" charset="0"/>
              </a:rPr>
              <a:t>ДИДАКТИЧЕСКАЯ ИГРА – ТРАНСФОРМЕР</a:t>
            </a:r>
          </a:p>
          <a:p>
            <a:pPr algn="ctr"/>
            <a:r>
              <a:rPr lang="ru-RU" sz="2000" b="1" dirty="0" smtClean="0">
                <a:ln w="10541" cmpd="sng">
                  <a:solidFill>
                    <a:schemeClr val="accent1">
                      <a:shade val="88000"/>
                      <a:satMod val="110000"/>
                    </a:schemeClr>
                  </a:solidFill>
                  <a:prstDash val="solid"/>
                </a:ln>
                <a:latin typeface="Bookman Old Style" panose="02050604050505020204" pitchFamily="18" charset="0"/>
              </a:rPr>
              <a:t> по безопасности жизнедеятельности:</a:t>
            </a:r>
          </a:p>
          <a:p>
            <a:pPr algn="ctr"/>
            <a:r>
              <a:rPr lang="ru-RU" sz="2000" b="1" dirty="0" smtClean="0">
                <a:ln w="10541" cmpd="sng">
                  <a:solidFill>
                    <a:schemeClr val="accent1">
                      <a:shade val="88000"/>
                      <a:satMod val="110000"/>
                    </a:schemeClr>
                  </a:solidFill>
                  <a:prstDash val="solid"/>
                </a:ln>
                <a:latin typeface="Bookman Old Style" panose="02050604050505020204" pitchFamily="18" charset="0"/>
              </a:rPr>
              <a:t> «БЕЗОПАСНЫЙ ДОМ»</a:t>
            </a:r>
            <a:endParaRPr lang="ru-RU" sz="2000" b="1" cap="none" spc="0" dirty="0">
              <a:ln w="10541" cmpd="sng">
                <a:solidFill>
                  <a:schemeClr val="accent1">
                    <a:shade val="88000"/>
                    <a:satMod val="110000"/>
                  </a:schemeClr>
                </a:solidFill>
                <a:prstDash val="solid"/>
              </a:ln>
              <a:effectLst/>
              <a:latin typeface="Bookman Old Style" panose="02050604050505020204" pitchFamily="18" charset="0"/>
            </a:endParaRPr>
          </a:p>
        </p:txBody>
      </p:sp>
    </p:spTree>
    <p:extLst>
      <p:ext uri="{BB962C8B-B14F-4D97-AF65-F5344CB8AC3E}">
        <p14:creationId xmlns:p14="http://schemas.microsoft.com/office/powerpoint/2010/main" val="3028127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548680"/>
            <a:ext cx="8229600" cy="1143000"/>
          </a:xfrm>
        </p:spPr>
        <p:txBody>
          <a:bodyPr>
            <a:normAutofit fontScale="90000"/>
          </a:bodyPr>
          <a:lstStyle/>
          <a:p>
            <a:r>
              <a:rPr lang="ru-RU" dirty="0"/>
              <a:t/>
            </a:r>
            <a:br>
              <a:rPr lang="ru-RU" dirty="0"/>
            </a:br>
            <a:r>
              <a:rPr lang="ru-RU" dirty="0" smtClean="0"/>
              <a:t/>
            </a:r>
            <a:br>
              <a:rPr lang="ru-RU" dirty="0" smtClean="0"/>
            </a:br>
            <a:r>
              <a:rPr lang="ru-RU" sz="2700" dirty="0" smtClean="0">
                <a:latin typeface="Times New Roman" panose="02020603050405020304" pitchFamily="18" charset="0"/>
                <a:cs typeface="Times New Roman" panose="02020603050405020304" pitchFamily="18" charset="0"/>
              </a:rPr>
              <a:t>Дидактическая </a:t>
            </a:r>
            <a:r>
              <a:rPr lang="ru-RU" sz="2700" dirty="0">
                <a:latin typeface="Times New Roman" panose="02020603050405020304" pitchFamily="18" charset="0"/>
                <a:cs typeface="Times New Roman" panose="02020603050405020304" pitchFamily="18" charset="0"/>
              </a:rPr>
              <a:t>игра-</a:t>
            </a:r>
            <a:r>
              <a:rPr lang="ru-RU" sz="2700" dirty="0" err="1">
                <a:latin typeface="Times New Roman" panose="02020603050405020304" pitchFamily="18" charset="0"/>
                <a:cs typeface="Times New Roman" panose="02020603050405020304" pitchFamily="18" charset="0"/>
              </a:rPr>
              <a:t>трансформер</a:t>
            </a:r>
            <a:r>
              <a:rPr lang="ru-RU" sz="2700" dirty="0">
                <a:latin typeface="Times New Roman" panose="02020603050405020304" pitchFamily="18" charset="0"/>
                <a:cs typeface="Times New Roman" panose="02020603050405020304" pitchFamily="18" charset="0"/>
              </a:rPr>
              <a:t> </a:t>
            </a:r>
            <a:r>
              <a:rPr lang="ru-RU" sz="2700" b="1" dirty="0">
                <a:latin typeface="Times New Roman" panose="02020603050405020304" pitchFamily="18" charset="0"/>
                <a:cs typeface="Times New Roman" panose="02020603050405020304" pitchFamily="18" charset="0"/>
              </a:rPr>
              <a:t>«Безопасный дом» </a:t>
            </a:r>
            <a:r>
              <a:rPr lang="ru-RU" sz="2700" dirty="0">
                <a:latin typeface="Times New Roman" panose="02020603050405020304" pitchFamily="18" charset="0"/>
                <a:cs typeface="Times New Roman" panose="02020603050405020304" pitchFamily="18" charset="0"/>
              </a:rPr>
              <a:t>разработана с </a:t>
            </a:r>
            <a:r>
              <a:rPr lang="ru-RU" sz="2700" b="1" dirty="0" smtClean="0">
                <a:latin typeface="Times New Roman" panose="02020603050405020304" pitchFamily="18" charset="0"/>
                <a:cs typeface="Times New Roman" panose="02020603050405020304" pitchFamily="18" charset="0"/>
              </a:rPr>
              <a:t>целью</a:t>
            </a:r>
            <a:r>
              <a:rPr lang="ru-RU" sz="2700" dirty="0" smtClean="0">
                <a:latin typeface="Times New Roman" panose="02020603050405020304" pitchFamily="18" charset="0"/>
                <a:cs typeface="Times New Roman" panose="02020603050405020304" pitchFamily="18" charset="0"/>
              </a:rPr>
              <a:t> </a:t>
            </a:r>
            <a:r>
              <a:rPr lang="ru-RU" sz="2700" dirty="0" smtClean="0">
                <a:latin typeface="Times New Roman" panose="02020603050405020304" pitchFamily="18" charset="0"/>
                <a:cs typeface="Times New Roman" panose="02020603050405020304" pitchFamily="18" charset="0"/>
              </a:rPr>
              <a:t>сформировать элементарные навыки </a:t>
            </a:r>
            <a:r>
              <a:rPr lang="ru-RU" sz="2700" dirty="0">
                <a:latin typeface="Times New Roman" panose="02020603050405020304" pitchFamily="18" charset="0"/>
                <a:cs typeface="Times New Roman" panose="02020603050405020304" pitchFamily="18" charset="0"/>
              </a:rPr>
              <a:t>безопасного поведения в </a:t>
            </a:r>
            <a:r>
              <a:rPr lang="ru-RU" sz="2700" dirty="0" smtClean="0">
                <a:latin typeface="Times New Roman" panose="02020603050405020304" pitchFamily="18" charset="0"/>
                <a:cs typeface="Times New Roman" panose="02020603050405020304" pitchFamily="18" charset="0"/>
              </a:rPr>
              <a:t>природе; </a:t>
            </a:r>
            <a:r>
              <a:rPr lang="ru-RU" sz="2700" dirty="0">
                <a:latin typeface="Times New Roman" panose="02020603050405020304" pitchFamily="18" charset="0"/>
                <a:cs typeface="Times New Roman" panose="02020603050405020304" pitchFamily="18" charset="0"/>
              </a:rPr>
              <a:t>на дороге; собственной жизнедеятельности в быту и общественных местах.</a:t>
            </a:r>
            <a:br>
              <a:rPr lang="ru-RU" sz="2700" dirty="0">
                <a:latin typeface="Times New Roman" panose="02020603050405020304" pitchFamily="18" charset="0"/>
                <a:cs typeface="Times New Roman" panose="02020603050405020304" pitchFamily="18" charset="0"/>
              </a:rPr>
            </a:br>
            <a:r>
              <a:rPr lang="ru-RU" sz="2700" b="1" dirty="0" smtClean="0">
                <a:latin typeface="Times New Roman" panose="02020603050405020304" pitchFamily="18" charset="0"/>
                <a:cs typeface="Times New Roman" panose="02020603050405020304" pitchFamily="18" charset="0"/>
              </a:rPr>
              <a:t> </a:t>
            </a:r>
            <a:r>
              <a:rPr lang="ru-RU" sz="2700" dirty="0" smtClean="0">
                <a:latin typeface="Times New Roman" panose="02020603050405020304" pitchFamily="18" charset="0"/>
                <a:cs typeface="Times New Roman" panose="02020603050405020304" pitchFamily="18" charset="0"/>
              </a:rPr>
              <a:t>Игра </a:t>
            </a:r>
            <a:r>
              <a:rPr lang="ru-RU" sz="2700" dirty="0">
                <a:latin typeface="Times New Roman" panose="02020603050405020304" pitchFamily="18" charset="0"/>
                <a:cs typeface="Times New Roman" panose="02020603050405020304" pitchFamily="18" charset="0"/>
              </a:rPr>
              <a:t>может быть использована при организации работы с детьми от 3 до </a:t>
            </a:r>
            <a:r>
              <a:rPr lang="ru-RU" sz="2700" dirty="0" smtClean="0">
                <a:latin typeface="Times New Roman" panose="02020603050405020304" pitchFamily="18" charset="0"/>
                <a:cs typeface="Times New Roman" panose="02020603050405020304" pitchFamily="18" charset="0"/>
              </a:rPr>
              <a:t>7 </a:t>
            </a:r>
            <a:r>
              <a:rPr lang="ru-RU" sz="2700" dirty="0">
                <a:latin typeface="Times New Roman" panose="02020603050405020304" pitchFamily="18" charset="0"/>
                <a:cs typeface="Times New Roman" panose="02020603050405020304" pitchFamily="18" charset="0"/>
              </a:rPr>
              <a:t>лет.</a:t>
            </a:r>
            <a:br>
              <a:rPr lang="ru-RU" sz="2700" dirty="0">
                <a:latin typeface="Times New Roman" panose="02020603050405020304" pitchFamily="18" charset="0"/>
                <a:cs typeface="Times New Roman" panose="02020603050405020304" pitchFamily="18" charset="0"/>
              </a:rPr>
            </a:br>
            <a:r>
              <a:rPr lang="ru-RU" sz="2700" dirty="0"/>
              <a:t/>
            </a:r>
            <a:br>
              <a:rPr lang="ru-RU" sz="2700" dirty="0"/>
            </a:br>
            <a:endParaRPr lang="ru-RU" sz="2700" dirty="0"/>
          </a:p>
        </p:txBody>
      </p:sp>
      <p:sp>
        <p:nvSpPr>
          <p:cNvPr id="3" name="Объект 2"/>
          <p:cNvSpPr>
            <a:spLocks noGrp="1"/>
          </p:cNvSpPr>
          <p:nvPr>
            <p:ph idx="1"/>
          </p:nvPr>
        </p:nvSpPr>
        <p:spPr>
          <a:xfrm>
            <a:off x="323528" y="1268760"/>
            <a:ext cx="8353822" cy="5328592"/>
          </a:xfrm>
        </p:spPr>
        <p:txBody>
          <a:bodyPr>
            <a:normAutofit/>
          </a:bodyPr>
          <a:lstStyle/>
          <a:p>
            <a:endParaRPr lang="ru-RU"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anose="02050604050505020204" pitchFamily="18" charset="0"/>
            </a:endParaRPr>
          </a:p>
          <a:p>
            <a:endPar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anose="02050604050505020204" pitchFamily="18" charset="0"/>
            </a:endParaRPr>
          </a:p>
          <a:p>
            <a:endParaRPr lang="ru-RU"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anose="02050604050505020204" pitchFamily="18" charset="0"/>
            </a:endParaRPr>
          </a:p>
        </p:txBody>
      </p:sp>
      <p:pic>
        <p:nvPicPr>
          <p:cNvPr id="2050" name="Picture 2" descr="C:\Users\Компьютер\Desktop\маленькая.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7774"/>
            <a:ext cx="647700" cy="723900"/>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5736" y="2852936"/>
            <a:ext cx="4800000" cy="36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259092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7471" y="260648"/>
            <a:ext cx="8229600" cy="1143000"/>
          </a:xfrm>
        </p:spPr>
        <p:txBody>
          <a:bodyPr>
            <a:normAutofit fontScale="90000"/>
          </a:bodyPr>
          <a:lstStyle/>
          <a:p>
            <a:r>
              <a:rPr lang="ru-RU" sz="2000" b="1" dirty="0" smtClean="0">
                <a:latin typeface="Times New Roman" panose="02020603050405020304" pitchFamily="18" charset="0"/>
                <a:cs typeface="Times New Roman" panose="02020603050405020304" pitchFamily="18" charset="0"/>
              </a:rPr>
              <a:t/>
            </a:r>
            <a:br>
              <a:rPr lang="ru-RU" sz="2000" b="1" dirty="0" smtClean="0">
                <a:latin typeface="Times New Roman" panose="02020603050405020304" pitchFamily="18" charset="0"/>
                <a:cs typeface="Times New Roman" panose="02020603050405020304" pitchFamily="18" charset="0"/>
              </a:rPr>
            </a:br>
            <a:r>
              <a:rPr lang="ru-RU" sz="2000" b="1" dirty="0">
                <a:latin typeface="Times New Roman" panose="02020603050405020304" pitchFamily="18" charset="0"/>
                <a:cs typeface="Times New Roman" panose="02020603050405020304" pitchFamily="18" charset="0"/>
              </a:rPr>
              <a:t/>
            </a:r>
            <a:br>
              <a:rPr lang="ru-RU" sz="2000" b="1" dirty="0">
                <a:latin typeface="Times New Roman" panose="02020603050405020304" pitchFamily="18" charset="0"/>
                <a:cs typeface="Times New Roman" panose="02020603050405020304" pitchFamily="18" charset="0"/>
              </a:rPr>
            </a:br>
            <a:r>
              <a:rPr lang="ru-RU" sz="2700" b="1" dirty="0" smtClean="0">
                <a:latin typeface="Times New Roman" panose="02020603050405020304" pitchFamily="18" charset="0"/>
                <a:cs typeface="Times New Roman" panose="02020603050405020304" pitchFamily="18" charset="0"/>
              </a:rPr>
              <a:t>ТЕХНОЛОГИЯ </a:t>
            </a:r>
            <a:r>
              <a:rPr lang="ru-RU" sz="2700" b="1" dirty="0">
                <a:latin typeface="Times New Roman" panose="02020603050405020304" pitchFamily="18" charset="0"/>
                <a:cs typeface="Times New Roman" panose="02020603050405020304" pitchFamily="18" charset="0"/>
              </a:rPr>
              <a:t>ИЗГОТОВЛЕНИЯ ИГРЫ</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p>
        </p:txBody>
      </p:sp>
      <p:sp>
        <p:nvSpPr>
          <p:cNvPr id="3" name="Объект 2"/>
          <p:cNvSpPr>
            <a:spLocks noGrp="1"/>
          </p:cNvSpPr>
          <p:nvPr>
            <p:ph idx="1"/>
          </p:nvPr>
        </p:nvSpPr>
        <p:spPr>
          <a:xfrm>
            <a:off x="431354" y="1124744"/>
            <a:ext cx="8229600" cy="4525963"/>
          </a:xfrm>
        </p:spPr>
        <p:txBody>
          <a:bodyPr>
            <a:normAutofit fontScale="92500"/>
          </a:bodyPr>
          <a:lstStyle/>
          <a:p>
            <a:pPr algn="ctr"/>
            <a:endParaRPr lang="ru-RU"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anose="02050604050505020204" pitchFamily="18" charset="0"/>
            </a:endParaRPr>
          </a:p>
          <a:p>
            <a:r>
              <a:rPr lang="ru-RU" sz="2400" dirty="0" smtClean="0">
                <a:latin typeface="Times New Roman" panose="02020603050405020304" pitchFamily="18" charset="0"/>
                <a:cs typeface="Times New Roman" panose="02020603050405020304" pitchFamily="18" charset="0"/>
              </a:rPr>
              <a:t>Игра </a:t>
            </a:r>
            <a:r>
              <a:rPr lang="ru-RU" sz="2400" dirty="0">
                <a:latin typeface="Times New Roman" panose="02020603050405020304" pitchFamily="18" charset="0"/>
                <a:cs typeface="Times New Roman" panose="02020603050405020304" pitchFamily="18" charset="0"/>
              </a:rPr>
              <a:t>представляет собой </a:t>
            </a:r>
            <a:r>
              <a:rPr lang="ru-RU" sz="2400" dirty="0" smtClean="0">
                <a:latin typeface="Times New Roman" panose="02020603050405020304" pitchFamily="18" charset="0"/>
                <a:cs typeface="Times New Roman" panose="02020603050405020304" pitchFamily="18" charset="0"/>
              </a:rPr>
              <a:t>дом </a:t>
            </a:r>
            <a:r>
              <a:rPr lang="ru-RU" sz="2400" dirty="0">
                <a:latin typeface="Times New Roman" panose="02020603050405020304" pitchFamily="18" charset="0"/>
                <a:cs typeface="Times New Roman" panose="02020603050405020304" pitchFamily="18" charset="0"/>
              </a:rPr>
              <a:t>из фетра, который трансформируется в игровое поле. Вся игра изготовлена из фетра. Также использовались разнообразные соединительные элементы: пуговицы, кнопки, шнурки, липкая лента.</a:t>
            </a:r>
          </a:p>
          <a:p>
            <a:r>
              <a:rPr lang="ru-RU" sz="2400" dirty="0" smtClean="0">
                <a:latin typeface="Times New Roman" panose="02020603050405020304" pitchFamily="18" charset="0"/>
                <a:cs typeface="Times New Roman" panose="02020603050405020304" pitchFamily="18" charset="0"/>
              </a:rPr>
              <a:t>Игровой дом  разделен </a:t>
            </a:r>
            <a:r>
              <a:rPr lang="ru-RU" sz="2400" dirty="0">
                <a:latin typeface="Times New Roman" panose="02020603050405020304" pitchFamily="18" charset="0"/>
                <a:cs typeface="Times New Roman" panose="02020603050405020304" pitchFamily="18" charset="0"/>
              </a:rPr>
              <a:t>на разные зоны: </a:t>
            </a:r>
            <a:r>
              <a:rPr lang="ru-RU" sz="2400" dirty="0" smtClean="0">
                <a:latin typeface="Times New Roman" panose="02020603050405020304" pitchFamily="18" charset="0"/>
                <a:cs typeface="Times New Roman" panose="02020603050405020304" pitchFamily="18" charset="0"/>
              </a:rPr>
              <a:t>авто-мойка, заправочная станция, гараж, пожарный щит, </a:t>
            </a:r>
            <a:r>
              <a:rPr lang="ru-RU" sz="2400" dirty="0">
                <a:latin typeface="Times New Roman" panose="02020603050405020304" pitchFamily="18" charset="0"/>
                <a:cs typeface="Times New Roman" panose="02020603050405020304" pitchFamily="18" charset="0"/>
              </a:rPr>
              <a:t>жилая и </a:t>
            </a:r>
            <a:r>
              <a:rPr lang="ru-RU" sz="2400" dirty="0" smtClean="0">
                <a:latin typeface="Times New Roman" panose="02020603050405020304" pitchFamily="18" charset="0"/>
                <a:cs typeface="Times New Roman" panose="02020603050405020304" pitchFamily="18" charset="0"/>
              </a:rPr>
              <a:t>парковая </a:t>
            </a:r>
            <a:r>
              <a:rPr lang="ru-RU" sz="2400" dirty="0">
                <a:latin typeface="Times New Roman" panose="02020603050405020304" pitchFamily="18" charset="0"/>
                <a:cs typeface="Times New Roman" panose="02020603050405020304" pitchFamily="18" charset="0"/>
              </a:rPr>
              <a:t>зоны</a:t>
            </a:r>
            <a:r>
              <a:rPr lang="ru-RU" sz="2400" dirty="0" smtClean="0">
                <a:latin typeface="Times New Roman" panose="02020603050405020304" pitchFamily="18" charset="0"/>
                <a:cs typeface="Times New Roman" panose="02020603050405020304" pitchFamily="18" charset="0"/>
              </a:rPr>
              <a:t>, а также макет комнаты (кухня) и проезжая </a:t>
            </a:r>
            <a:r>
              <a:rPr lang="ru-RU" sz="2400" dirty="0">
                <a:latin typeface="Times New Roman" panose="02020603050405020304" pitchFamily="18" charset="0"/>
                <a:cs typeface="Times New Roman" panose="02020603050405020304" pitchFamily="18" charset="0"/>
              </a:rPr>
              <a:t>часть, на которых можно моделировать разнообразные ситуации. </a:t>
            </a:r>
            <a:endParaRPr lang="ru-RU" sz="2400" dirty="0" smtClean="0">
              <a:latin typeface="Times New Roman" panose="02020603050405020304" pitchFamily="18" charset="0"/>
              <a:cs typeface="Times New Roman" panose="02020603050405020304" pitchFamily="18" charset="0"/>
            </a:endParaRPr>
          </a:p>
          <a:p>
            <a:r>
              <a:rPr lang="ru-RU" sz="2400" dirty="0" smtClean="0">
                <a:latin typeface="Times New Roman" panose="02020603050405020304" pitchFamily="18" charset="0"/>
                <a:cs typeface="Times New Roman" panose="02020603050405020304" pitchFamily="18" charset="0"/>
              </a:rPr>
              <a:t>Все </a:t>
            </a:r>
            <a:r>
              <a:rPr lang="ru-RU" sz="2400" dirty="0">
                <a:latin typeface="Times New Roman" panose="02020603050405020304" pitchFamily="18" charset="0"/>
                <a:cs typeface="Times New Roman" panose="02020603050405020304" pitchFamily="18" charset="0"/>
              </a:rPr>
              <a:t>элементы игры подвижны, эстетичны и безопасны. Игру можно организовывать как индивидуально, так и в подгруппах (до 6 детей).</a:t>
            </a:r>
          </a:p>
          <a:p>
            <a:endParaRPr lang="ru-RU"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anose="02050604050505020204" pitchFamily="18" charset="0"/>
            </a:endParaRPr>
          </a:p>
        </p:txBody>
      </p:sp>
      <p:pic>
        <p:nvPicPr>
          <p:cNvPr id="2050" name="Picture 2" descr="C:\Users\Компьютер\Desktop\маленькая.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7774"/>
            <a:ext cx="647700" cy="7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0759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3852" y="180174"/>
            <a:ext cx="8229600" cy="1143000"/>
          </a:xfrm>
        </p:spPr>
        <p:txBody>
          <a:bodyPr>
            <a:normAutofit fontScale="90000"/>
          </a:bodyPr>
          <a:lstStyle/>
          <a:p>
            <a:pPr marL="0" indent="0"/>
            <a:r>
              <a:rPr lang="ru-RU" dirty="0"/>
              <a:t/>
            </a:r>
            <a:br>
              <a:rPr lang="ru-RU" dirty="0"/>
            </a:br>
            <a:r>
              <a:rPr lang="ru-RU" sz="2000" b="1" dirty="0">
                <a:latin typeface="Times New Roman" panose="02020603050405020304" pitchFamily="18" charset="0"/>
                <a:cs typeface="Times New Roman" panose="02020603050405020304" pitchFamily="18" charset="0"/>
              </a:rPr>
              <a:t>Дидактические игры с игрой-</a:t>
            </a:r>
            <a:r>
              <a:rPr lang="ru-RU" sz="2000" b="1" dirty="0" err="1">
                <a:latin typeface="Times New Roman" panose="02020603050405020304" pitchFamily="18" charset="0"/>
                <a:cs typeface="Times New Roman" panose="02020603050405020304" pitchFamily="18" charset="0"/>
              </a:rPr>
              <a:t>трансформером</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b="1" dirty="0">
                <a:latin typeface="Times New Roman" panose="02020603050405020304" pitchFamily="18" charset="0"/>
                <a:cs typeface="Times New Roman" panose="02020603050405020304" pitchFamily="18" charset="0"/>
              </a:rPr>
              <a:t>«Безопасный дом»</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79512" y="980728"/>
            <a:ext cx="8712967" cy="4968552"/>
          </a:xfrm>
        </p:spPr>
        <p:txBody>
          <a:bodyPr>
            <a:normAutofit/>
          </a:bodyPr>
          <a:lstStyle/>
          <a:p>
            <a:pPr marL="0" indent="0">
              <a:buNone/>
            </a:pPr>
            <a:r>
              <a:rPr lang="ru-RU" sz="1600" b="1" dirty="0" smtClean="0">
                <a:latin typeface="Times New Roman" panose="02020603050405020304" pitchFamily="18" charset="0"/>
                <a:cs typeface="Times New Roman" panose="02020603050405020304" pitchFamily="18" charset="0"/>
              </a:rPr>
              <a:t>Дидактическая </a:t>
            </a:r>
            <a:r>
              <a:rPr lang="ru-RU" sz="1600" b="1" dirty="0">
                <a:latin typeface="Times New Roman" panose="02020603050405020304" pitchFamily="18" charset="0"/>
                <a:cs typeface="Times New Roman" panose="02020603050405020304" pitchFamily="18" charset="0"/>
              </a:rPr>
              <a:t>игра «Пожар»</a:t>
            </a:r>
            <a:endParaRPr lang="ru-RU" sz="1600" dirty="0">
              <a:latin typeface="Times New Roman" panose="02020603050405020304" pitchFamily="18" charset="0"/>
              <a:cs typeface="Times New Roman" panose="02020603050405020304" pitchFamily="18" charset="0"/>
            </a:endParaRPr>
          </a:p>
          <a:p>
            <a:pPr marL="0" indent="0">
              <a:buNone/>
            </a:pPr>
            <a:r>
              <a:rPr lang="ru-RU" sz="1600" b="1" dirty="0">
                <a:solidFill>
                  <a:srgbClr val="000000"/>
                </a:solidFill>
                <a:latin typeface="Times New Roman" panose="02020603050405020304" pitchFamily="18" charset="0"/>
                <a:cs typeface="Times New Roman" panose="02020603050405020304" pitchFamily="18" charset="0"/>
              </a:rPr>
              <a:t>Цель:</a:t>
            </a:r>
            <a:r>
              <a:rPr lang="ru-RU" sz="1600" dirty="0">
                <a:solidFill>
                  <a:srgbClr val="000000"/>
                </a:solidFill>
                <a:latin typeface="Times New Roman" panose="02020603050405020304" pitchFamily="18" charset="0"/>
                <a:cs typeface="Times New Roman" panose="02020603050405020304" pitchFamily="18" charset="0"/>
              </a:rPr>
              <a:t> закрепить представления детей о правилах пожарной безопасности.</a:t>
            </a:r>
          </a:p>
          <a:p>
            <a:pPr marL="0" indent="0" algn="just">
              <a:buNone/>
            </a:pPr>
            <a:r>
              <a:rPr lang="ru-RU" sz="1600" b="1" dirty="0">
                <a:solidFill>
                  <a:srgbClr val="000000"/>
                </a:solidFill>
                <a:latin typeface="Times New Roman" panose="02020603050405020304" pitchFamily="18" charset="0"/>
                <a:cs typeface="Times New Roman" panose="02020603050405020304" pitchFamily="18" charset="0"/>
              </a:rPr>
              <a:t>Материал: </a:t>
            </a:r>
            <a:r>
              <a:rPr lang="ru-RU" sz="1600" dirty="0">
                <a:solidFill>
                  <a:srgbClr val="000000"/>
                </a:solidFill>
                <a:latin typeface="Times New Roman" panose="02020603050405020304" pitchFamily="18" charset="0"/>
                <a:cs typeface="Times New Roman" panose="02020603050405020304" pitchFamily="18" charset="0"/>
              </a:rPr>
              <a:t>игровое поле «Дом», картинки предметов и явлений, вызывающих пожар, фишки.</a:t>
            </a:r>
          </a:p>
          <a:p>
            <a:pPr marL="0" indent="0" algn="just">
              <a:buNone/>
            </a:pPr>
            <a:r>
              <a:rPr lang="ru-RU" sz="1600" b="1" dirty="0">
                <a:solidFill>
                  <a:srgbClr val="000000"/>
                </a:solidFill>
                <a:latin typeface="Times New Roman" panose="02020603050405020304" pitchFamily="18" charset="0"/>
                <a:cs typeface="Times New Roman" panose="02020603050405020304" pitchFamily="18" charset="0"/>
              </a:rPr>
              <a:t>Количество участников игры:</a:t>
            </a:r>
            <a:r>
              <a:rPr lang="ru-RU" sz="1600" dirty="0">
                <a:solidFill>
                  <a:srgbClr val="000000"/>
                </a:solidFill>
                <a:latin typeface="Times New Roman" panose="02020603050405020304" pitchFamily="18" charset="0"/>
                <a:cs typeface="Times New Roman" panose="02020603050405020304" pitchFamily="18" charset="0"/>
              </a:rPr>
              <a:t> 2-4 человека.</a:t>
            </a:r>
          </a:p>
          <a:p>
            <a:pPr marL="0" indent="0" algn="just">
              <a:buNone/>
            </a:pPr>
            <a:r>
              <a:rPr lang="ru-RU" sz="1600" b="1" dirty="0">
                <a:solidFill>
                  <a:srgbClr val="000000"/>
                </a:solidFill>
                <a:latin typeface="Times New Roman" panose="02020603050405020304" pitchFamily="18" charset="0"/>
                <a:cs typeface="Times New Roman" panose="02020603050405020304" pitchFamily="18" charset="0"/>
              </a:rPr>
              <a:t>Ход игры:</a:t>
            </a:r>
            <a:endParaRPr lang="ru-RU" sz="1600" dirty="0">
              <a:solidFill>
                <a:srgbClr val="000000"/>
              </a:solidFill>
              <a:latin typeface="Times New Roman" panose="02020603050405020304" pitchFamily="18" charset="0"/>
              <a:cs typeface="Times New Roman" panose="02020603050405020304" pitchFamily="18" charset="0"/>
            </a:endParaRPr>
          </a:p>
          <a:p>
            <a:pPr marL="0" indent="0" algn="just">
              <a:buNone/>
            </a:pPr>
            <a:r>
              <a:rPr lang="ru-RU" sz="1600" dirty="0">
                <a:solidFill>
                  <a:srgbClr val="000000"/>
                </a:solidFill>
                <a:latin typeface="Times New Roman" panose="02020603050405020304" pitchFamily="18" charset="0"/>
                <a:cs typeface="Times New Roman" panose="02020603050405020304" pitchFamily="18" charset="0"/>
              </a:rPr>
              <a:t>Детям раздаются карточки. Воспитатель предлагает ответить на вопрос, показав нужную карточку.</a:t>
            </a:r>
          </a:p>
          <a:p>
            <a:pPr marL="0" indent="0" algn="just">
              <a:buNone/>
            </a:pPr>
            <a:r>
              <a:rPr lang="ru-RU" sz="1600" dirty="0">
                <a:solidFill>
                  <a:srgbClr val="000000"/>
                </a:solidFill>
                <a:latin typeface="Times New Roman" panose="02020603050405020304" pitchFamily="18" charset="0"/>
                <a:cs typeface="Times New Roman" panose="02020603050405020304" pitchFamily="18" charset="0"/>
              </a:rPr>
              <a:t>-От чего происходит пожар?</a:t>
            </a:r>
          </a:p>
          <a:p>
            <a:pPr marL="0" indent="0" algn="just">
              <a:buNone/>
            </a:pPr>
            <a:r>
              <a:rPr lang="ru-RU" sz="1600" dirty="0">
                <a:solidFill>
                  <a:srgbClr val="000000"/>
                </a:solidFill>
                <a:latin typeface="Times New Roman" panose="02020603050405020304" pitchFamily="18" charset="0"/>
                <a:cs typeface="Times New Roman" panose="02020603050405020304" pitchFamily="18" charset="0"/>
              </a:rPr>
              <a:t>-Что нужно делать, если случился пожар?</a:t>
            </a:r>
          </a:p>
          <a:p>
            <a:pPr marL="0" indent="0" algn="just">
              <a:buNone/>
            </a:pPr>
            <a:r>
              <a:rPr lang="ru-RU" sz="1600" dirty="0">
                <a:solidFill>
                  <a:srgbClr val="000000"/>
                </a:solidFill>
                <a:latin typeface="Times New Roman" panose="02020603050405020304" pitchFamily="18" charset="0"/>
                <a:cs typeface="Times New Roman" panose="02020603050405020304" pitchFamily="18" charset="0"/>
              </a:rPr>
              <a:t>-По какому телефону вызывают помощь?</a:t>
            </a:r>
          </a:p>
          <a:p>
            <a:pPr marL="0" indent="0" algn="just">
              <a:buNone/>
            </a:pPr>
            <a:r>
              <a:rPr lang="ru-RU" sz="1600" dirty="0">
                <a:solidFill>
                  <a:srgbClr val="000000"/>
                </a:solidFill>
                <a:latin typeface="Times New Roman" panose="02020603050405020304" pitchFamily="18" charset="0"/>
                <a:cs typeface="Times New Roman" panose="02020603050405020304" pitchFamily="18" charset="0"/>
              </a:rPr>
              <a:t>За правильный ответ ребёнок получает фишку. Выигрывает тот, кто получит больше фишек.</a:t>
            </a:r>
          </a:p>
          <a:p>
            <a:endParaRPr lang="ru-RU"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anose="02050604050505020204" pitchFamily="18" charset="0"/>
            </a:endParaRPr>
          </a:p>
          <a:p>
            <a:endParaRPr lang="ru-RU"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anose="02050604050505020204" pitchFamily="18" charset="0"/>
            </a:endParaRPr>
          </a:p>
        </p:txBody>
      </p:sp>
      <p:pic>
        <p:nvPicPr>
          <p:cNvPr id="2050" name="Picture 2" descr="C:\Users\Компьютер\Desktop\маленькая.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7774"/>
            <a:ext cx="647700" cy="723900"/>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792" y="4221088"/>
            <a:ext cx="3360000" cy="252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829739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
            </a:r>
            <a:br>
              <a:rPr lang="ru-RU" dirty="0"/>
            </a:br>
            <a:endParaRPr lang="ru-RU" dirty="0"/>
          </a:p>
        </p:txBody>
      </p:sp>
      <p:sp>
        <p:nvSpPr>
          <p:cNvPr id="3" name="Объект 2"/>
          <p:cNvSpPr>
            <a:spLocks noGrp="1"/>
          </p:cNvSpPr>
          <p:nvPr>
            <p:ph idx="1"/>
          </p:nvPr>
        </p:nvSpPr>
        <p:spPr>
          <a:xfrm>
            <a:off x="539552" y="116632"/>
            <a:ext cx="8229600" cy="4525963"/>
          </a:xfrm>
        </p:spPr>
        <p:txBody>
          <a:bodyPr>
            <a:normAutofit fontScale="70000" lnSpcReduction="20000"/>
          </a:bodyPr>
          <a:lstStyle/>
          <a:p>
            <a:pPr marL="0" indent="0" algn="ctr">
              <a:buNone/>
            </a:pPr>
            <a:r>
              <a:rPr lang="ru-RU" sz="2000" b="1" dirty="0">
                <a:solidFill>
                  <a:srgbClr val="000000"/>
                </a:solidFill>
                <a:latin typeface="Times New Roman" panose="02020603050405020304" pitchFamily="18" charset="0"/>
                <a:cs typeface="Times New Roman" panose="02020603050405020304" pitchFamily="18" charset="0"/>
              </a:rPr>
              <a:t>Дидактическая игра «Тротуар и дети»</a:t>
            </a:r>
            <a:endParaRPr lang="ru-RU" sz="2000" dirty="0">
              <a:solidFill>
                <a:srgbClr val="000000"/>
              </a:solidFill>
              <a:latin typeface="Times New Roman" panose="02020603050405020304" pitchFamily="18" charset="0"/>
              <a:cs typeface="Times New Roman" panose="02020603050405020304" pitchFamily="18" charset="0"/>
            </a:endParaRPr>
          </a:p>
          <a:p>
            <a:r>
              <a:rPr lang="ru-RU" sz="2000" dirty="0"/>
              <a:t/>
            </a:r>
            <a:br>
              <a:rPr lang="ru-RU" sz="2000" dirty="0"/>
            </a:br>
            <a:r>
              <a:rPr lang="ru-RU" sz="2000" b="1" dirty="0">
                <a:latin typeface="Times New Roman" panose="02020603050405020304" pitchFamily="18" charset="0"/>
                <a:cs typeface="Times New Roman" panose="02020603050405020304" pitchFamily="18" charset="0"/>
              </a:rPr>
              <a:t>Цель:</a:t>
            </a:r>
            <a:r>
              <a:rPr lang="ru-RU" sz="2000" dirty="0">
                <a:latin typeface="Times New Roman" panose="02020603050405020304" pitchFamily="18" charset="0"/>
                <a:cs typeface="Times New Roman" panose="02020603050405020304" pitchFamily="18" charset="0"/>
              </a:rPr>
              <a:t> закреплять представления детей о правилах дорожного движения; развивать умение ориентироваться в жизненных ситуациях.</a:t>
            </a:r>
          </a:p>
          <a:p>
            <a:pPr marL="0" indent="0">
              <a:buNone/>
            </a:pPr>
            <a:r>
              <a:rPr lang="ru-RU" sz="2000" b="1" dirty="0">
                <a:latin typeface="Times New Roman" panose="02020603050405020304" pitchFamily="18" charset="0"/>
                <a:cs typeface="Times New Roman" panose="02020603050405020304" pitchFamily="18" charset="0"/>
              </a:rPr>
              <a:t>Материал:</a:t>
            </a:r>
            <a:r>
              <a:rPr lang="ru-RU" sz="2000" dirty="0">
                <a:latin typeface="Times New Roman" panose="02020603050405020304" pitchFamily="18" charset="0"/>
                <a:cs typeface="Times New Roman" panose="02020603050405020304" pitchFamily="18" charset="0"/>
              </a:rPr>
              <a:t> игровое поле «Проезжая часть», строительные кубики, игрушечные машинки, маленькие куклы.</a:t>
            </a:r>
          </a:p>
          <a:p>
            <a:pPr marL="0" indent="0">
              <a:buNone/>
            </a:pPr>
            <a:r>
              <a:rPr lang="ru-RU" sz="2000" b="1" dirty="0">
                <a:latin typeface="Times New Roman" panose="02020603050405020304" pitchFamily="18" charset="0"/>
                <a:cs typeface="Times New Roman" panose="02020603050405020304" pitchFamily="18" charset="0"/>
              </a:rPr>
              <a:t>Количество участников игры:</a:t>
            </a:r>
            <a:r>
              <a:rPr lang="ru-RU" sz="2000" dirty="0">
                <a:latin typeface="Times New Roman" panose="02020603050405020304" pitchFamily="18" charset="0"/>
                <a:cs typeface="Times New Roman" panose="02020603050405020304" pitchFamily="18" charset="0"/>
              </a:rPr>
              <a:t> 2-6 человек.</a:t>
            </a:r>
          </a:p>
          <a:p>
            <a:pPr marL="0" indent="0">
              <a:buNone/>
            </a:pPr>
            <a:r>
              <a:rPr lang="ru-RU" sz="2000" b="1" dirty="0">
                <a:latin typeface="Times New Roman" panose="02020603050405020304" pitchFamily="18" charset="0"/>
                <a:cs typeface="Times New Roman" panose="02020603050405020304" pitchFamily="18" charset="0"/>
              </a:rPr>
              <a:t>Ход игры:</a:t>
            </a:r>
            <a:endParaRPr lang="ru-RU" sz="2000" dirty="0">
              <a:latin typeface="Times New Roman" panose="02020603050405020304" pitchFamily="18" charset="0"/>
              <a:cs typeface="Times New Roman" panose="02020603050405020304" pitchFamily="18" charset="0"/>
            </a:endParaRPr>
          </a:p>
          <a:p>
            <a:pPr marL="0" indent="0">
              <a:buNone/>
            </a:pPr>
            <a:r>
              <a:rPr lang="ru-RU" sz="2000" dirty="0">
                <a:latin typeface="Times New Roman" panose="02020603050405020304" pitchFamily="18" charset="0"/>
                <a:cs typeface="Times New Roman" panose="02020603050405020304" pitchFamily="18" charset="0"/>
              </a:rPr>
              <a:t>Предложите детям построить из кубиков дом с аркой. Арка должна быть таких размеров, чтобы через неё могли проехать игрушечные машинки. Попросите детей разместить их перед аркой. Куклы будут изображать мальчиков-футболистов или девочек, играющих в "классики". В качестве футбольного мяча можно использовать шарик для пинг-понга, а "классики" изобразить с помощью полосок бумаги или верёвочек. В игре одновременно может участвовать несколько детей, которые меняются ролями. В процессе игры мальчики с помощью кукол изображают игру в футбол, а девочки — игру в "классики". При этом один ребёнок продвигает игрушечную машинку через арку и громко сигналит. Дети быстро убирают кукол с дороги и переносят подальше от арки. Сюжет можно варьировать. Например, из окна игрушечного дома высовывается зайчик и предупреждает об опасности.</a:t>
            </a:r>
          </a:p>
          <a:p>
            <a:pPr marL="0" indent="0">
              <a:buNone/>
            </a:pPr>
            <a:r>
              <a:rPr lang="ru-RU" sz="2000" dirty="0"/>
              <a:t/>
            </a:r>
            <a:br>
              <a:rPr lang="ru-RU" sz="2000" dirty="0"/>
            </a:br>
            <a:endParaRPr lang="ru-RU" sz="2000" dirty="0"/>
          </a:p>
          <a:p>
            <a:pPr marL="0" indent="0">
              <a:buNone/>
            </a:pPr>
            <a:r>
              <a:rPr lang="ru-RU" sz="2000" dirty="0"/>
              <a:t/>
            </a:r>
            <a:br>
              <a:rPr lang="ru-RU" sz="2000" dirty="0"/>
            </a:br>
            <a:endParaRPr lang="ru-RU"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anose="02050604050505020204" pitchFamily="18" charset="0"/>
            </a:endParaRPr>
          </a:p>
          <a:p>
            <a:endParaRPr lang="ru-RU"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anose="02050604050505020204" pitchFamily="18" charset="0"/>
            </a:endParaRPr>
          </a:p>
        </p:txBody>
      </p:sp>
      <p:pic>
        <p:nvPicPr>
          <p:cNvPr id="2050" name="Picture 2" descr="C:\Users\Компьютер\Desktop\маленькая.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7774"/>
            <a:ext cx="647700" cy="723900"/>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752" y="3356992"/>
            <a:ext cx="4320000" cy="32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82973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
            </a:r>
            <a:br>
              <a:rPr lang="ru-RU" dirty="0"/>
            </a:br>
            <a:r>
              <a:rPr lang="ru-RU" dirty="0"/>
              <a:t/>
            </a:r>
            <a:br>
              <a:rPr lang="ru-RU" dirty="0"/>
            </a:br>
            <a:endParaRPr lang="ru-RU" dirty="0"/>
          </a:p>
        </p:txBody>
      </p:sp>
      <p:sp>
        <p:nvSpPr>
          <p:cNvPr id="3" name="Объект 2"/>
          <p:cNvSpPr>
            <a:spLocks noGrp="1"/>
          </p:cNvSpPr>
          <p:nvPr>
            <p:ph idx="1"/>
          </p:nvPr>
        </p:nvSpPr>
        <p:spPr>
          <a:xfrm>
            <a:off x="683568" y="410709"/>
            <a:ext cx="8229600" cy="4525963"/>
          </a:xfrm>
        </p:spPr>
        <p:txBody>
          <a:bodyPr>
            <a:normAutofit/>
          </a:bodyPr>
          <a:lstStyle/>
          <a:p>
            <a:pPr marL="0" indent="0">
              <a:buNone/>
            </a:pPr>
            <a:r>
              <a:rPr lang="ru-RU" sz="1600" b="1" dirty="0">
                <a:latin typeface="Times New Roman" panose="02020603050405020304" pitchFamily="18" charset="0"/>
                <a:cs typeface="Times New Roman" panose="02020603050405020304" pitchFamily="18" charset="0"/>
              </a:rPr>
              <a:t/>
            </a:r>
            <a:br>
              <a:rPr lang="ru-RU" sz="1600" b="1" dirty="0">
                <a:latin typeface="Times New Roman" panose="02020603050405020304" pitchFamily="18" charset="0"/>
                <a:cs typeface="Times New Roman" panose="02020603050405020304" pitchFamily="18" charset="0"/>
              </a:rPr>
            </a:br>
            <a:r>
              <a:rPr lang="ru-RU" sz="1600" b="1" dirty="0">
                <a:latin typeface="Times New Roman" panose="02020603050405020304" pitchFamily="18" charset="0"/>
                <a:cs typeface="Times New Roman" panose="02020603050405020304" pitchFamily="18" charset="0"/>
              </a:rPr>
              <a:t>Дидактическая игра «На прогулке»</a:t>
            </a:r>
            <a:r>
              <a:rPr lang="ru-RU" sz="1600" dirty="0">
                <a:latin typeface="Times New Roman" panose="02020603050405020304" pitchFamily="18" charset="0"/>
                <a:cs typeface="Times New Roman" panose="02020603050405020304" pitchFamily="18" charset="0"/>
              </a:rPr>
              <a:t/>
            </a:r>
            <a:br>
              <a:rPr lang="ru-RU" sz="1600" dirty="0">
                <a:latin typeface="Times New Roman" panose="02020603050405020304" pitchFamily="18" charset="0"/>
                <a:cs typeface="Times New Roman" panose="02020603050405020304" pitchFamily="18" charset="0"/>
              </a:rPr>
            </a:br>
            <a:r>
              <a:rPr lang="ru-RU" sz="1600" b="1" dirty="0" smtClean="0">
                <a:latin typeface="Times New Roman" panose="02020603050405020304" pitchFamily="18" charset="0"/>
                <a:cs typeface="Times New Roman" panose="02020603050405020304" pitchFamily="18" charset="0"/>
              </a:rPr>
              <a:t>Цель</a:t>
            </a:r>
            <a:r>
              <a:rPr lang="ru-RU" sz="1600" b="1" dirty="0">
                <a:latin typeface="Times New Roman" panose="02020603050405020304" pitchFamily="18" charset="0"/>
                <a:cs typeface="Times New Roman" panose="02020603050405020304" pitchFamily="18" charset="0"/>
              </a:rPr>
              <a:t>:</a:t>
            </a:r>
            <a:r>
              <a:rPr lang="ru-RU" sz="1600" dirty="0">
                <a:latin typeface="Times New Roman" panose="02020603050405020304" pitchFamily="18" charset="0"/>
                <a:cs typeface="Times New Roman" panose="02020603050405020304" pitchFamily="18" charset="0"/>
              </a:rPr>
              <a:t> закреплять  представления  детей  о  правилах поведения с животными, насекомыми.</a:t>
            </a:r>
          </a:p>
          <a:p>
            <a:pPr marL="0" indent="0">
              <a:buNone/>
            </a:pPr>
            <a:r>
              <a:rPr lang="ru-RU" sz="1600" b="1" dirty="0">
                <a:latin typeface="Times New Roman" panose="02020603050405020304" pitchFamily="18" charset="0"/>
                <a:cs typeface="Times New Roman" panose="02020603050405020304" pitchFamily="18" charset="0"/>
              </a:rPr>
              <a:t>Материал:</a:t>
            </a:r>
            <a:r>
              <a:rPr lang="ru-RU" sz="1600" dirty="0">
                <a:latin typeface="Times New Roman" panose="02020603050405020304" pitchFamily="18" charset="0"/>
                <a:cs typeface="Times New Roman" panose="02020603050405020304" pitchFamily="18" charset="0"/>
              </a:rPr>
              <a:t> игровое поле «Лесная зона», «Двор», карточки с изображением правильных и неправильных действий при встрече с собакой, пчелой, козой, ежом, муравьями.</a:t>
            </a:r>
          </a:p>
          <a:p>
            <a:pPr marL="0" indent="0">
              <a:buNone/>
            </a:pPr>
            <a:r>
              <a:rPr lang="ru-RU" sz="1600" b="1" dirty="0">
                <a:latin typeface="Times New Roman" panose="02020603050405020304" pitchFamily="18" charset="0"/>
                <a:cs typeface="Times New Roman" panose="02020603050405020304" pitchFamily="18" charset="0"/>
              </a:rPr>
              <a:t>Количество участников игры:</a:t>
            </a:r>
            <a:r>
              <a:rPr lang="ru-RU" sz="1600" dirty="0">
                <a:latin typeface="Times New Roman" panose="02020603050405020304" pitchFamily="18" charset="0"/>
                <a:cs typeface="Times New Roman" panose="02020603050405020304" pitchFamily="18" charset="0"/>
              </a:rPr>
              <a:t> 2-4 человека</a:t>
            </a:r>
          </a:p>
          <a:p>
            <a:pPr marL="0" indent="0">
              <a:buNone/>
            </a:pPr>
            <a:r>
              <a:rPr lang="ru-RU" sz="1600" b="1" dirty="0">
                <a:latin typeface="Times New Roman" panose="02020603050405020304" pitchFamily="18" charset="0"/>
                <a:cs typeface="Times New Roman" panose="02020603050405020304" pitchFamily="18" charset="0"/>
              </a:rPr>
              <a:t>Ход игры:</a:t>
            </a:r>
            <a:endParaRPr lang="ru-RU" sz="1600" dirty="0">
              <a:latin typeface="Times New Roman" panose="02020603050405020304" pitchFamily="18" charset="0"/>
              <a:cs typeface="Times New Roman" panose="02020603050405020304" pitchFamily="18" charset="0"/>
            </a:endParaRPr>
          </a:p>
          <a:p>
            <a:pPr marL="0" indent="0">
              <a:buNone/>
            </a:pPr>
            <a:r>
              <a:rPr lang="ru-RU" sz="1600" dirty="0">
                <a:latin typeface="Times New Roman" panose="02020603050405020304" pitchFamily="18" charset="0"/>
                <a:cs typeface="Times New Roman" panose="02020603050405020304" pitchFamily="18" charset="0"/>
              </a:rPr>
              <a:t>Воспитатель  предлагает детям  ответить,  как  бы  они  поступили  в  разных ситуациях, возникших во время прогулки в выходной день (на улице, в лесу). Нужно показать сначала картинку с правильным действием, а затем показать неправильные.</a:t>
            </a:r>
          </a:p>
          <a:p>
            <a:pPr marL="0" indent="0">
              <a:buNone/>
            </a:pPr>
            <a:r>
              <a:rPr lang="ru-RU" sz="1600" dirty="0">
                <a:latin typeface="Times New Roman" panose="02020603050405020304" pitchFamily="18" charset="0"/>
                <a:cs typeface="Times New Roman" panose="02020603050405020304" pitchFamily="18" charset="0"/>
              </a:rPr>
              <a:t>-На дороге я повстречал собаку. Можно…, нельзя…  (дети показывают карточку).</a:t>
            </a:r>
          </a:p>
          <a:p>
            <a:pPr marL="0" indent="0">
              <a:buNone/>
            </a:pPr>
            <a:r>
              <a:rPr lang="ru-RU" sz="1600" dirty="0">
                <a:latin typeface="Times New Roman" panose="02020603050405020304" pitchFamily="18" charset="0"/>
                <a:cs typeface="Times New Roman" panose="02020603050405020304" pitchFamily="18" charset="0"/>
              </a:rPr>
              <a:t>-На полянке ко мне подлетела оса (пчела). Можно…, нельзя...</a:t>
            </a:r>
          </a:p>
          <a:p>
            <a:pPr marL="0" indent="0">
              <a:buNone/>
            </a:pPr>
            <a:r>
              <a:rPr lang="ru-RU" sz="1600" dirty="0">
                <a:latin typeface="Times New Roman" panose="02020603050405020304" pitchFamily="18" charset="0"/>
                <a:cs typeface="Times New Roman" panose="02020603050405020304" pitchFamily="18" charset="0"/>
              </a:rPr>
              <a:t>-На опушке щиплет травку коза. Можно…, нельзя...</a:t>
            </a:r>
          </a:p>
          <a:p>
            <a:pPr marL="0" indent="0">
              <a:buNone/>
            </a:pPr>
            <a:r>
              <a:rPr lang="ru-RU" sz="1600" dirty="0">
                <a:latin typeface="Times New Roman" panose="02020603050405020304" pitchFamily="18" charset="0"/>
                <a:cs typeface="Times New Roman" panose="02020603050405020304" pitchFamily="18" charset="0"/>
              </a:rPr>
              <a:t>-В траве я заметил ежа. Можно…, нельзя...</a:t>
            </a:r>
          </a:p>
          <a:p>
            <a:endParaRPr lang="ru-RU"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anose="02050604050505020204" pitchFamily="18" charset="0"/>
            </a:endParaRPr>
          </a:p>
        </p:txBody>
      </p:sp>
      <p:pic>
        <p:nvPicPr>
          <p:cNvPr id="2050" name="Picture 2" descr="C:\Users\Компьютер\Desktop\маленькая.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7774"/>
            <a:ext cx="647700" cy="723900"/>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3861048"/>
            <a:ext cx="3840000" cy="288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829739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
            </a:r>
            <a:br>
              <a:rPr lang="ru-RU" dirty="0"/>
            </a:br>
            <a:r>
              <a:rPr lang="ru-RU" dirty="0"/>
              <a:t/>
            </a:r>
            <a:br>
              <a:rPr lang="ru-RU" dirty="0"/>
            </a:br>
            <a:endParaRPr lang="ru-RU" dirty="0"/>
          </a:p>
        </p:txBody>
      </p:sp>
      <p:sp>
        <p:nvSpPr>
          <p:cNvPr id="3" name="Объект 2"/>
          <p:cNvSpPr>
            <a:spLocks noGrp="1"/>
          </p:cNvSpPr>
          <p:nvPr>
            <p:ph idx="1"/>
          </p:nvPr>
        </p:nvSpPr>
        <p:spPr>
          <a:xfrm>
            <a:off x="786508" y="188640"/>
            <a:ext cx="8229600" cy="4525963"/>
          </a:xfrm>
        </p:spPr>
        <p:txBody>
          <a:bodyPr>
            <a:normAutofit/>
          </a:bodyPr>
          <a:lstStyle/>
          <a:p>
            <a:pPr marL="0" indent="0">
              <a:buNone/>
            </a:pPr>
            <a:r>
              <a:rPr lang="ru-RU" sz="1600" b="1" dirty="0">
                <a:latin typeface="Times New Roman" panose="02020603050405020304" pitchFamily="18" charset="0"/>
                <a:cs typeface="Times New Roman" panose="02020603050405020304" pitchFamily="18" charset="0"/>
              </a:rPr>
              <a:t>Дидактическая игра «Выбери нужное»</a:t>
            </a:r>
            <a:endParaRPr lang="ru-RU" sz="1600" dirty="0">
              <a:latin typeface="Times New Roman" panose="02020603050405020304" pitchFamily="18" charset="0"/>
              <a:cs typeface="Times New Roman" panose="02020603050405020304" pitchFamily="18" charset="0"/>
            </a:endParaRPr>
          </a:p>
          <a:p>
            <a:pPr marL="0" indent="0">
              <a:buNone/>
            </a:pPr>
            <a:r>
              <a:rPr lang="ru-RU" sz="1600" b="1" dirty="0" smtClean="0">
                <a:latin typeface="Times New Roman" panose="02020603050405020304" pitchFamily="18" charset="0"/>
                <a:cs typeface="Times New Roman" panose="02020603050405020304" pitchFamily="18" charset="0"/>
              </a:rPr>
              <a:t>Цель</a:t>
            </a:r>
            <a:r>
              <a:rPr lang="ru-RU" sz="1600" b="1" dirty="0">
                <a:latin typeface="Times New Roman" panose="02020603050405020304" pitchFamily="18" charset="0"/>
                <a:cs typeface="Times New Roman" panose="02020603050405020304" pitchFamily="18" charset="0"/>
              </a:rPr>
              <a:t>:</a:t>
            </a:r>
            <a:r>
              <a:rPr lang="ru-RU" sz="1600" dirty="0">
                <a:latin typeface="Times New Roman" panose="02020603050405020304" pitchFamily="18" charset="0"/>
                <a:cs typeface="Times New Roman" panose="02020603050405020304" pitchFamily="18" charset="0"/>
              </a:rPr>
              <a:t> формировать представления детей о предметах, необходимых при тушении пожара, правилах их использования; закреплять представления о предметах, которые могут вызвать пожар; развивать речь, память, логическое мышление.</a:t>
            </a:r>
          </a:p>
          <a:p>
            <a:pPr marL="0" indent="0">
              <a:buNone/>
            </a:pPr>
            <a:r>
              <a:rPr lang="ru-RU" sz="1600" b="1" dirty="0">
                <a:latin typeface="Times New Roman" panose="02020603050405020304" pitchFamily="18" charset="0"/>
                <a:cs typeface="Times New Roman" panose="02020603050405020304" pitchFamily="18" charset="0"/>
              </a:rPr>
              <a:t>Материал:</a:t>
            </a:r>
            <a:r>
              <a:rPr lang="ru-RU" sz="1600" dirty="0">
                <a:latin typeface="Times New Roman" panose="02020603050405020304" pitchFamily="18" charset="0"/>
                <a:cs typeface="Times New Roman" panose="02020603050405020304" pitchFamily="18" charset="0"/>
              </a:rPr>
              <a:t> игровые поля «Дом», </a:t>
            </a:r>
            <a:r>
              <a:rPr lang="ru-RU" sz="1600" dirty="0" smtClean="0">
                <a:latin typeface="Times New Roman" panose="02020603050405020304" pitchFamily="18" charset="0"/>
                <a:cs typeface="Times New Roman" panose="02020603050405020304" pitchFamily="18" charset="0"/>
              </a:rPr>
              <a:t>«пожарный щит», </a:t>
            </a:r>
            <a:r>
              <a:rPr lang="ru-RU" sz="1600" dirty="0">
                <a:latin typeface="Times New Roman" panose="02020603050405020304" pitchFamily="18" charset="0"/>
                <a:cs typeface="Times New Roman" panose="02020603050405020304" pitchFamily="18" charset="0"/>
              </a:rPr>
              <a:t>предметы из фетра, картинки-предметы, фишки.</a:t>
            </a:r>
          </a:p>
          <a:p>
            <a:pPr marL="0" indent="0">
              <a:buNone/>
            </a:pPr>
            <a:r>
              <a:rPr lang="ru-RU" sz="1600" b="1" dirty="0">
                <a:latin typeface="Times New Roman" panose="02020603050405020304" pitchFamily="18" charset="0"/>
                <a:cs typeface="Times New Roman" panose="02020603050405020304" pitchFamily="18" charset="0"/>
              </a:rPr>
              <a:t>Количество участников игры:</a:t>
            </a:r>
            <a:r>
              <a:rPr lang="ru-RU" sz="1600" dirty="0">
                <a:latin typeface="Times New Roman" panose="02020603050405020304" pitchFamily="18" charset="0"/>
                <a:cs typeface="Times New Roman" panose="02020603050405020304" pitchFamily="18" charset="0"/>
              </a:rPr>
              <a:t> 2-4 человека.</a:t>
            </a:r>
          </a:p>
          <a:p>
            <a:pPr marL="0" indent="0">
              <a:buNone/>
            </a:pPr>
            <a:r>
              <a:rPr lang="ru-RU" sz="1600" b="1" dirty="0">
                <a:latin typeface="Times New Roman" panose="02020603050405020304" pitchFamily="18" charset="0"/>
                <a:cs typeface="Times New Roman" panose="02020603050405020304" pitchFamily="18" charset="0"/>
              </a:rPr>
              <a:t>Ход игры:</a:t>
            </a:r>
            <a:endParaRPr lang="ru-RU" sz="1600" dirty="0">
              <a:latin typeface="Times New Roman" panose="02020603050405020304" pitchFamily="18" charset="0"/>
              <a:cs typeface="Times New Roman" panose="02020603050405020304" pitchFamily="18" charset="0"/>
            </a:endParaRPr>
          </a:p>
          <a:p>
            <a:pPr marL="0" indent="0">
              <a:buNone/>
            </a:pPr>
            <a:r>
              <a:rPr lang="ru-RU" sz="1600" dirty="0">
                <a:latin typeface="Times New Roman" panose="02020603050405020304" pitchFamily="18" charset="0"/>
                <a:cs typeface="Times New Roman" panose="02020603050405020304" pitchFamily="18" charset="0"/>
              </a:rPr>
              <a:t>Участникам игры предлагается набор предметов из фетра, картинок: огнетушитель, ведро с водой, телевизор, телефон, ящик с песком, </a:t>
            </a:r>
            <a:r>
              <a:rPr lang="ru-RU" sz="1600" dirty="0" err="1">
                <a:latin typeface="Times New Roman" panose="02020603050405020304" pitchFamily="18" charset="0"/>
                <a:cs typeface="Times New Roman" panose="02020603050405020304" pitchFamily="18" charset="0"/>
              </a:rPr>
              <a:t>электророзетка</a:t>
            </a:r>
            <a:r>
              <a:rPr lang="ru-RU" sz="1600" dirty="0">
                <a:latin typeface="Times New Roman" panose="02020603050405020304" pitchFamily="18" charset="0"/>
                <a:cs typeface="Times New Roman" panose="02020603050405020304" pitchFamily="18" charset="0"/>
              </a:rPr>
              <a:t>, пожарный шланг, керосиновая лампа, шлем пожарного, зажигалка, газовая плита, противогаз. Необходимо выбрать предметы, используемые при тушении пожара, предметы, которые являются причиной возникновения пожара. Правильно ответивший получает фишку. Выигрывает игрок, получивший большее количество фишек.</a:t>
            </a:r>
          </a:p>
          <a:p>
            <a:endParaRPr lang="ru-RU"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anose="02050604050505020204" pitchFamily="18" charset="0"/>
            </a:endParaRPr>
          </a:p>
          <a:p>
            <a:endParaRPr lang="ru-RU"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anose="02050604050505020204" pitchFamily="18" charset="0"/>
            </a:endParaRPr>
          </a:p>
        </p:txBody>
      </p:sp>
      <p:pic>
        <p:nvPicPr>
          <p:cNvPr id="2050" name="Picture 2" descr="C:\Users\Компьютер\Desktop\маленькая.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7774"/>
            <a:ext cx="647700" cy="723900"/>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3789040"/>
            <a:ext cx="3840000" cy="288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632" y="3887345"/>
            <a:ext cx="2376264" cy="27816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08250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
            </a:r>
            <a:br>
              <a:rPr lang="ru-RU" dirty="0"/>
            </a:br>
            <a:endParaRPr lang="ru-RU" dirty="0"/>
          </a:p>
        </p:txBody>
      </p:sp>
      <p:sp>
        <p:nvSpPr>
          <p:cNvPr id="3" name="Объект 2"/>
          <p:cNvSpPr>
            <a:spLocks noGrp="1"/>
          </p:cNvSpPr>
          <p:nvPr>
            <p:ph idx="1"/>
          </p:nvPr>
        </p:nvSpPr>
        <p:spPr>
          <a:xfrm>
            <a:off x="749921" y="389724"/>
            <a:ext cx="8229600" cy="4525963"/>
          </a:xfrm>
        </p:spPr>
        <p:txBody>
          <a:bodyPr>
            <a:normAutofit/>
          </a:bodyPr>
          <a:lstStyle/>
          <a:p>
            <a:pPr marL="0" indent="0">
              <a:buNone/>
            </a:pPr>
            <a:r>
              <a:rPr lang="ru-RU" sz="1400" b="1" dirty="0">
                <a:latin typeface="Times New Roman" panose="02020603050405020304" pitchFamily="18" charset="0"/>
                <a:cs typeface="Times New Roman" panose="02020603050405020304" pitchFamily="18" charset="0"/>
              </a:rPr>
              <a:t>Дидактическая игра «О чём говорит светофор»</a:t>
            </a:r>
            <a:endParaRPr lang="ru-RU" sz="1400" dirty="0">
              <a:latin typeface="Times New Roman" panose="02020603050405020304" pitchFamily="18" charset="0"/>
              <a:cs typeface="Times New Roman" panose="02020603050405020304" pitchFamily="18" charset="0"/>
            </a:endParaRPr>
          </a:p>
          <a:p>
            <a:pPr marL="0" indent="0">
              <a:buNone/>
            </a:pPr>
            <a:r>
              <a:rPr lang="ru-RU" sz="1400" b="1" dirty="0" smtClean="0">
                <a:latin typeface="Times New Roman" panose="02020603050405020304" pitchFamily="18" charset="0"/>
                <a:cs typeface="Times New Roman" panose="02020603050405020304" pitchFamily="18" charset="0"/>
              </a:rPr>
              <a:t>Цель</a:t>
            </a:r>
            <a:r>
              <a:rPr lang="ru-RU" sz="1400" b="1" dirty="0">
                <a:latin typeface="Times New Roman" panose="02020603050405020304" pitchFamily="18" charset="0"/>
                <a:cs typeface="Times New Roman" panose="02020603050405020304" pitchFamily="18" charset="0"/>
              </a:rPr>
              <a:t>:</a:t>
            </a:r>
            <a:r>
              <a:rPr lang="ru-RU" sz="1400" dirty="0">
                <a:latin typeface="Times New Roman" panose="02020603050405020304" pitchFamily="18" charset="0"/>
                <a:cs typeface="Times New Roman" panose="02020603050405020304" pitchFamily="18" charset="0"/>
              </a:rPr>
              <a:t> закреплять представления о значении сигналов светофора и соответствующих им действий пешеходов.</a:t>
            </a:r>
          </a:p>
          <a:p>
            <a:pPr marL="0" indent="0">
              <a:buNone/>
            </a:pPr>
            <a:r>
              <a:rPr lang="ru-RU" sz="1400" b="1" dirty="0">
                <a:latin typeface="Times New Roman" panose="02020603050405020304" pitchFamily="18" charset="0"/>
                <a:cs typeface="Times New Roman" panose="02020603050405020304" pitchFamily="18" charset="0"/>
              </a:rPr>
              <a:t>Материал: </a:t>
            </a:r>
            <a:r>
              <a:rPr lang="ru-RU" sz="1400" dirty="0">
                <a:latin typeface="Times New Roman" panose="02020603050405020304" pitchFamily="18" charset="0"/>
                <a:cs typeface="Times New Roman" panose="02020603050405020304" pitchFamily="18" charset="0"/>
              </a:rPr>
              <a:t>игровое поле «Проезжая часть», карточки с изображением сигналов светофора (горит красный, жёлтый, зелёный), действий пешеходов.</a:t>
            </a:r>
          </a:p>
          <a:p>
            <a:pPr marL="0" indent="0">
              <a:buNone/>
            </a:pPr>
            <a:r>
              <a:rPr lang="ru-RU" sz="1400" b="1" dirty="0">
                <a:latin typeface="Times New Roman" panose="02020603050405020304" pitchFamily="18" charset="0"/>
                <a:cs typeface="Times New Roman" panose="02020603050405020304" pitchFamily="18" charset="0"/>
              </a:rPr>
              <a:t>Количество участников игры:</a:t>
            </a:r>
            <a:r>
              <a:rPr lang="ru-RU" sz="1400" dirty="0">
                <a:latin typeface="Times New Roman" panose="02020603050405020304" pitchFamily="18" charset="0"/>
                <a:cs typeface="Times New Roman" panose="02020603050405020304" pitchFamily="18" charset="0"/>
              </a:rPr>
              <a:t> 2-4 человека</a:t>
            </a:r>
          </a:p>
          <a:p>
            <a:pPr marL="0" indent="0">
              <a:buNone/>
            </a:pPr>
            <a:r>
              <a:rPr lang="ru-RU" sz="1400" b="1" dirty="0">
                <a:latin typeface="Times New Roman" panose="02020603050405020304" pitchFamily="18" charset="0"/>
                <a:cs typeface="Times New Roman" panose="02020603050405020304" pitchFamily="18" charset="0"/>
              </a:rPr>
              <a:t>Ход игры:</a:t>
            </a:r>
            <a:endParaRPr lang="ru-RU" sz="1400" dirty="0">
              <a:latin typeface="Times New Roman" panose="02020603050405020304" pitchFamily="18" charset="0"/>
              <a:cs typeface="Times New Roman" panose="02020603050405020304" pitchFamily="18" charset="0"/>
            </a:endParaRPr>
          </a:p>
          <a:p>
            <a:pPr marL="0" indent="0">
              <a:buNone/>
            </a:pPr>
            <a:r>
              <a:rPr lang="ru-RU" sz="1400" dirty="0">
                <a:latin typeface="Times New Roman" panose="02020603050405020304" pitchFamily="18" charset="0"/>
                <a:cs typeface="Times New Roman" panose="02020603050405020304" pitchFamily="18" charset="0"/>
              </a:rPr>
              <a:t>Воспитатель предлагает детям показать сигнал светофора, который обозначает: "иди", "стой", "внимание". Затем показать карточки с изображением действий пешеходов на разные сигналы светофора.</a:t>
            </a:r>
          </a:p>
          <a:p>
            <a:pPr marL="0" indent="0">
              <a:buNone/>
            </a:pPr>
            <a:r>
              <a:rPr lang="ru-RU" sz="1800" dirty="0"/>
              <a:t/>
            </a:r>
            <a:br>
              <a:rPr lang="ru-RU" sz="1800" dirty="0"/>
            </a:br>
            <a:endParaRPr lang="ru-RU"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anose="02050604050505020204" pitchFamily="18" charset="0"/>
            </a:endParaRPr>
          </a:p>
          <a:p>
            <a:endParaRPr lang="ru-RU"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anose="02050604050505020204" pitchFamily="18" charset="0"/>
            </a:endParaRPr>
          </a:p>
        </p:txBody>
      </p:sp>
      <p:pic>
        <p:nvPicPr>
          <p:cNvPr id="2050" name="Picture 2" descr="C:\Users\Компьютер\Desktop\маленькая.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7774"/>
            <a:ext cx="647700" cy="723900"/>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1760" y="3212976"/>
            <a:ext cx="3840000" cy="288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706192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14400" y="260648"/>
            <a:ext cx="8229600" cy="4525963"/>
          </a:xfrm>
        </p:spPr>
        <p:txBody>
          <a:bodyPr>
            <a:normAutofit/>
          </a:bodyPr>
          <a:lstStyle/>
          <a:p>
            <a:pPr marL="0" indent="0">
              <a:buNone/>
            </a:pPr>
            <a:r>
              <a:rPr lang="ru-RU" sz="1600" b="1" dirty="0">
                <a:latin typeface="Times New Roman" panose="02020603050405020304" pitchFamily="18" charset="0"/>
                <a:cs typeface="Times New Roman" panose="02020603050405020304" pitchFamily="18" charset="0"/>
              </a:rPr>
              <a:t>Дидактическая игра: «Кто больше знает?»</a:t>
            </a:r>
            <a:r>
              <a:rPr lang="ru-RU" sz="1600" dirty="0"/>
              <a:t/>
            </a:r>
            <a:br>
              <a:rPr lang="ru-RU" sz="1600" dirty="0"/>
            </a:br>
            <a:r>
              <a:rPr lang="ru-RU" sz="1600" b="1" dirty="0" smtClean="0">
                <a:latin typeface="Times New Roman" panose="02020603050405020304" pitchFamily="18" charset="0"/>
                <a:cs typeface="Times New Roman" panose="02020603050405020304" pitchFamily="18" charset="0"/>
              </a:rPr>
              <a:t>Цель: </a:t>
            </a:r>
            <a:r>
              <a:rPr lang="ru-RU" sz="1600" dirty="0" smtClean="0">
                <a:latin typeface="Times New Roman" panose="02020603050405020304" pitchFamily="18" charset="0"/>
                <a:cs typeface="Times New Roman" panose="02020603050405020304" pitchFamily="18" charset="0"/>
              </a:rPr>
              <a:t>обобщить знания детей о классификации предметов, которые могут быть опасны, о правилах безопасности.</a:t>
            </a:r>
          </a:p>
          <a:p>
            <a:pPr marL="0" indent="0">
              <a:buNone/>
            </a:pPr>
            <a:r>
              <a:rPr lang="ru-RU" sz="1600" b="1" dirty="0" smtClean="0">
                <a:latin typeface="Times New Roman" panose="02020603050405020304" pitchFamily="18" charset="0"/>
                <a:cs typeface="Times New Roman" panose="02020603050405020304" pitchFamily="18" charset="0"/>
              </a:rPr>
              <a:t>Ход игры:</a:t>
            </a:r>
          </a:p>
          <a:p>
            <a:pPr marL="0" indent="0">
              <a:buNone/>
            </a:pPr>
            <a:r>
              <a:rPr lang="ru-RU" sz="1600" dirty="0" smtClean="0">
                <a:latin typeface="Times New Roman" panose="02020603050405020304" pitchFamily="18" charset="0"/>
                <a:cs typeface="Times New Roman" panose="02020603050405020304" pitchFamily="18" charset="0"/>
              </a:rPr>
              <a:t>Воспитатель предлагает вспомнить и назвать как можно больше электроприборов, колющих, режущих, предметов находящихся на кухне, в комнате, правил безопасности при их использовании.</a:t>
            </a:r>
            <a:r>
              <a:rPr lang="ru-RU" sz="2000" dirty="0" smtClean="0"/>
              <a:t/>
            </a:r>
            <a:br>
              <a:rPr lang="ru-RU" sz="2000" dirty="0" smtClean="0"/>
            </a:br>
            <a:endParaRPr lang="ru-RU" sz="2000" dirty="0" smtClean="0"/>
          </a:p>
          <a:p>
            <a:pPr marL="0" indent="0">
              <a:buNone/>
            </a:pPr>
            <a:r>
              <a:rPr lang="ru-RU" sz="2000" dirty="0"/>
              <a:t/>
            </a:r>
            <a:br>
              <a:rPr lang="ru-RU" sz="2000" dirty="0"/>
            </a:br>
            <a:endParaRPr lang="ru-RU"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anose="02050604050505020204" pitchFamily="18" charset="0"/>
            </a:endParaRPr>
          </a:p>
        </p:txBody>
      </p:sp>
      <p:pic>
        <p:nvPicPr>
          <p:cNvPr id="2050" name="Picture 2" descr="C:\Users\Компьютер\Desktop\маленькая.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7774"/>
            <a:ext cx="647700" cy="723900"/>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2492896"/>
            <a:ext cx="3840000" cy="288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2460129"/>
            <a:ext cx="2925763" cy="383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229938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TotalTime>
  <Words>160</Words>
  <Application>Microsoft Office PowerPoint</Application>
  <PresentationFormat>Экран (4:3)</PresentationFormat>
  <Paragraphs>65</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  Муниципальное дошкольное образовательное автономное учреждение «Детский сад № 118 общеразвивающего вида с приоритетным осуществлением физического развития воспитанников «Дружба» г. Орска»  </vt:lpstr>
      <vt:lpstr>  Дидактическая игра-трансформер «Безопасный дом» разработана с целью сформировать элементарные навыки безопасного поведения в природе; на дороге; собственной жизнедеятельности в быту и общественных местах.  Игра может быть использована при организации работы с детьми от 3 до 7 лет.  </vt:lpstr>
      <vt:lpstr>  ТЕХНОЛОГИЯ ИЗГОТОВЛЕНИЯ ИГРЫ </vt:lpstr>
      <vt:lpstr> Дидактические игры с игрой-трансформером «Безопасный дом»  </vt:lpstr>
      <vt:lpstr> </vt:lpstr>
      <vt:lpstr>  </vt:lpstr>
      <vt:lpstr>  </vt:lpstr>
      <vt:lpstr>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Компьютер</dc:creator>
  <cp:lastModifiedBy>Home</cp:lastModifiedBy>
  <cp:revision>24</cp:revision>
  <dcterms:created xsi:type="dcterms:W3CDTF">2024-11-01T04:24:44Z</dcterms:created>
  <dcterms:modified xsi:type="dcterms:W3CDTF">2025-02-02T16:20:32Z</dcterms:modified>
</cp:coreProperties>
</file>