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embedTrueTypeFonts="1">
  <p:sldMasterIdLst>
    <p:sldMasterId id="214748366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ThumbnailView">
  <p:normalViewPr>
    <p:restoredLeft sz="12864"/>
    <p:restoredTop sz="94678"/>
  </p:normalViewPr>
  <p:slideViewPr>
    <p:cSldViewPr>
      <p:cViewPr>
        <p:scale>
          <a:sx n="100" d="100"/>
          <a:sy n="100" d="100"/>
        </p:scale>
        <p:origin x="-1416" y="-96"/>
      </p:cViewPr>
      <p:guideLst>
        <p:guide orient="horz" pos="2159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slide" Target="slides/slide18.xml"  /><Relationship Id="rId2" Type="http://schemas.openxmlformats.org/officeDocument/2006/relationships/slide" Target="slides/slide1.xml"  /><Relationship Id="rId20" Type="http://schemas.openxmlformats.org/officeDocument/2006/relationships/slide" Target="slides/slide19.xml"  /><Relationship Id="rId21" Type="http://schemas.openxmlformats.org/officeDocument/2006/relationships/slide" Target="slides/slide20.xml"  /><Relationship Id="rId22" Type="http://schemas.openxmlformats.org/officeDocument/2006/relationships/slide" Target="slides/slide21.xml"  /><Relationship Id="rId23" Type="http://schemas.openxmlformats.org/officeDocument/2006/relationships/slide" Target="slides/slide22.xml"  /><Relationship Id="rId24" Type="http://schemas.openxmlformats.org/officeDocument/2006/relationships/slide" Target="slides/slide23.xml"  /><Relationship Id="rId25" Type="http://schemas.openxmlformats.org/officeDocument/2006/relationships/presProps" Target="presProps.xml"  /><Relationship Id="rId26" Type="http://schemas.openxmlformats.org/officeDocument/2006/relationships/viewProps" Target="viewProps.xml"  /><Relationship Id="rId27" Type="http://schemas.openxmlformats.org/officeDocument/2006/relationships/theme" Target="theme/theme1.xml"  /><Relationship Id="rId28" Type="http://schemas.openxmlformats.org/officeDocument/2006/relationships/tableStyles" Target="tableStyles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jpeg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Титульный слайд" type="title" preserve="1">
  <p:cSld name="Титульный слайд">
    <p:bg>
      <p:bgPr shadeToTitle="0">
        <a:blipFill dpi="0" rotWithShape="1">
          <a:blip r:embed="rId2"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0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79EA744C-FE01-496A-A041-ED93458D1002}" type="datetime1">
              <a:rPr lang="ru-RU"/>
              <a:pPr lvl="0">
                <a:defRPr/>
              </a:pPr>
              <a:t>18-05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30DD4E80-607C-4832-AF51-75727074878D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Объект с подписью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79EA744C-FE01-496A-A041-ED93458D1002}" type="datetime1">
              <a:rPr lang="ru-RU"/>
              <a:pPr lvl="0">
                <a:defRPr/>
              </a:pPr>
              <a:t>18-05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30DD4E80-607C-4832-AF51-75727074878D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Рисунок с подписью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79EA744C-FE01-496A-A041-ED93458D1002}" type="datetime1">
              <a:rPr lang="ru-RU"/>
              <a:pPr lvl="0">
                <a:defRPr/>
              </a:pPr>
              <a:t>18-05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30DD4E80-607C-4832-AF51-75727074878D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Заголовок и вертикальный текст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79EA744C-FE01-496A-A041-ED93458D1002}" type="datetime1">
              <a:rPr lang="ru-RU"/>
              <a:pPr lvl="0">
                <a:defRPr/>
              </a:pPr>
              <a:t>18-05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30DD4E80-607C-4832-AF51-75727074878D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Вертикальный заголовок и текст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 idx="0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79EA744C-FE01-496A-A041-ED93458D1002}" type="datetime1">
              <a:rPr lang="ru-RU"/>
              <a:pPr lvl="0">
                <a:defRPr/>
              </a:pPr>
              <a:t>18-05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30DD4E80-607C-4832-AF51-75727074878D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Заголовок раздела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79EA744C-FE01-496A-A041-ED93458D1002}" type="datetime1">
              <a:rPr lang="ru-RU"/>
              <a:pPr lvl="0">
                <a:defRPr/>
              </a:pPr>
              <a:t>18-05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30DD4E80-607C-4832-AF51-75727074878D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Два объекта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79EA744C-FE01-496A-A041-ED93458D1002}" type="datetime1">
              <a:rPr lang="ru-RU"/>
              <a:pPr lvl="0">
                <a:defRPr/>
              </a:pPr>
              <a:t>18-05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30DD4E80-607C-4832-AF51-75727074878D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Сравнение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79EA744C-FE01-496A-A041-ED93458D1002}" type="datetime1">
              <a:rPr lang="ru-RU"/>
              <a:pPr lvl="0">
                <a:defRPr/>
              </a:pPr>
              <a:t>18-05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30DD4E80-607C-4832-AF51-75727074878D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Только заголовок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79EA744C-FE01-496A-A041-ED93458D1002}" type="datetime1">
              <a:rPr lang="ru-RU"/>
              <a:pPr lvl="0">
                <a:defRPr/>
              </a:pPr>
              <a:t>18-05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30DD4E80-607C-4832-AF51-75727074878D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Пусто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79EA744C-FE01-496A-A041-ED93458D1002}" type="datetime1">
              <a:rPr lang="ru-RU"/>
              <a:pPr lvl="0">
                <a:defRPr/>
              </a:pPr>
              <a:t>18-05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30DD4E80-607C-4832-AF51-75727074878D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slideLayout" Target="../slideLayouts/slideLayout13.xml"  /><Relationship Id="rId14" Type="http://schemas.openxmlformats.org/officeDocument/2006/relationships/theme" Target="../theme/theme1.xml"  /><Relationship Id="rId15" Type="http://schemas.openxmlformats.org/officeDocument/2006/relationships/image" Target="../media/image2.jpeg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6.jpeg"  /><Relationship Id="rId3" Type="http://schemas.openxmlformats.org/officeDocument/2006/relationships/image" Target="../media/image17.jpeg"  /><Relationship Id="rId4" Type="http://schemas.openxmlformats.org/officeDocument/2006/relationships/image" Target="../media/image18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9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0.jpeg"  /><Relationship Id="rId3" Type="http://schemas.openxmlformats.org/officeDocument/2006/relationships/image" Target="../media/image21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2.jpeg"  /><Relationship Id="rId3" Type="http://schemas.openxmlformats.org/officeDocument/2006/relationships/image" Target="../media/image23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2.jpeg"  /><Relationship Id="rId3" Type="http://schemas.openxmlformats.org/officeDocument/2006/relationships/image" Target="../media/image23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4.jpeg"  /><Relationship Id="rId3" Type="http://schemas.openxmlformats.org/officeDocument/2006/relationships/image" Target="../media/image25.jpe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6.jpeg"  /><Relationship Id="rId3" Type="http://schemas.openxmlformats.org/officeDocument/2006/relationships/image" Target="../media/image27.jpeg"  /><Relationship Id="rId4" Type="http://schemas.openxmlformats.org/officeDocument/2006/relationships/image" Target="../media/image28.jpe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9.jpeg"  /><Relationship Id="rId3" Type="http://schemas.openxmlformats.org/officeDocument/2006/relationships/image" Target="../media/image30.jpeg"  /><Relationship Id="rId4" Type="http://schemas.openxmlformats.org/officeDocument/2006/relationships/image" Target="../media/image31.jpe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2.jpeg"  /><Relationship Id="rId3" Type="http://schemas.openxmlformats.org/officeDocument/2006/relationships/image" Target="../media/image33.jpeg"  /><Relationship Id="rId4" Type="http://schemas.openxmlformats.org/officeDocument/2006/relationships/image" Target="../media/image34.jpe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5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6.jpeg"  /><Relationship Id="rId3" Type="http://schemas.openxmlformats.org/officeDocument/2006/relationships/image" Target="../media/image37.jpeg"  /><Relationship Id="rId4" Type="http://schemas.openxmlformats.org/officeDocument/2006/relationships/image" Target="../media/image38.jpe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9.jpeg"  /><Relationship Id="rId3" Type="http://schemas.openxmlformats.org/officeDocument/2006/relationships/image" Target="../media/image40.jpeg"  /><Relationship Id="rId4" Type="http://schemas.openxmlformats.org/officeDocument/2006/relationships/image" Target="../media/image41.jpeg"  /><Relationship Id="rId5" Type="http://schemas.openxmlformats.org/officeDocument/2006/relationships/image" Target="../media/image42.jpeg"  /><Relationship Id="rId6" Type="http://schemas.openxmlformats.org/officeDocument/2006/relationships/image" Target="../media/image43.jpeg"  /><Relationship Id="rId7" Type="http://schemas.openxmlformats.org/officeDocument/2006/relationships/image" Target="../media/image44.jpeg"  /><Relationship Id="rId8" Type="http://schemas.openxmlformats.org/officeDocument/2006/relationships/image" Target="../media/image45.jpe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6.jpeg"  /><Relationship Id="rId3" Type="http://schemas.openxmlformats.org/officeDocument/2006/relationships/image" Target="../media/image47.jpeg"  /><Relationship Id="rId4" Type="http://schemas.openxmlformats.org/officeDocument/2006/relationships/image" Target="../media/image48.jpeg"  /><Relationship Id="rId5" Type="http://schemas.openxmlformats.org/officeDocument/2006/relationships/image" Target="../media/image49.jpeg"  /><Relationship Id="rId6" Type="http://schemas.openxmlformats.org/officeDocument/2006/relationships/image" Target="../media/image50.jpeg"  /><Relationship Id="rId7" Type="http://schemas.openxmlformats.org/officeDocument/2006/relationships/image" Target="../media/image51.jpeg"  /><Relationship Id="rId8" Type="http://schemas.openxmlformats.org/officeDocument/2006/relationships/image" Target="../media/image52.jpeg"  /><Relationship Id="rId9" Type="http://schemas.openxmlformats.org/officeDocument/2006/relationships/image" Target="../media/image53.jpe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4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jpeg"  /><Relationship Id="rId3" Type="http://schemas.openxmlformats.org/officeDocument/2006/relationships/image" Target="../media/image4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jpeg"  /><Relationship Id="rId3" Type="http://schemas.openxmlformats.org/officeDocument/2006/relationships/image" Target="../media/image6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jpeg"  /><Relationship Id="rId3" Type="http://schemas.openxmlformats.org/officeDocument/2006/relationships/image" Target="../media/image8.jpeg"  /><Relationship Id="rId4" Type="http://schemas.openxmlformats.org/officeDocument/2006/relationships/image" Target="../media/image9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0.jpeg"  /><Relationship Id="rId3" Type="http://schemas.openxmlformats.org/officeDocument/2006/relationships/image" Target="../media/image11.jpeg"  /><Relationship Id="rId4" Type="http://schemas.openxmlformats.org/officeDocument/2006/relationships/image" Target="../media/image12.jpeg"  /><Relationship Id="rId5" Type="http://schemas.openxmlformats.org/officeDocument/2006/relationships/image" Target="../media/image13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4.jpeg"  /><Relationship Id="rId3" Type="http://schemas.openxmlformats.org/officeDocument/2006/relationships/image" Target="../media/image15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"/>
          <p:cNvSpPr txBox="1"/>
          <p:nvPr/>
        </p:nvSpPr>
        <p:spPr>
          <a:xfrm>
            <a:off x="1066799" y="304800"/>
            <a:ext cx="7772400" cy="1640205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kumimoji="0" lang="ru-RU" altLang="ru-RU" sz="1200" b="1" i="0" u="none" strike="noStrike" cap="none" normalizeH="0" baseline="0">
                <a:solidFill>
                  <a:srgbClr val="002060"/>
                </a:solidFill>
                <a:effectLst/>
                <a:latin typeface="Times New Roman"/>
              </a:rPr>
              <a:t>Управление образования г. Орска</a:t>
            </a:r>
            <a:r>
              <a:rPr kumimoji="0" lang="ru-RU" altLang="ru-RU" sz="1200" b="0" i="0" u="none" strike="noStrike" cap="none" normalizeH="0" baseline="0">
                <a:solidFill>
                  <a:srgbClr val="002060"/>
                </a:solidFill>
                <a:effectLst/>
                <a:latin typeface="Times New Roman"/>
              </a:rPr>
              <a:t> </a:t>
            </a:r>
            <a:endParaRPr kumimoji="0" lang="ru-RU" altLang="ru-RU" sz="1200" b="0" i="0" u="none" strike="noStrike" cap="none" normalizeH="0" baseline="0">
              <a:solidFill>
                <a:srgbClr val="002060"/>
              </a:solidFill>
              <a:effectLst/>
              <a:latin typeface="Times New Roman"/>
            </a:endParaRPr>
          </a:p>
          <a:p>
            <a:pPr algn="ctr">
              <a:defRPr/>
            </a:pPr>
            <a:r>
              <a:rPr kumimoji="0" lang="ru-RU" altLang="ru-RU" sz="1200" b="1" i="0" u="none" strike="noStrike" cap="none" normalizeH="0" baseline="0">
                <a:solidFill>
                  <a:srgbClr val="002060"/>
                </a:solidFill>
                <a:effectLst/>
                <a:latin typeface="Times New Roman"/>
              </a:rPr>
              <a:t>Муниципальное дошкольное образовательное автономное  учреждение «Детский сад №118 общеразвивающего вида</a:t>
            </a:r>
            <a:r>
              <a:rPr kumimoji="0" lang="ru-RU" altLang="ru-RU" sz="1200" b="0" i="0" u="none" strike="noStrike" cap="none" normalizeH="0" baseline="0">
                <a:solidFill>
                  <a:srgbClr val="002060"/>
                </a:solidFill>
                <a:effectLst/>
                <a:latin typeface="Times New Roman"/>
              </a:rPr>
              <a:t> </a:t>
            </a:r>
            <a:endParaRPr kumimoji="0" lang="ru-RU" altLang="ru-RU" sz="1200" b="0" i="0" u="none" strike="noStrike" cap="none" normalizeH="0" baseline="0">
              <a:solidFill>
                <a:srgbClr val="002060"/>
              </a:solidFill>
              <a:effectLst/>
              <a:latin typeface="Times New Roman"/>
            </a:endParaRPr>
          </a:p>
          <a:p>
            <a:pPr algn="ctr">
              <a:defRPr/>
            </a:pPr>
            <a:r>
              <a:rPr kumimoji="0" lang="ru-RU" altLang="ru-RU" sz="1200" b="1" i="0" u="none" strike="noStrike" cap="none" normalizeH="0" baseline="0">
                <a:solidFill>
                  <a:srgbClr val="002060"/>
                </a:solidFill>
                <a:effectLst/>
                <a:latin typeface="Times New Roman"/>
              </a:rPr>
              <a:t>с приоритетным осуществлением физического  развития  воспитанников «Дружба»  г.Орска»</a:t>
            </a:r>
            <a:r>
              <a:rPr kumimoji="0" lang="ru-RU" altLang="ru-RU" sz="1200" b="0" i="0" u="none" strike="noStrike" cap="none" normalizeH="0" baseline="0">
                <a:solidFill>
                  <a:srgbClr val="002060"/>
                </a:solidFill>
                <a:effectLst/>
                <a:latin typeface="Times New Roman"/>
              </a:rPr>
              <a:t> </a:t>
            </a:r>
            <a:endParaRPr kumimoji="0" lang="ru-RU" altLang="ru-RU" sz="1200" b="0" i="0" u="none" strike="noStrike" cap="none" normalizeH="0" baseline="0">
              <a:solidFill>
                <a:srgbClr val="002060"/>
              </a:solidFill>
              <a:effectLst/>
              <a:latin typeface="Times New Roman"/>
            </a:endParaRPr>
          </a:p>
          <a:p>
            <a:pPr algn="ctr">
              <a:defRPr/>
            </a:pPr>
            <a:r>
              <a:rPr kumimoji="0" lang="ru-RU" altLang="ru-RU" sz="1200" b="0" i="0" u="none" strike="noStrike" cap="none" normalizeH="0" baseline="0">
                <a:solidFill>
                  <a:srgbClr val="002060"/>
                </a:solidFill>
                <a:effectLst/>
                <a:latin typeface="Times New Roman"/>
              </a:rPr>
              <a:t>462421,  г. Орск  ул. Олимпийская 20 «А» </a:t>
            </a:r>
            <a:endParaRPr kumimoji="0" lang="ru-RU" altLang="ru-RU" sz="1200" b="0" i="0" u="none" strike="noStrike" cap="none" normalizeH="0" baseline="0">
              <a:solidFill>
                <a:srgbClr val="002060"/>
              </a:solidFill>
              <a:effectLst/>
              <a:latin typeface="Times New Roman"/>
            </a:endParaRPr>
          </a:p>
          <a:p>
            <a:pPr algn="ctr">
              <a:defRPr/>
            </a:pPr>
            <a:r>
              <a:rPr kumimoji="0" lang="ru-RU" altLang="ru-RU" sz="1200" b="0" i="0" u="none" strike="noStrike" cap="none" normalizeH="0" baseline="0">
                <a:solidFill>
                  <a:srgbClr val="002060"/>
                </a:solidFill>
                <a:effectLst/>
                <a:latin typeface="Times New Roman"/>
              </a:rPr>
              <a:t>тел. (3537)  28-96-90 тел./факс (3537) 28-88-64 E-mail: MDOAY118@yandex.ru </a:t>
            </a:r>
            <a:endParaRPr kumimoji="0" lang="ru-RU" altLang="ru-RU" sz="1200" b="0" i="0" u="none" strike="noStrike" cap="none" normalizeH="0" baseline="0">
              <a:solidFill>
                <a:srgbClr val="002060"/>
              </a:solidFill>
              <a:effectLst/>
              <a:latin typeface="Times New Roman"/>
            </a:endParaRPr>
          </a:p>
          <a:p>
            <a:pPr algn="ctr">
              <a:defRPr/>
            </a:pPr>
            <a:r>
              <a:rPr kumimoji="0" lang="ru-RU" altLang="ru-RU" sz="1200" b="0" i="0" u="none" strike="noStrike" cap="none" normalizeH="0" baseline="0">
                <a:solidFill>
                  <a:srgbClr val="002060"/>
                </a:solidFill>
                <a:effectLst/>
                <a:latin typeface="Times New Roman"/>
              </a:rPr>
              <a:t>ИНН / КПП   561 501 7463 / 561 401 001  ОКПО   36375891 </a:t>
            </a:r>
            <a:endParaRPr kumimoji="0" lang="ru-RU" altLang="ru-RU" sz="1200" b="0" i="0" u="none" strike="noStrike" cap="none" normalizeH="0" baseline="0">
              <a:solidFill>
                <a:srgbClr val="002060"/>
              </a:solidFill>
              <a:effectLst/>
              <a:latin typeface="Times New Roman"/>
            </a:endParaRPr>
          </a:p>
          <a:p>
            <a:pPr algn="ctr">
              <a:defRPr/>
            </a:pPr>
            <a:endParaRPr lang="ru-RU" altLang="en-US"/>
          </a:p>
        </p:txBody>
      </p:sp>
      <p:sp>
        <p:nvSpPr>
          <p:cNvPr id="8" name=""/>
          <p:cNvSpPr txBox="1"/>
          <p:nvPr/>
        </p:nvSpPr>
        <p:spPr>
          <a:xfrm>
            <a:off x="1981200" y="2079307"/>
            <a:ext cx="5562600" cy="938213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ru-RU" altLang="en-US" sz="2800" b="1">
                <a:solidFill>
                  <a:srgbClr val="002060"/>
                </a:solidFill>
                <a:latin typeface="Times New Roman"/>
                <a:cs typeface="Times New Roman"/>
              </a:rPr>
              <a:t>Познавательно </a:t>
            </a:r>
            <a:r>
              <a:rPr lang="en-US" altLang="ru-RU" sz="2800" b="1">
                <a:solidFill>
                  <a:srgbClr val="002060"/>
                </a:solidFill>
                <a:latin typeface="Times New Roman"/>
                <a:cs typeface="Times New Roman"/>
              </a:rPr>
              <a:t>-</a:t>
            </a:r>
            <a:r>
              <a:rPr lang="ru-RU" altLang="en-US" sz="2800" b="1">
                <a:solidFill>
                  <a:srgbClr val="002060"/>
                </a:solidFill>
                <a:latin typeface="Times New Roman"/>
                <a:cs typeface="Times New Roman"/>
              </a:rPr>
              <a:t>игровой</a:t>
            </a:r>
            <a:r>
              <a:rPr lang="ru-RU" sz="2800" b="1">
                <a:solidFill>
                  <a:srgbClr val="002060"/>
                </a:solidFill>
                <a:latin typeface="Times New Roman"/>
                <a:cs typeface="Times New Roman"/>
              </a:rPr>
              <a:t> проект</a:t>
            </a:r>
            <a:r>
              <a:rPr lang="en-US" altLang="ru-RU" sz="2800" b="1">
                <a:solidFill>
                  <a:srgbClr val="002060"/>
                </a:solidFill>
                <a:latin typeface="Times New Roman"/>
                <a:cs typeface="Times New Roman"/>
              </a:rPr>
              <a:t>:</a:t>
            </a:r>
            <a:r>
              <a:rPr lang="ru-RU" sz="2800" b="1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br>
              <a:rPr lang="ru-RU" sz="2800" b="1">
                <a:solidFill>
                  <a:srgbClr val="002060"/>
                </a:solidFill>
                <a:latin typeface="Times New Roman"/>
                <a:cs typeface="Times New Roman"/>
              </a:rPr>
            </a:br>
            <a:r>
              <a:rPr lang="ru-RU" sz="2800" b="1">
                <a:solidFill>
                  <a:srgbClr val="0000ff"/>
                </a:solidFill>
                <a:latin typeface="Times New Roman"/>
                <a:cs typeface="Times New Roman"/>
              </a:rPr>
              <a:t>«</a:t>
            </a:r>
            <a:r>
              <a:rPr lang="ru-RU" altLang="en-US" sz="2800" b="1">
                <a:solidFill>
                  <a:srgbClr val="0000ff"/>
                </a:solidFill>
                <a:latin typeface="Times New Roman"/>
                <a:cs typeface="Times New Roman"/>
              </a:rPr>
              <a:t>Волшебные секреты воды</a:t>
            </a:r>
            <a:r>
              <a:rPr lang="ru-RU" sz="2800" b="1">
                <a:solidFill>
                  <a:srgbClr val="0000ff"/>
                </a:solidFill>
                <a:latin typeface="Times New Roman"/>
                <a:cs typeface="Times New Roman"/>
              </a:rPr>
              <a:t>»</a:t>
            </a:r>
            <a:endParaRPr lang="ru-RU" sz="2800" b="1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9" name=""/>
          <p:cNvSpPr txBox="1"/>
          <p:nvPr/>
        </p:nvSpPr>
        <p:spPr>
          <a:xfrm>
            <a:off x="5314950" y="4572000"/>
            <a:ext cx="3600450" cy="706755"/>
          </a:xfrm>
          <a:prstGeom prst="rect">
            <a:avLst/>
          </a:prstGeom>
        </p:spPr>
        <p:txBody>
          <a:bodyPr wrap="square">
            <a:spAutoFit/>
          </a:bodyPr>
          <a:p>
            <a:pPr algn="r">
              <a:defRPr/>
            </a:pPr>
            <a:r>
              <a:rPr lang="ru-RU" altLang="en-US" sz="2000" b="1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Подготовил воспитатель</a:t>
            </a:r>
            <a:r>
              <a:rPr lang="en-US" altLang="ru-RU" sz="2000" b="1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lang="ru-RU" altLang="en-US" sz="2000" b="1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altLang="en-US" sz="20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Наговицына Н</a:t>
            </a:r>
            <a:r>
              <a:rPr lang="en-US" altLang="ru-RU" sz="20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ru-RU" altLang="en-US" sz="20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lang="en-US" altLang="ru-RU" sz="20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altLang="en-US">
              <a:solidFill>
                <a:srgbClr val="0000ff"/>
              </a:solidFill>
            </a:endParaRPr>
          </a:p>
        </p:txBody>
      </p:sp>
      <p:sp>
        <p:nvSpPr>
          <p:cNvPr id="10" name=""/>
          <p:cNvSpPr txBox="1"/>
          <p:nvPr/>
        </p:nvSpPr>
        <p:spPr>
          <a:xfrm>
            <a:off x="3971764" y="6060906"/>
            <a:ext cx="723498" cy="3951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ru-RU" sz="2000" b="1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2021</a:t>
            </a:r>
            <a:endParaRPr lang="ru-RU" altLang="en-US">
              <a:solidFill>
                <a:srgbClr val="1b17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"/>
          <p:cNvSpPr/>
          <p:nvPr/>
        </p:nvSpPr>
        <p:spPr>
          <a:xfrm>
            <a:off x="1143000" y="304799"/>
            <a:ext cx="7543799" cy="20250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ctr">
              <a:lnSpc>
                <a:spcPct val="107000"/>
              </a:lnSpc>
              <a:defRPr/>
            </a:pPr>
            <a:r>
              <a:rPr xmlns:mc="http://schemas.openxmlformats.org/markup-compatibility/2006" xmlns:hp="http://schemas.haansoft.com/office/presentation/8.0" lang="ru-RU" altLang="en-US" sz="2000" b="1" i="0" strike="noStrike" mc:Ignorable="hp" hp:hslEmbossed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ОД художественно </a:t>
            </a:r>
            <a:r>
              <a:rPr xmlns:mc="http://schemas.openxmlformats.org/markup-compatibility/2006" xmlns:hp="http://schemas.haansoft.com/office/presentation/8.0" lang="en-US" altLang="ru-RU" sz="2000" b="1" i="0" strike="noStrike" mc:Ignorable="hp" hp:hslEmbossed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xmlns:mc="http://schemas.openxmlformats.org/markup-compatibility/2006" xmlns:hp="http://schemas.haansoft.com/office/presentation/8.0" lang="ru-RU" altLang="en-US" sz="2000" b="1" i="0" strike="noStrike" mc:Ignorable="hp" hp:hslEmbossed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 эстетическое развитие рисование</a:t>
            </a:r>
            <a:r>
              <a:rPr xmlns:mc="http://schemas.openxmlformats.org/markup-compatibility/2006" xmlns:hp="http://schemas.haansoft.com/office/presentation/8.0" lang="en-US" altLang="ru-RU" sz="2000" b="1" i="0" strike="noStrike" mc:Ignorable="hp" hp:hslEmbossed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xmlns:mc="http://schemas.openxmlformats.org/markup-compatibility/2006" xmlns:hp="http://schemas.haansoft.com/office/presentation/8.0" lang="ru-RU" altLang="en-US" sz="2000" b="1" i="0" strike="noStrike" mc:Ignorable="hp" hp:hslEmbossed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 раскраски на ватных дисках</a:t>
            </a:r>
            <a:r>
              <a:rPr xmlns:mc="http://schemas.openxmlformats.org/markup-compatibility/2006" xmlns:hp="http://schemas.haansoft.com/office/presentation/8.0" lang="en-US" altLang="ru-RU" sz="2000" b="1" i="0" strike="noStrike" mc:Ignorable="hp" hp:hslEmbossed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xmlns:mc="http://schemas.openxmlformats.org/markup-compatibility/2006" xmlns:hp="http://schemas.haansoft.com/office/presentation/8.0" lang="en-US" altLang="ru-RU" sz="2000" b="1" i="0" strike="noStrike" mc:Ignorable="hp" hp:hslEmbossed="0">
              <a:solidFill>
                <a:srgbClr val="008000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07000"/>
              </a:lnSpc>
              <a:defRPr/>
            </a:pPr>
            <a:r>
              <a:rPr xmlns:mc="http://schemas.openxmlformats.org/markup-compatibility/2006" xmlns:hp="http://schemas.haansoft.com/office/presentation/8.0" lang="ru-RU" altLang="en-US" sz="2000" b="1" i="0" strike="noStrike" mc:Ignorable="hp" hp:hslEmbossed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Цель</a:t>
            </a:r>
            <a:r>
              <a:rPr xmlns:mc="http://schemas.openxmlformats.org/markup-compatibility/2006" xmlns:hp="http://schemas.haansoft.com/office/presentation/8.0" lang="en-US" altLang="ru-RU" sz="2000" b="1" i="0" strike="noStrike" mc:Ignorable="hp" hp:hslEmbossed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xmlns:mc="http://schemas.openxmlformats.org/markup-compatibility/2006" xmlns:hp="http://schemas.haansoft.com/office/presentation/8.0" lang="ru-RU" altLang="en-US" i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 раскрашивание подкрашенной водой при помощи пипетки</a:t>
            </a:r>
            <a:r>
              <a:rPr xmlns:mc="http://schemas.openxmlformats.org/markup-compatibility/2006" xmlns:hp="http://schemas.haansoft.com/office/presentation/8.0" lang="en-US" altLang="ru-RU" i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;</a:t>
            </a:r>
            <a:r>
              <a:rPr xmlns:mc="http://schemas.openxmlformats.org/markup-compatibility/2006" xmlns:hp="http://schemas.haansoft.com/office/presentation/8.0" lang="ru-RU" altLang="en-US" i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 продолжать знакомить детей с основными цветами</a:t>
            </a:r>
            <a:r>
              <a:rPr xmlns:mc="http://schemas.openxmlformats.org/markup-compatibility/2006" xmlns:hp="http://schemas.haansoft.com/office/presentation/8.0" lang="en-US" altLang="ru-RU" i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xmlns:mc="http://schemas.openxmlformats.org/markup-compatibility/2006" xmlns:hp="http://schemas.haansoft.com/office/presentation/8.0" lang="en-US" altLang="ru-RU" sz="2000" b="1" i="0" strike="noStrike" mc:Ignorable="hp" hp:hslEmbossed="0">
              <a:solidFill>
                <a:srgbClr val="008000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07000"/>
              </a:lnSpc>
              <a:defRPr/>
            </a:pPr>
            <a:endParaRPr xmlns:mc="http://schemas.openxmlformats.org/markup-compatibility/2006" xmlns:hp="http://schemas.haansoft.com/office/presentation/8.0" lang="ru-RU" altLang="en-US" sz="2000" b="1" i="0" strike="noStrike" mc:Ignorable="hp" hp:hslEmbossed="0">
              <a:solidFill>
                <a:srgbClr val="008000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07000"/>
              </a:lnSpc>
              <a:defRPr/>
            </a:pPr>
            <a:endParaRPr xmlns:mc="http://schemas.openxmlformats.org/markup-compatibility/2006" xmlns:hp="http://schemas.haansoft.com/office/presentation/8.0" lang="ru-RU" altLang="en-US" sz="2000" b="1" i="0" strike="noStrike" mc:Ignorable="hp" hp:hslEmbossed="0">
              <a:solidFill>
                <a:srgbClr val="00800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007862" y="1905000"/>
            <a:ext cx="2878337" cy="2159999"/>
          </a:xfrm>
          <a:prstGeom prst="rect">
            <a:avLst/>
          </a:prstGeom>
          <a:ln w="101600" cap="sq">
            <a:gradFill>
              <a:gsLst>
                <a:gs pos="0">
                  <a:srgbClr val="ffffff">
                    <a:alpha val="100000"/>
                  </a:srgbClr>
                </a:gs>
                <a:gs pos="50000">
                  <a:srgbClr val="ffffff">
                    <a:lumMod val="75000"/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5400000" scaled="0"/>
              <a:tileRect/>
            </a:gradFill>
            <a:miter/>
          </a:ln>
          <a:effectLst>
            <a:outerShdw blurRad="63500" sx="101000" sy="101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6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741663" y="1878600"/>
            <a:ext cx="2878337" cy="2159999"/>
          </a:xfrm>
          <a:prstGeom prst="rect">
            <a:avLst/>
          </a:prstGeom>
          <a:ln w="101600" cap="sq">
            <a:gradFill>
              <a:gsLst>
                <a:gs pos="0">
                  <a:srgbClr val="ffffff">
                    <a:alpha val="100000"/>
                  </a:srgbClr>
                </a:gs>
                <a:gs pos="50000">
                  <a:srgbClr val="ffffff">
                    <a:lumMod val="75000"/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5400000" scaled="0"/>
              <a:tileRect/>
            </a:gradFill>
            <a:miter/>
          </a:ln>
          <a:effectLst>
            <a:outerShdw blurRad="63500" sx="101000" sy="101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7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132831" y="4240800"/>
            <a:ext cx="2878337" cy="2159999"/>
          </a:xfrm>
          <a:prstGeom prst="rect">
            <a:avLst/>
          </a:prstGeom>
          <a:ln w="101600" cap="sq">
            <a:gradFill>
              <a:gsLst>
                <a:gs pos="0">
                  <a:srgbClr val="ffffff">
                    <a:alpha val="100000"/>
                  </a:srgbClr>
                </a:gs>
                <a:gs pos="50000">
                  <a:srgbClr val="ffffff">
                    <a:lumMod val="75000"/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5400000" scaled="0"/>
              <a:tileRect/>
            </a:gradFill>
            <a:miter/>
          </a:ln>
          <a:effectLst>
            <a:outerShdw blurRad="63500" sx="101000" sy="101000" algn="ctr" rotWithShape="0">
              <a:prstClr val="black">
                <a:alpha val="75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"/>
          <p:cNvSpPr/>
          <p:nvPr/>
        </p:nvSpPr>
        <p:spPr>
          <a:xfrm>
            <a:off x="838200" y="415289"/>
            <a:ext cx="8153400" cy="19354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ctr">
              <a:lnSpc>
                <a:spcPct val="107000"/>
              </a:lnSpc>
              <a:defRPr/>
            </a:pPr>
            <a:r>
              <a:rPr xmlns:mc="http://schemas.openxmlformats.org/markup-compatibility/2006" xmlns:hp="http://schemas.haansoft.com/office/presentation/8.0" lang="ru-RU" altLang="en-US" sz="2000" b="1" i="0" strike="noStrike" mc:Ignorable="hp" hp:hslEmbossed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Игры </a:t>
            </a:r>
            <a:r>
              <a:rPr xmlns:mc="http://schemas.openxmlformats.org/markup-compatibility/2006" xmlns:hp="http://schemas.haansoft.com/office/presentation/8.0" lang="en-US" altLang="ru-RU" sz="2000" b="1" i="0" strike="noStrike" mc:Ignorable="hp" hp:hslEmbossed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xmlns:mc="http://schemas.openxmlformats.org/markup-compatibility/2006" xmlns:hp="http://schemas.haansoft.com/office/presentation/8.0" lang="ru-RU" altLang="en-US" sz="2000" b="1" i="0" strike="noStrike" mc:Ignorable="hp" hp:hslEmbossed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эксперименты</a:t>
            </a:r>
            <a:endParaRPr xmlns:mc="http://schemas.openxmlformats.org/markup-compatibility/2006" xmlns:hp="http://schemas.haansoft.com/office/presentation/8.0" lang="ru-RU" altLang="en-US" sz="2000" b="1" i="0" strike="noStrike" mc:Ignorable="hp" hp:hslEmbossed="0">
              <a:solidFill>
                <a:srgbClr val="0000ff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07000"/>
              </a:lnSpc>
              <a:defRPr/>
            </a:pPr>
            <a:r>
              <a:rPr xmlns:mc="http://schemas.openxmlformats.org/markup-compatibility/2006" xmlns:hp="http://schemas.haansoft.com/office/presentation/8.0" lang="ru-RU" altLang="en-US" sz="2000" b="1" i="0" strike="noStrike" mc:Ignorable="hp" hp:hslEmbossed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«Как вода меняет цвет?»</a:t>
            </a:r>
            <a:endParaRPr xmlns:mc="http://schemas.openxmlformats.org/markup-compatibility/2006" xmlns:hp="http://schemas.haansoft.com/office/presentation/8.0" lang="ru-RU" altLang="en-US" sz="2000" b="1" i="0" strike="noStrike" mc:Ignorable="hp" hp:hslEmbossed="0">
              <a:solidFill>
                <a:srgbClr val="008000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07000"/>
              </a:lnSpc>
              <a:defRPr/>
            </a:pPr>
            <a:r>
              <a:rPr xmlns:mc="http://schemas.openxmlformats.org/markup-compatibility/2006" xmlns:hp="http://schemas.haansoft.com/office/presentation/8.0" lang="ru-RU" altLang="en-US" b="1" i="0" strike="noStrike" mc:Ignorable="hp" hp:hslEmbossed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Цель: </a:t>
            </a:r>
            <a:r>
              <a:rPr xmlns:mc="http://schemas.openxmlformats.org/markup-compatibility/2006" xmlns:hp="http://schemas.haansoft.com/office/presentation/8.0" lang="ru-RU" altLang="en-US" i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дать детям представление о том, что вода меняет свою окраску при растворении в ней различных веществ</a:t>
            </a:r>
            <a:r>
              <a:rPr xmlns:mc="http://schemas.openxmlformats.org/markup-compatibility/2006" xmlns:hp="http://schemas.haansoft.com/office/presentation/8.0" lang="en-US" altLang="ru-RU" i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;</a:t>
            </a:r>
            <a:r>
              <a:rPr xmlns:mc="http://schemas.openxmlformats.org/markup-compatibility/2006" xmlns:hp="http://schemas.haansoft.com/office/presentation/8.0" lang="ru-RU" altLang="en-US" i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 активизировать словарь детей; развивать умение делать простейшие выводы</a:t>
            </a:r>
            <a:r>
              <a:rPr xmlns:mc="http://schemas.openxmlformats.org/markup-compatibility/2006" xmlns:hp="http://schemas.haansoft.com/office/presentation/8.0" lang="en-US" altLang="ru-RU" i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;</a:t>
            </a:r>
            <a:r>
              <a:rPr xmlns:mc="http://schemas.openxmlformats.org/markup-compatibility/2006" xmlns:hp="http://schemas.haansoft.com/office/presentation/8.0" lang="ru-RU" altLang="en-US" i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 воспитывать положительное отношение к экспериментальной исследовательской деятельности.</a:t>
            </a:r>
            <a:endParaRPr xmlns:mc="http://schemas.openxmlformats.org/markup-compatibility/2006" xmlns:hp="http://schemas.haansoft.com/office/presentation/8.0" lang="ru-RU" altLang="en-US" i="0" strike="noStrike" mc:Ignorable="hp" hp:hslEmbossed="0">
              <a:solidFill>
                <a:srgbClr val="1b176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9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971675" y="2200275"/>
            <a:ext cx="5495925" cy="4124325"/>
          </a:xfrm>
          <a:prstGeom prst="rect">
            <a:avLst/>
          </a:prstGeom>
          <a:ln w="101600" cap="sq">
            <a:gradFill>
              <a:gsLst>
                <a:gs pos="0">
                  <a:srgbClr val="ffffff">
                    <a:alpha val="100000"/>
                  </a:srgbClr>
                </a:gs>
                <a:gs pos="50000">
                  <a:srgbClr val="ffffff">
                    <a:lumMod val="75000"/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5400000" scaled="0"/>
              <a:tileRect/>
            </a:gradFill>
            <a:miter/>
          </a:ln>
          <a:effectLst>
            <a:outerShdw blurRad="63500" sx="101000" sy="101000" algn="ctr" rotWithShape="0">
              <a:prstClr val="black">
                <a:alpha val="75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"/>
          <p:cNvSpPr/>
          <p:nvPr/>
        </p:nvSpPr>
        <p:spPr>
          <a:xfrm>
            <a:off x="1295400" y="380999"/>
            <a:ext cx="7467600" cy="15220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ctr">
              <a:defRPr/>
            </a:pPr>
            <a:r>
              <a:rPr xmlns:mc="http://schemas.openxmlformats.org/markup-compatibility/2006" xmlns:hp="http://schemas.haansoft.com/office/presentation/8.0" sz="2000" b="1" strike="noStrike" mc:Ignorable="hp" hp:hslEmbossed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«Какую форму принимает вода?»</a:t>
            </a:r>
            <a:r>
              <a:rPr xmlns:mc="http://schemas.openxmlformats.org/markup-compatibility/2006" xmlns:hp="http://schemas.haansoft.com/office/presentation/8.0" sz="2000" b="1" strike="noStrike" mc:Ignorable="hp" hp:hslEmbossed="0">
                <a:solidFill>
                  <a:srgbClr val="008000"/>
                </a:solidFill>
                <a:latin typeface="Times New Roman"/>
                <a:ea typeface="Malgun Gothic"/>
                <a:cs typeface="Times New Roman"/>
              </a:rPr>
              <a:t> </a:t>
            </a:r>
            <a:endParaRPr xmlns:mc="http://schemas.openxmlformats.org/markup-compatibility/2006" xmlns:hp="http://schemas.haansoft.com/office/presentation/8.0" sz="2000" b="0" strike="noStrike" mc:Ignorable="hp" hp:hslEmbossed="0">
              <a:solidFill>
                <a:srgbClr val="000000">
                  <a:alpha val="100000"/>
                </a:srgbClr>
              </a:solidFill>
              <a:latin typeface="Times New Roman"/>
              <a:ea typeface="Malgun Gothic"/>
              <a:cs typeface="Times New Roman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sz="2000" b="1" strike="noStrike" mc:Ignorable="hp" hp:hslEmbossed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Цель: </a:t>
            </a:r>
            <a:r>
              <a:rPr xmlns:mc="http://schemas.openxmlformats.org/markup-compatibility/2006" xmlns:hp="http://schemas.haansoft.com/office/presentation/8.0" lang="ru-RU" altLang="en-US" b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ф</a:t>
            </a:r>
            <a:r>
              <a:rPr xmlns:mc="http://schemas.openxmlformats.org/markup-compatibility/2006" xmlns:hp="http://schemas.haansoft.com/office/presentation/8.0" b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ормировать представления детей о том, что вода жидкая и принимает форму того сосуда, в который её наливают</a:t>
            </a:r>
            <a:r>
              <a:rPr xmlns:mc="http://schemas.openxmlformats.org/markup-compatibility/2006" xmlns:hp="http://schemas.haansoft.com/office/presentation/8.0" lang="en-US" altLang="ru-RU" b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;</a:t>
            </a:r>
            <a:r>
              <a:rPr xmlns:mc="http://schemas.openxmlformats.org/markup-compatibility/2006" xmlns:hp="http://schemas.haansoft.com/office/presentation/8.0" lang="ru-RU" altLang="en-US" b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 р</a:t>
            </a:r>
            <a:r>
              <a:rPr xmlns:mc="http://schemas.openxmlformats.org/markup-compatibility/2006" xmlns:hp="http://schemas.haansoft.com/office/presentation/8.0" b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азвивать координацию движений, мыслительные процессы</a:t>
            </a:r>
            <a:r>
              <a:rPr xmlns:mc="http://schemas.openxmlformats.org/markup-compatibility/2006" xmlns:hp="http://schemas.haansoft.com/office/presentation/8.0" lang="en-US" altLang="ru-RU" b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;</a:t>
            </a:r>
            <a:r>
              <a:rPr xmlns:mc="http://schemas.openxmlformats.org/markup-compatibility/2006" xmlns:hp="http://schemas.haansoft.com/office/presentation/8.0" lang="ru-RU" altLang="en-US" b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 в</a:t>
            </a:r>
            <a:r>
              <a:rPr xmlns:mc="http://schemas.openxmlformats.org/markup-compatibility/2006" xmlns:hp="http://schemas.haansoft.com/office/presentation/8.0" b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оспитывать бережное отношение к игровому оборудованию.</a:t>
            </a:r>
            <a:endParaRPr xmlns:mc="http://schemas.openxmlformats.org/markup-compatibility/2006" xmlns:hp="http://schemas.haansoft.com/office/presentation/8.0" b="0" strike="noStrike" mc:Ignorable="hp" hp:hslEmbossed="0">
              <a:solidFill>
                <a:srgbClr val="1b176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9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67616" y="2073000"/>
            <a:ext cx="3837783" cy="2880000"/>
          </a:xfrm>
          <a:prstGeom prst="rect">
            <a:avLst/>
          </a:prstGeom>
          <a:ln w="101600" cap="sq">
            <a:gradFill>
              <a:gsLst>
                <a:gs pos="0">
                  <a:srgbClr val="ffffff">
                    <a:alpha val="100000"/>
                  </a:srgbClr>
                </a:gs>
                <a:gs pos="50000">
                  <a:srgbClr val="ffffff">
                    <a:lumMod val="75000"/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5400000" scaled="0"/>
              <a:tileRect/>
            </a:gradFill>
            <a:miter/>
          </a:ln>
          <a:effectLst>
            <a:outerShdw blurRad="63500" sx="101000" sy="101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10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849017" y="3429000"/>
            <a:ext cx="3837783" cy="2880000"/>
          </a:xfrm>
          <a:prstGeom prst="rect">
            <a:avLst/>
          </a:prstGeom>
          <a:ln w="101600" cap="sq">
            <a:gradFill>
              <a:gsLst>
                <a:gs pos="0">
                  <a:srgbClr val="ffffff">
                    <a:alpha val="100000"/>
                  </a:srgbClr>
                </a:gs>
                <a:gs pos="50000">
                  <a:srgbClr val="ffffff">
                    <a:lumMod val="75000"/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5400000" scaled="0"/>
              <a:tileRect/>
            </a:gradFill>
            <a:miter/>
          </a:ln>
          <a:effectLst>
            <a:outerShdw blurRad="63500" sx="101000" sy="101000" algn="ctr" rotWithShape="0">
              <a:prstClr val="black">
                <a:alpha val="75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"/>
          <p:cNvSpPr/>
          <p:nvPr/>
        </p:nvSpPr>
        <p:spPr>
          <a:xfrm>
            <a:off x="1295399" y="493395"/>
            <a:ext cx="6934200" cy="13354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ctr">
              <a:lnSpc>
                <a:spcPct val="107000"/>
              </a:lnSpc>
              <a:defRPr/>
            </a:pPr>
            <a:r>
              <a:rPr xmlns:mc="http://schemas.openxmlformats.org/markup-compatibility/2006" xmlns:hp="http://schemas.haansoft.com/office/presentation/8.0" lang="ru-RU" altLang="en-US" sz="2000" b="1" i="0" strike="noStrike" mc:Ignorable="hp" hp:hslEmbossed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“Сожми губку </a:t>
            </a:r>
            <a:r>
              <a:rPr xmlns:mc="http://schemas.openxmlformats.org/markup-compatibility/2006" xmlns:hp="http://schemas.haansoft.com/office/presentation/8.0" lang="en-US" altLang="ru-RU" sz="2000" b="1" i="0" strike="noStrike" mc:Ignorable="hp" hp:hslEmbossed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xmlns:mc="http://schemas.openxmlformats.org/markup-compatibility/2006" xmlns:hp="http://schemas.haansoft.com/office/presentation/8.0" lang="ru-RU" altLang="en-US" sz="2000" b="1" i="0" strike="noStrike" mc:Ignorable="hp" hp:hslEmbossed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 будут капельки кап</a:t>
            </a:r>
            <a:r>
              <a:rPr xmlns:mc="http://schemas.openxmlformats.org/markup-compatibility/2006" xmlns:hp="http://schemas.haansoft.com/office/presentation/8.0" lang="en-US" altLang="ru-RU" sz="2000" b="1" i="0" strike="noStrike" mc:Ignorable="hp" hp:hslEmbossed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xmlns:mc="http://schemas.openxmlformats.org/markup-compatibility/2006" xmlns:hp="http://schemas.haansoft.com/office/presentation/8.0" lang="ru-RU" altLang="en-US" sz="2000" b="1" i="0" strike="noStrike" mc:Ignorable="hp" hp:hslEmbossed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кап“</a:t>
            </a:r>
            <a:endParaRPr xmlns:mc="http://schemas.openxmlformats.org/markup-compatibility/2006" xmlns:hp="http://schemas.haansoft.com/office/presentation/8.0" lang="ru-RU" altLang="en-US" sz="2000" b="1" i="0" strike="noStrike" mc:Ignorable="hp" hp:hslEmbossed="0">
              <a:solidFill>
                <a:srgbClr val="008000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07000"/>
              </a:lnSpc>
              <a:defRPr/>
            </a:pPr>
            <a:r>
              <a:rPr xmlns:mc="http://schemas.openxmlformats.org/markup-compatibility/2006" xmlns:hp="http://schemas.haansoft.com/office/presentation/8.0" lang="ru-RU" altLang="en-US" sz="2000" b="1" i="0" strike="noStrike" mc:Ignorable="hp" hp:hslEmbossed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Цель</a:t>
            </a:r>
            <a:r>
              <a:rPr xmlns:mc="http://schemas.openxmlformats.org/markup-compatibility/2006" xmlns:hp="http://schemas.haansoft.com/office/presentation/8.0" lang="en-US" altLang="ru-RU" sz="2000" b="1" i="0" strike="noStrike" mc:Ignorable="hp" hp:hslEmbossed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xmlns:mc="http://schemas.openxmlformats.org/markup-compatibility/2006" xmlns:hp="http://schemas.haansoft.com/office/presentation/8.0" lang="ru-RU" altLang="en-US" sz="2000" b="1" i="0" strike="noStrike" mc:Ignorable="hp" hp:hslEmbossed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xmlns:mc="http://schemas.openxmlformats.org/markup-compatibility/2006" xmlns:hp="http://schemas.haansoft.com/office/presentation/8.0" lang="ru-RU" altLang="en-US" i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развивать тактильные ощущения</a:t>
            </a:r>
            <a:r>
              <a:rPr xmlns:mc="http://schemas.openxmlformats.org/markup-compatibility/2006" xmlns:hp="http://schemas.haansoft.com/office/presentation/8.0" lang="en-US" altLang="ru-RU" i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xmlns:mc="http://schemas.openxmlformats.org/markup-compatibility/2006" xmlns:hp="http://schemas.haansoft.com/office/presentation/8.0" lang="ru-RU" altLang="en-US" i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 губка сжимается </a:t>
            </a:r>
            <a:r>
              <a:rPr xmlns:mc="http://schemas.openxmlformats.org/markup-compatibility/2006" xmlns:hp="http://schemas.haansoft.com/office/presentation/8.0" lang="en-US" altLang="ru-RU" i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xmlns:mc="http://schemas.openxmlformats.org/markup-compatibility/2006" xmlns:hp="http://schemas.haansoft.com/office/presentation/8.0" lang="ru-RU" altLang="en-US" i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 разжимается</a:t>
            </a:r>
            <a:r>
              <a:rPr xmlns:mc="http://schemas.openxmlformats.org/markup-compatibility/2006" xmlns:hp="http://schemas.haansoft.com/office/presentation/8.0" lang="en-US" altLang="ru-RU" i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,</a:t>
            </a:r>
            <a:r>
              <a:rPr xmlns:mc="http://schemas.openxmlformats.org/markup-compatibility/2006" xmlns:hp="http://schemas.haansoft.com/office/presentation/8.0" lang="ru-RU" altLang="en-US" i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 из неё течет вода </a:t>
            </a:r>
            <a:r>
              <a:rPr xmlns:mc="http://schemas.openxmlformats.org/markup-compatibility/2006" xmlns:hp="http://schemas.haansoft.com/office/presentation/8.0" lang="en-US" altLang="ru-RU" i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xmlns:mc="http://schemas.openxmlformats.org/markup-compatibility/2006" xmlns:hp="http://schemas.haansoft.com/office/presentation/8.0" lang="ru-RU" altLang="en-US" i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кап</a:t>
            </a:r>
            <a:r>
              <a:rPr xmlns:mc="http://schemas.openxmlformats.org/markup-compatibility/2006" xmlns:hp="http://schemas.haansoft.com/office/presentation/8.0" lang="en-US" altLang="ru-RU" i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xmlns:mc="http://schemas.openxmlformats.org/markup-compatibility/2006" xmlns:hp="http://schemas.haansoft.com/office/presentation/8.0" lang="ru-RU" altLang="en-US" i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кап</a:t>
            </a:r>
            <a:r>
              <a:rPr xmlns:mc="http://schemas.openxmlformats.org/markup-compatibility/2006" xmlns:hp="http://schemas.haansoft.com/office/presentation/8.0" lang="en-US" altLang="ru-RU" i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);</a:t>
            </a:r>
            <a:r>
              <a:rPr xmlns:mc="http://schemas.openxmlformats.org/markup-compatibility/2006" xmlns:hp="http://schemas.haansoft.com/office/presentation/8.0" lang="ru-RU" altLang="en-US" i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 побуждать к речевому общению</a:t>
            </a:r>
            <a:r>
              <a:rPr xmlns:mc="http://schemas.openxmlformats.org/markup-compatibility/2006" xmlns:hp="http://schemas.haansoft.com/office/presentation/8.0" lang="en-US" altLang="ru-RU" i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xmlns:mc="http://schemas.openxmlformats.org/markup-compatibility/2006" xmlns:hp="http://schemas.haansoft.com/office/presentation/8.0" lang="en-US" altLang="ru-RU" i="0" strike="noStrike" mc:Ignorable="hp" hp:hslEmbossed="0">
              <a:solidFill>
                <a:srgbClr val="1b176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9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62331" y="2667000"/>
            <a:ext cx="3690668" cy="2769600"/>
          </a:xfrm>
          <a:prstGeom prst="rect">
            <a:avLst/>
          </a:prstGeom>
          <a:ln w="101600" cap="sq">
            <a:gradFill>
              <a:gsLst>
                <a:gs pos="0">
                  <a:srgbClr val="ffffff">
                    <a:alpha val="100000"/>
                  </a:srgbClr>
                </a:gs>
                <a:gs pos="50000">
                  <a:srgbClr val="ffffff">
                    <a:lumMod val="75000"/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5400000" scaled="0"/>
              <a:tileRect/>
            </a:gradFill>
            <a:miter/>
          </a:ln>
          <a:effectLst>
            <a:outerShdw blurRad="63500" sx="101000" sy="101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10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410284" y="2362200"/>
            <a:ext cx="2971715" cy="3960000"/>
          </a:xfrm>
          <a:prstGeom prst="rect">
            <a:avLst/>
          </a:prstGeom>
          <a:ln w="101600" cap="sq">
            <a:gradFill>
              <a:gsLst>
                <a:gs pos="0">
                  <a:srgbClr val="ffffff">
                    <a:alpha val="100000"/>
                  </a:srgbClr>
                </a:gs>
                <a:gs pos="50000">
                  <a:srgbClr val="ffffff">
                    <a:lumMod val="75000"/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5400000" scaled="0"/>
              <a:tileRect/>
            </a:gradFill>
            <a:miter/>
          </a:ln>
          <a:effectLst>
            <a:outerShdw blurRad="63500" sx="101000" sy="101000" algn="ctr" rotWithShape="0">
              <a:prstClr val="black">
                <a:alpha val="75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"/>
          <p:cNvSpPr/>
          <p:nvPr/>
        </p:nvSpPr>
        <p:spPr>
          <a:xfrm>
            <a:off x="1295399" y="493395"/>
            <a:ext cx="6934200" cy="13354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ctr">
              <a:lnSpc>
                <a:spcPct val="107000"/>
              </a:lnSpc>
              <a:defRPr/>
            </a:pPr>
            <a:r>
              <a:rPr xmlns:mc="http://schemas.openxmlformats.org/markup-compatibility/2006" xmlns:hp="http://schemas.haansoft.com/office/presentation/8.0" lang="ru-RU" altLang="en-US" sz="2000" b="1" i="0" strike="noStrike" mc:Ignorable="hp" hp:hslEmbossed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“Сожми губку </a:t>
            </a:r>
            <a:r>
              <a:rPr xmlns:mc="http://schemas.openxmlformats.org/markup-compatibility/2006" xmlns:hp="http://schemas.haansoft.com/office/presentation/8.0" lang="en-US" altLang="ru-RU" sz="2000" b="1" i="0" strike="noStrike" mc:Ignorable="hp" hp:hslEmbossed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xmlns:mc="http://schemas.openxmlformats.org/markup-compatibility/2006" xmlns:hp="http://schemas.haansoft.com/office/presentation/8.0" lang="ru-RU" altLang="en-US" sz="2000" b="1" i="0" strike="noStrike" mc:Ignorable="hp" hp:hslEmbossed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 будут капельки кап</a:t>
            </a:r>
            <a:r>
              <a:rPr xmlns:mc="http://schemas.openxmlformats.org/markup-compatibility/2006" xmlns:hp="http://schemas.haansoft.com/office/presentation/8.0" lang="en-US" altLang="ru-RU" sz="2000" b="1" i="0" strike="noStrike" mc:Ignorable="hp" hp:hslEmbossed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xmlns:mc="http://schemas.openxmlformats.org/markup-compatibility/2006" xmlns:hp="http://schemas.haansoft.com/office/presentation/8.0" lang="ru-RU" altLang="en-US" sz="2000" b="1" i="0" strike="noStrike" mc:Ignorable="hp" hp:hslEmbossed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кап“</a:t>
            </a:r>
            <a:endParaRPr xmlns:mc="http://schemas.openxmlformats.org/markup-compatibility/2006" xmlns:hp="http://schemas.haansoft.com/office/presentation/8.0" lang="ru-RU" altLang="en-US" sz="2000" b="1" i="0" strike="noStrike" mc:Ignorable="hp" hp:hslEmbossed="0">
              <a:solidFill>
                <a:srgbClr val="008000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07000"/>
              </a:lnSpc>
              <a:defRPr/>
            </a:pPr>
            <a:r>
              <a:rPr xmlns:mc="http://schemas.openxmlformats.org/markup-compatibility/2006" xmlns:hp="http://schemas.haansoft.com/office/presentation/8.0" lang="ru-RU" altLang="en-US" sz="2000" b="1" i="0" strike="noStrike" mc:Ignorable="hp" hp:hslEmbossed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Цель</a:t>
            </a:r>
            <a:r>
              <a:rPr xmlns:mc="http://schemas.openxmlformats.org/markup-compatibility/2006" xmlns:hp="http://schemas.haansoft.com/office/presentation/8.0" lang="en-US" altLang="ru-RU" sz="2000" b="1" i="0" strike="noStrike" mc:Ignorable="hp" hp:hslEmbossed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xmlns:mc="http://schemas.openxmlformats.org/markup-compatibility/2006" xmlns:hp="http://schemas.haansoft.com/office/presentation/8.0" lang="ru-RU" altLang="en-US" sz="2000" b="1" i="0" strike="noStrike" mc:Ignorable="hp" hp:hslEmbossed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xmlns:mc="http://schemas.openxmlformats.org/markup-compatibility/2006" xmlns:hp="http://schemas.haansoft.com/office/presentation/8.0" lang="ru-RU" altLang="en-US" i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развивать тактильные ощущения</a:t>
            </a:r>
            <a:r>
              <a:rPr xmlns:mc="http://schemas.openxmlformats.org/markup-compatibility/2006" xmlns:hp="http://schemas.haansoft.com/office/presentation/8.0" lang="en-US" altLang="ru-RU" i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xmlns:mc="http://schemas.openxmlformats.org/markup-compatibility/2006" xmlns:hp="http://schemas.haansoft.com/office/presentation/8.0" lang="ru-RU" altLang="en-US" i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 губка сжимается </a:t>
            </a:r>
            <a:r>
              <a:rPr xmlns:mc="http://schemas.openxmlformats.org/markup-compatibility/2006" xmlns:hp="http://schemas.haansoft.com/office/presentation/8.0" lang="en-US" altLang="ru-RU" i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xmlns:mc="http://schemas.openxmlformats.org/markup-compatibility/2006" xmlns:hp="http://schemas.haansoft.com/office/presentation/8.0" lang="ru-RU" altLang="en-US" i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 разжимается</a:t>
            </a:r>
            <a:r>
              <a:rPr xmlns:mc="http://schemas.openxmlformats.org/markup-compatibility/2006" xmlns:hp="http://schemas.haansoft.com/office/presentation/8.0" lang="en-US" altLang="ru-RU" i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,</a:t>
            </a:r>
            <a:r>
              <a:rPr xmlns:mc="http://schemas.openxmlformats.org/markup-compatibility/2006" xmlns:hp="http://schemas.haansoft.com/office/presentation/8.0" lang="ru-RU" altLang="en-US" i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 из неё течет вода </a:t>
            </a:r>
            <a:r>
              <a:rPr xmlns:mc="http://schemas.openxmlformats.org/markup-compatibility/2006" xmlns:hp="http://schemas.haansoft.com/office/presentation/8.0" lang="en-US" altLang="ru-RU" i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xmlns:mc="http://schemas.openxmlformats.org/markup-compatibility/2006" xmlns:hp="http://schemas.haansoft.com/office/presentation/8.0" lang="ru-RU" altLang="en-US" i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кап</a:t>
            </a:r>
            <a:r>
              <a:rPr xmlns:mc="http://schemas.openxmlformats.org/markup-compatibility/2006" xmlns:hp="http://schemas.haansoft.com/office/presentation/8.0" lang="en-US" altLang="ru-RU" i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xmlns:mc="http://schemas.openxmlformats.org/markup-compatibility/2006" xmlns:hp="http://schemas.haansoft.com/office/presentation/8.0" lang="ru-RU" altLang="en-US" i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кап</a:t>
            </a:r>
            <a:r>
              <a:rPr xmlns:mc="http://schemas.openxmlformats.org/markup-compatibility/2006" xmlns:hp="http://schemas.haansoft.com/office/presentation/8.0" lang="en-US" altLang="ru-RU" i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);</a:t>
            </a:r>
            <a:r>
              <a:rPr xmlns:mc="http://schemas.openxmlformats.org/markup-compatibility/2006" xmlns:hp="http://schemas.haansoft.com/office/presentation/8.0" lang="ru-RU" altLang="en-US" i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 побуждать к речевому общению</a:t>
            </a:r>
            <a:r>
              <a:rPr xmlns:mc="http://schemas.openxmlformats.org/markup-compatibility/2006" xmlns:hp="http://schemas.haansoft.com/office/presentation/8.0" lang="en-US" altLang="ru-RU" i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xmlns:mc="http://schemas.openxmlformats.org/markup-compatibility/2006" xmlns:hp="http://schemas.haansoft.com/office/presentation/8.0" lang="en-US" altLang="ru-RU" i="0" strike="noStrike" mc:Ignorable="hp" hp:hslEmbossed="0">
              <a:solidFill>
                <a:srgbClr val="1b176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9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62331" y="2667000"/>
            <a:ext cx="3690668" cy="2769600"/>
          </a:xfrm>
          <a:prstGeom prst="rect">
            <a:avLst/>
          </a:prstGeom>
          <a:ln w="101600" cap="sq">
            <a:gradFill>
              <a:gsLst>
                <a:gs pos="0">
                  <a:srgbClr val="ffffff">
                    <a:alpha val="100000"/>
                  </a:srgbClr>
                </a:gs>
                <a:gs pos="50000">
                  <a:srgbClr val="ffffff">
                    <a:lumMod val="75000"/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5400000" scaled="0"/>
              <a:tileRect/>
            </a:gradFill>
            <a:miter/>
          </a:ln>
          <a:effectLst>
            <a:outerShdw blurRad="63500" sx="101000" sy="101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10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410284" y="2362200"/>
            <a:ext cx="2971715" cy="3960000"/>
          </a:xfrm>
          <a:prstGeom prst="rect">
            <a:avLst/>
          </a:prstGeom>
          <a:ln w="101600" cap="sq">
            <a:gradFill>
              <a:gsLst>
                <a:gs pos="0">
                  <a:srgbClr val="ffffff">
                    <a:alpha val="100000"/>
                  </a:srgbClr>
                </a:gs>
                <a:gs pos="50000">
                  <a:srgbClr val="ffffff">
                    <a:lumMod val="75000"/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5400000" scaled="0"/>
              <a:tileRect/>
            </a:gradFill>
            <a:miter/>
          </a:ln>
          <a:effectLst>
            <a:outerShdw blurRad="63500" sx="101000" sy="101000" algn="ctr" rotWithShape="0">
              <a:prstClr val="black">
                <a:alpha val="75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"/>
          <p:cNvSpPr/>
          <p:nvPr/>
        </p:nvSpPr>
        <p:spPr>
          <a:xfrm>
            <a:off x="1295383" y="493395"/>
            <a:ext cx="6934200" cy="10382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ctr">
              <a:lnSpc>
                <a:spcPct val="107000"/>
              </a:lnSpc>
              <a:defRPr/>
            </a:pPr>
            <a:r>
              <a:rPr xmlns:mc="http://schemas.openxmlformats.org/markup-compatibility/2006" xmlns:hp="http://schemas.haansoft.com/office/presentation/8.0" lang="ru-RU" altLang="en-US" sz="2000" b="1" i="0" strike="noStrike" mc:Ignorable="hp" hp:hslEmbossed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“Вода течет”</a:t>
            </a:r>
            <a:endParaRPr xmlns:mc="http://schemas.openxmlformats.org/markup-compatibility/2006" xmlns:hp="http://schemas.haansoft.com/office/presentation/8.0" lang="ru-RU" altLang="en-US" sz="2000" b="1" i="0" strike="noStrike" mc:Ignorable="hp" hp:hslEmbossed="0">
              <a:solidFill>
                <a:srgbClr val="008000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07000"/>
              </a:lnSpc>
              <a:defRPr/>
            </a:pPr>
            <a:r>
              <a:rPr xmlns:mc="http://schemas.openxmlformats.org/markup-compatibility/2006" xmlns:hp="http://schemas.haansoft.com/office/presentation/8.0" lang="ru-RU" altLang="en-US" sz="2000" b="1" i="0" strike="noStrike" mc:Ignorable="hp" hp:hslEmbossed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Цель</a:t>
            </a:r>
            <a:r>
              <a:rPr xmlns:mc="http://schemas.openxmlformats.org/markup-compatibility/2006" xmlns:hp="http://schemas.haansoft.com/office/presentation/8.0" lang="en-US" altLang="ru-RU" sz="2000" b="1" i="0" strike="noStrike" mc:Ignorable="hp" hp:hslEmbossed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xmlns:mc="http://schemas.openxmlformats.org/markup-compatibility/2006" xmlns:hp="http://schemas.haansoft.com/office/presentation/8.0" lang="ru-RU" altLang="en-US" sz="2000" b="1" i="0" strike="noStrike" mc:Ignorable="hp" hp:hslEmbossed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xmlns:mc="http://schemas.openxmlformats.org/markup-compatibility/2006" xmlns:hp="http://schemas.haansoft.com/office/presentation/8.0" lang="ru-RU" altLang="en-US" i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формировать представления детей о том</a:t>
            </a:r>
            <a:r>
              <a:rPr xmlns:mc="http://schemas.openxmlformats.org/markup-compatibility/2006" xmlns:hp="http://schemas.haansoft.com/office/presentation/8.0" lang="en-US" altLang="ru-RU" i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,</a:t>
            </a:r>
            <a:r>
              <a:rPr xmlns:mc="http://schemas.openxmlformats.org/markup-compatibility/2006" xmlns:hp="http://schemas.haansoft.com/office/presentation/8.0" lang="ru-RU" altLang="en-US" i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 что вода течет</a:t>
            </a:r>
            <a:r>
              <a:rPr xmlns:mc="http://schemas.openxmlformats.org/markup-compatibility/2006" xmlns:hp="http://schemas.haansoft.com/office/presentation/8.0" lang="en-US" altLang="ru-RU" i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,</a:t>
            </a:r>
            <a:r>
              <a:rPr xmlns:mc="http://schemas.openxmlformats.org/markup-compatibility/2006" xmlns:hp="http://schemas.haansoft.com/office/presentation/8.0" lang="ru-RU" altLang="en-US" i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 её можно переливать</a:t>
            </a:r>
            <a:r>
              <a:rPr xmlns:mc="http://schemas.openxmlformats.org/markup-compatibility/2006" xmlns:hp="http://schemas.haansoft.com/office/presentation/8.0" lang="en-US" altLang="ru-RU" i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xmlns:mc="http://schemas.openxmlformats.org/markup-compatibility/2006" xmlns:hp="http://schemas.haansoft.com/office/presentation/8.0" lang="en-US" altLang="ru-RU" i="0" strike="noStrike" mc:Ignorable="hp" hp:hslEmbossed="0">
              <a:solidFill>
                <a:srgbClr val="1b176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1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43000" y="2343600"/>
            <a:ext cx="2701559" cy="3600000"/>
          </a:xfrm>
          <a:prstGeom prst="rect">
            <a:avLst/>
          </a:prstGeom>
          <a:ln w="101600" cap="sq">
            <a:gradFill>
              <a:gsLst>
                <a:gs pos="0">
                  <a:srgbClr val="ffffff">
                    <a:alpha val="100000"/>
                  </a:srgbClr>
                </a:gs>
                <a:gs pos="50000">
                  <a:srgbClr val="ffffff">
                    <a:lumMod val="75000"/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5400000" scaled="0"/>
              <a:tileRect/>
            </a:gradFill>
            <a:miter/>
          </a:ln>
          <a:effectLst>
            <a:outerShdw blurRad="63500" sx="101000" sy="101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12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419600" y="2758800"/>
            <a:ext cx="3837783" cy="2880000"/>
          </a:xfrm>
          <a:prstGeom prst="rect">
            <a:avLst/>
          </a:prstGeom>
          <a:ln w="101600" cap="sq">
            <a:gradFill>
              <a:gsLst>
                <a:gs pos="0">
                  <a:srgbClr val="ffffff">
                    <a:alpha val="100000"/>
                  </a:srgbClr>
                </a:gs>
                <a:gs pos="50000">
                  <a:srgbClr val="ffffff">
                    <a:lumMod val="75000"/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5400000" scaled="0"/>
              <a:tileRect/>
            </a:gradFill>
            <a:miter/>
          </a:ln>
          <a:effectLst>
            <a:outerShdw blurRad="63500" sx="101000" sy="101000" algn="ctr" rotWithShape="0">
              <a:prstClr val="black">
                <a:alpha val="75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"/>
          <p:cNvSpPr/>
          <p:nvPr/>
        </p:nvSpPr>
        <p:spPr>
          <a:xfrm>
            <a:off x="1066800" y="457200"/>
            <a:ext cx="7544753" cy="7029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ctr">
              <a:defRPr/>
            </a:pPr>
            <a:r>
              <a:rPr xmlns:mc="http://schemas.openxmlformats.org/markup-compatibility/2006" xmlns:hp="http://schemas.haansoft.com/office/presentation/8.0" sz="2000" b="1" i="0" strike="noStrike" mc:Ignorable="hp" hp:hslEmbossed="0">
                <a:solidFill>
                  <a:srgbClr val="0000ff"/>
                </a:solidFill>
                <a:latin typeface="Times New Roman"/>
                <a:ea typeface="Arial"/>
                <a:cs typeface="Times New Roman"/>
              </a:rPr>
              <a:t>Игр</a:t>
            </a:r>
            <a:r>
              <a:rPr xmlns:mc="http://schemas.openxmlformats.org/markup-compatibility/2006" xmlns:hp="http://schemas.haansoft.com/office/presentation/8.0" lang="ru-RU" altLang="en-US" sz="2000" b="1" i="0" strike="noStrike" mc:Ignorable="hp" hp:hslEmbossed="0">
                <a:solidFill>
                  <a:srgbClr val="0000ff"/>
                </a:solidFill>
                <a:latin typeface="Times New Roman"/>
                <a:ea typeface="Arial"/>
                <a:cs typeface="Times New Roman"/>
              </a:rPr>
              <a:t>ы</a:t>
            </a:r>
            <a:r>
              <a:rPr xmlns:mc="http://schemas.openxmlformats.org/markup-compatibility/2006" xmlns:hp="http://schemas.haansoft.com/office/presentation/8.0" sz="2000" b="1" i="0" strike="noStrike" mc:Ignorable="hp" hp:hslEmbossed="0">
                <a:solidFill>
                  <a:srgbClr val="0000ff"/>
                </a:solidFill>
                <a:latin typeface="Times New Roman"/>
                <a:ea typeface="Arial"/>
                <a:cs typeface="Times New Roman"/>
              </a:rPr>
              <a:t> для развития речевого дыхания</a:t>
            </a:r>
            <a:r>
              <a:rPr xmlns:mc="http://schemas.openxmlformats.org/markup-compatibility/2006" xmlns:hp="http://schemas.haansoft.com/office/presentation/8.0" lang="en-US" altLang="ru-RU" sz="2000" b="1" i="0" strike="noStrike" mc:Ignorable="hp" hp:hslEmbossed="0">
                <a:solidFill>
                  <a:srgbClr val="0000ff"/>
                </a:solidFill>
                <a:latin typeface="Times New Roman"/>
                <a:ea typeface="Arial"/>
                <a:cs typeface="Times New Roman"/>
              </a:rPr>
              <a:t>:</a:t>
            </a:r>
            <a:endParaRPr xmlns:mc="http://schemas.openxmlformats.org/markup-compatibility/2006" xmlns:hp="http://schemas.haansoft.com/office/presentation/8.0" sz="2000" b="1" i="0" strike="noStrike" mc:Ignorable="hp" hp:hslEmbossed="0">
              <a:solidFill>
                <a:srgbClr val="0000ff"/>
              </a:solidFill>
              <a:latin typeface="Times New Roman"/>
              <a:ea typeface="Arial"/>
              <a:cs typeface="Times New Roman"/>
            </a:endParaRPr>
          </a:p>
          <a:p>
            <a:pPr algn="ctr">
              <a:defRPr/>
            </a:pPr>
            <a:r>
              <a:rPr xmlns:mc="http://schemas.openxmlformats.org/markup-compatibility/2006" xmlns:hp="http://schemas.haansoft.com/office/presentation/8.0" sz="2000" b="1" i="0" strike="noStrike" mc:Ignorable="hp" hp:hslEmbossed="0">
                <a:solidFill>
                  <a:srgbClr val="00800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xmlns:mc="http://schemas.openxmlformats.org/markup-compatibility/2006" xmlns:hp="http://schemas.haansoft.com/office/presentation/8.0" lang="ru-RU" altLang="en-US" sz="2000" b="1" i="0" strike="noStrike" mc:Ignorable="hp" hp:hslEmbossed="0">
                <a:solidFill>
                  <a:srgbClr val="008000"/>
                </a:solidFill>
                <a:latin typeface="Times New Roman"/>
                <a:ea typeface="Arial"/>
                <a:cs typeface="Times New Roman"/>
              </a:rPr>
              <a:t>“</a:t>
            </a:r>
            <a:r>
              <a:rPr xmlns:mc="http://schemas.openxmlformats.org/markup-compatibility/2006" xmlns:hp="http://schemas.haansoft.com/office/presentation/8.0" sz="2000" b="1" i="0" strike="noStrike" mc:Ignorable="hp" hp:hslEmbossed="0">
                <a:solidFill>
                  <a:srgbClr val="008000"/>
                </a:solidFill>
                <a:latin typeface="Times New Roman"/>
                <a:ea typeface="Arial"/>
                <a:cs typeface="Times New Roman"/>
              </a:rPr>
              <a:t>Быстрый кораблик</a:t>
            </a:r>
            <a:r>
              <a:rPr xmlns:mc="http://schemas.openxmlformats.org/markup-compatibility/2006" xmlns:hp="http://schemas.haansoft.com/office/presentation/8.0" lang="ru-RU" altLang="en-US" sz="2000" b="1" i="0" strike="noStrike" mc:Ignorable="hp" hp:hslEmbossed="0">
                <a:solidFill>
                  <a:srgbClr val="008000"/>
                </a:solidFill>
                <a:latin typeface="Times New Roman"/>
                <a:ea typeface="Arial"/>
                <a:cs typeface="Times New Roman"/>
              </a:rPr>
              <a:t>”</a:t>
            </a:r>
            <a:r>
              <a:rPr xmlns:mc="http://schemas.openxmlformats.org/markup-compatibility/2006" xmlns:hp="http://schemas.haansoft.com/office/presentation/8.0" lang="en-US" altLang="ru-RU" sz="2000" b="1" i="0" strike="noStrike" mc:Ignorable="hp" hp:hslEmbossed="0">
                <a:solidFill>
                  <a:srgbClr val="008000"/>
                </a:solidFill>
                <a:latin typeface="Times New Roman"/>
                <a:ea typeface="Arial"/>
                <a:cs typeface="Times New Roman"/>
              </a:rPr>
              <a:t>,</a:t>
            </a:r>
            <a:r>
              <a:rPr xmlns:mc="http://schemas.openxmlformats.org/markup-compatibility/2006" xmlns:hp="http://schemas.haansoft.com/office/presentation/8.0" lang="ru-RU" altLang="en-US" sz="2000" b="1" i="0" strike="noStrike" mc:Ignorable="hp" hp:hslEmbossed="0">
                <a:solidFill>
                  <a:srgbClr val="008000"/>
                </a:solidFill>
                <a:latin typeface="Times New Roman"/>
                <a:ea typeface="Arial"/>
                <a:cs typeface="Times New Roman"/>
              </a:rPr>
              <a:t> “Буруны”</a:t>
            </a:r>
            <a:r>
              <a:rPr xmlns:mc="http://schemas.openxmlformats.org/markup-compatibility/2006" xmlns:hp="http://schemas.haansoft.com/office/presentation/8.0" lang="en-US" altLang="ru-RU" sz="2000" b="1" i="0" strike="noStrike" mc:Ignorable="hp" hp:hslEmbossed="0">
                <a:solidFill>
                  <a:srgbClr val="008000"/>
                </a:solidFill>
                <a:latin typeface="Times New Roman"/>
                <a:ea typeface="Arial"/>
                <a:cs typeface="Times New Roman"/>
              </a:rPr>
              <a:t>,</a:t>
            </a:r>
            <a:r>
              <a:rPr xmlns:mc="http://schemas.openxmlformats.org/markup-compatibility/2006" xmlns:hp="http://schemas.haansoft.com/office/presentation/8.0" lang="ru-RU" altLang="en-US" sz="2000" b="1" i="0" strike="noStrike" mc:Ignorable="hp" hp:hslEmbossed="0">
                <a:solidFill>
                  <a:srgbClr val="008000"/>
                </a:solidFill>
                <a:latin typeface="Times New Roman"/>
                <a:ea typeface="Arial"/>
                <a:cs typeface="Times New Roman"/>
              </a:rPr>
              <a:t> “Мыльные пузыри”</a:t>
            </a:r>
            <a:r>
              <a:rPr xmlns:mc="http://schemas.openxmlformats.org/markup-compatibility/2006" xmlns:hp="http://schemas.haansoft.com/office/presentation/8.0" lang="en-US" altLang="ru-RU" sz="2000" b="1" i="0" strike="noStrike" mc:Ignorable="hp" hp:hslEmbossed="0">
                <a:solidFill>
                  <a:srgbClr val="008000"/>
                </a:solidFill>
                <a:latin typeface="Times New Roman"/>
                <a:ea typeface="Arial"/>
                <a:cs typeface="Times New Roman"/>
              </a:rPr>
              <a:t>.</a:t>
            </a:r>
            <a:endParaRPr xmlns:mc="http://schemas.openxmlformats.org/markup-compatibility/2006" xmlns:hp="http://schemas.haansoft.com/office/presentation/8.0" lang="en-US" altLang="ru-RU" sz="2000" b="1" i="0" strike="noStrike" mc:Ignorable="hp" hp:hslEmbossed="0">
              <a:solidFill>
                <a:srgbClr val="008000"/>
              </a:solidFill>
              <a:latin typeface="Times New Roman"/>
              <a:ea typeface="Arial"/>
              <a:cs typeface="Times New Roman"/>
            </a:endParaRPr>
          </a:p>
        </p:txBody>
      </p:sp>
      <p:pic>
        <p:nvPicPr>
          <p:cNvPr id="9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132831" y="1676400"/>
            <a:ext cx="2878337" cy="2159999"/>
          </a:xfrm>
          <a:prstGeom prst="rect">
            <a:avLst/>
          </a:prstGeom>
          <a:ln w="101600" cap="sq">
            <a:gradFill>
              <a:gsLst>
                <a:gs pos="0">
                  <a:srgbClr val="ffffff">
                    <a:alpha val="100000"/>
                  </a:srgbClr>
                </a:gs>
                <a:gs pos="50000">
                  <a:srgbClr val="ffffff">
                    <a:lumMod val="75000"/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5400000" scaled="0"/>
              <a:tileRect/>
            </a:gradFill>
            <a:miter/>
          </a:ln>
          <a:effectLst>
            <a:outerShdw blurRad="63500" sx="101000" sy="101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10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 rot="16120723">
            <a:off x="5763134" y="3588636"/>
            <a:ext cx="3240000" cy="2160000"/>
          </a:xfrm>
          <a:prstGeom prst="rect">
            <a:avLst/>
          </a:prstGeom>
          <a:ln w="101600" cap="sq">
            <a:gradFill>
              <a:gsLst>
                <a:gs pos="0">
                  <a:srgbClr val="ffffff">
                    <a:alpha val="100000"/>
                  </a:srgbClr>
                </a:gs>
                <a:gs pos="50000">
                  <a:srgbClr val="ffffff">
                    <a:lumMod val="75000"/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5400000" scaled="0"/>
              <a:tileRect/>
            </a:gradFill>
            <a:miter/>
          </a:ln>
          <a:effectLst>
            <a:outerShdw blurRad="63500" sx="101000" sy="101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12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 rot="16248481">
            <a:off x="348582" y="3499001"/>
            <a:ext cx="3240000" cy="2160000"/>
          </a:xfrm>
          <a:prstGeom prst="rect">
            <a:avLst/>
          </a:prstGeom>
          <a:ln w="101600" cap="sq">
            <a:gradFill>
              <a:gsLst>
                <a:gs pos="0">
                  <a:srgbClr val="ffffff">
                    <a:alpha val="100000"/>
                  </a:srgbClr>
                </a:gs>
                <a:gs pos="50000">
                  <a:srgbClr val="ffffff">
                    <a:lumMod val="75000"/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5400000" scaled="0"/>
              <a:tileRect/>
            </a:gradFill>
            <a:miter/>
          </a:ln>
          <a:effectLst>
            <a:outerShdw blurRad="63500" sx="101000" sy="101000" algn="ctr" rotWithShape="0">
              <a:prstClr val="black">
                <a:alpha val="75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"/>
          <p:cNvSpPr/>
          <p:nvPr/>
        </p:nvSpPr>
        <p:spPr>
          <a:xfrm>
            <a:off x="990600" y="413385"/>
            <a:ext cx="7848600" cy="16706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ctr">
              <a:lnSpc>
                <a:spcPct val="107000"/>
              </a:lnSpc>
              <a:defRPr/>
            </a:pPr>
            <a:r>
              <a:rPr xmlns:mc="http://schemas.openxmlformats.org/markup-compatibility/2006" xmlns:hp="http://schemas.haansoft.com/office/presentation/8.0" lang="ru-RU" altLang="en-US" sz="2000" b="1" i="0" strike="noStrike" mc:Ignorable="hp" hp:hslEmbossed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Игры </a:t>
            </a:r>
            <a:r>
              <a:rPr xmlns:mc="http://schemas.openxmlformats.org/markup-compatibility/2006" xmlns:hp="http://schemas.haansoft.com/office/presentation/8.0" lang="en-US" altLang="ru-RU" sz="2000" b="1" i="0" strike="noStrike" mc:Ignorable="hp" hp:hslEmbossed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xmlns:mc="http://schemas.openxmlformats.org/markup-compatibility/2006" xmlns:hp="http://schemas.haansoft.com/office/presentation/8.0" lang="ru-RU" altLang="en-US" sz="2000" b="1" i="0" strike="noStrike" mc:Ignorable="hp" hp:hslEmbossed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забавы</a:t>
            </a:r>
            <a:r>
              <a:rPr xmlns:mc="http://schemas.openxmlformats.org/markup-compatibility/2006" xmlns:hp="http://schemas.haansoft.com/office/presentation/8.0" lang="en-US" altLang="ru-RU" sz="2000" b="1" i="0" strike="noStrike" mc:Ignorable="hp" hp:hslEmbossed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xmlns:mc="http://schemas.openxmlformats.org/markup-compatibility/2006" xmlns:hp="http://schemas.haansoft.com/office/presentation/8.0" lang="ru-RU" altLang="en-US" sz="2000" b="1" i="0" strike="noStrike" mc:Ignorable="hp" hp:hslEmbossed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xmlns:mc="http://schemas.openxmlformats.org/markup-compatibility/2006" xmlns:hp="http://schemas.haansoft.com/office/presentation/8.0" lang="ru-RU" altLang="en-US" sz="2000" b="1" i="0" strike="noStrike" mc:Ignorable="hp" hp:hslEmbossed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“Ловись рыбка большая и маленькая”</a:t>
            </a:r>
            <a:r>
              <a:rPr xmlns:mc="http://schemas.openxmlformats.org/markup-compatibility/2006" xmlns:hp="http://schemas.haansoft.com/office/presentation/8.0" lang="en-US" altLang="ru-RU" sz="2000" b="1" i="0" strike="noStrike" mc:Ignorable="hp" hp:hslEmbossed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,</a:t>
            </a:r>
            <a:r>
              <a:rPr xmlns:mc="http://schemas.openxmlformats.org/markup-compatibility/2006" xmlns:hp="http://schemas.haansoft.com/office/presentation/8.0" lang="ru-RU" altLang="en-US" sz="2000" b="1" i="0" strike="noStrike" mc:Ignorable="hp" hp:hslEmbossed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 “Тонет не тонет”</a:t>
            </a:r>
            <a:endParaRPr xmlns:mc="http://schemas.openxmlformats.org/markup-compatibility/2006" xmlns:hp="http://schemas.haansoft.com/office/presentation/8.0" lang="ru-RU" altLang="en-US" sz="2000" b="1" i="0" strike="noStrike" mc:Ignorable="hp" hp:hslEmbossed="0">
              <a:solidFill>
                <a:srgbClr val="008000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07000"/>
              </a:lnSpc>
              <a:defRPr/>
            </a:pPr>
            <a:r>
              <a:rPr xmlns:mc="http://schemas.openxmlformats.org/markup-compatibility/2006" xmlns:hp="http://schemas.haansoft.com/office/presentation/8.0" lang="ru-RU" altLang="en-US" sz="2000" b="1" i="0" strike="noStrike" mc:Ignorable="hp" hp:hslEmbossed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Цель</a:t>
            </a:r>
            <a:r>
              <a:rPr xmlns:mc="http://schemas.openxmlformats.org/markup-compatibility/2006" xmlns:hp="http://schemas.haansoft.com/office/presentation/8.0" lang="en-US" altLang="ru-RU" sz="2000" b="1" i="0" strike="noStrike" mc:Ignorable="hp" hp:hslEmbossed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xmlns:mc="http://schemas.openxmlformats.org/markup-compatibility/2006" xmlns:hp="http://schemas.haansoft.com/office/presentation/8.0" lang="ru-RU" altLang="en-US" sz="2000" b="1" i="0" strike="noStrike" mc:Ignorable="hp" hp:hslEmbossed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xmlns:mc="http://schemas.openxmlformats.org/markup-compatibility/2006" xmlns:hp="http://schemas.haansoft.com/office/presentation/8.0" lang="ru-RU" altLang="en-US" i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вызвать положительные эмоции, способствовать проявлению самостоятельности и активности, развивать координацию движений, моторику рук.</a:t>
            </a:r>
            <a:endParaRPr xmlns:mc="http://schemas.openxmlformats.org/markup-compatibility/2006" xmlns:hp="http://schemas.haansoft.com/office/presentation/8.0" lang="ru-RU" altLang="en-US" i="0" strike="noStrike" mc:Ignorable="hp" hp:hslEmbossed="0">
              <a:solidFill>
                <a:srgbClr val="1b176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9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066800" y="2107200"/>
            <a:ext cx="2878337" cy="2159999"/>
          </a:xfrm>
          <a:prstGeom prst="rect">
            <a:avLst/>
          </a:prstGeom>
          <a:ln w="101600" cap="sq">
            <a:gradFill>
              <a:gsLst>
                <a:gs pos="0">
                  <a:srgbClr val="ffffff">
                    <a:alpha val="100000"/>
                  </a:srgbClr>
                </a:gs>
                <a:gs pos="50000">
                  <a:srgbClr val="ffffff">
                    <a:lumMod val="75000"/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5400000" scaled="0"/>
              <a:tileRect/>
            </a:gradFill>
            <a:miter/>
          </a:ln>
          <a:effectLst>
            <a:outerShdw blurRad="63500" sx="101000" sy="101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10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579863" y="2133600"/>
            <a:ext cx="2878337" cy="2159999"/>
          </a:xfrm>
          <a:prstGeom prst="rect">
            <a:avLst/>
          </a:prstGeom>
          <a:ln w="101600" cap="sq">
            <a:gradFill>
              <a:gsLst>
                <a:gs pos="0">
                  <a:srgbClr val="ffffff">
                    <a:alpha val="100000"/>
                  </a:srgbClr>
                </a:gs>
                <a:gs pos="50000">
                  <a:srgbClr val="ffffff">
                    <a:lumMod val="75000"/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5400000" scaled="0"/>
              <a:tileRect/>
            </a:gradFill>
            <a:miter/>
          </a:ln>
          <a:effectLst>
            <a:outerShdw blurRad="63500" sx="101000" sy="101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11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132831" y="4240800"/>
            <a:ext cx="2878337" cy="2159999"/>
          </a:xfrm>
          <a:prstGeom prst="rect">
            <a:avLst/>
          </a:prstGeom>
          <a:ln w="101600" cap="sq">
            <a:gradFill>
              <a:gsLst>
                <a:gs pos="0">
                  <a:srgbClr val="ffffff">
                    <a:alpha val="100000"/>
                  </a:srgbClr>
                </a:gs>
                <a:gs pos="50000">
                  <a:srgbClr val="ffffff">
                    <a:lumMod val="75000"/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5400000" scaled="0"/>
              <a:tileRect/>
            </a:gradFill>
            <a:miter/>
          </a:ln>
          <a:effectLst>
            <a:outerShdw blurRad="63500" sx="101000" sy="101000" algn="ctr" rotWithShape="0">
              <a:prstClr val="black">
                <a:alpha val="75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"/>
          <p:cNvSpPr/>
          <p:nvPr/>
        </p:nvSpPr>
        <p:spPr>
          <a:xfrm>
            <a:off x="914399" y="240028"/>
            <a:ext cx="8001001" cy="16344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ctr">
              <a:lnSpc>
                <a:spcPct val="107000"/>
              </a:lnSpc>
              <a:defRPr/>
            </a:pPr>
            <a:r>
              <a:rPr xmlns:mc="http://schemas.openxmlformats.org/markup-compatibility/2006" xmlns:hp="http://schemas.haansoft.com/office/presentation/8.0" lang="ru-RU" altLang="en-US" b="1" i="0" strike="noStrike" mc:Ignorable="hp" hp:hslEmbossed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ОД познавательное развитие на тему</a:t>
            </a:r>
            <a:r>
              <a:rPr xmlns:mc="http://schemas.openxmlformats.org/markup-compatibility/2006" xmlns:hp="http://schemas.haansoft.com/office/presentation/8.0" lang="en-US" altLang="ru-RU" b="1" i="0" strike="noStrike" mc:Ignorable="hp" hp:hslEmbossed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xmlns:mc="http://schemas.openxmlformats.org/markup-compatibility/2006" xmlns:hp="http://schemas.haansoft.com/office/presentation/8.0" lang="ru-RU" altLang="en-US" b="1" i="0" strike="noStrike" mc:Ignorable="hp" hp:hslEmbossed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xmlns:mc="http://schemas.openxmlformats.org/markup-compatibility/2006" xmlns:hp="http://schemas.haansoft.com/office/presentation/8.0" lang="ru-RU" altLang="en-US" b="1" i="0" strike="noStrike" mc:Ignorable="hp" hp:hslEmbossed="0">
              <a:solidFill>
                <a:srgbClr val="008000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07000"/>
              </a:lnSpc>
              <a:defRPr/>
            </a:pPr>
            <a:r>
              <a:rPr xmlns:mc="http://schemas.openxmlformats.org/markup-compatibility/2006" xmlns:hp="http://schemas.haansoft.com/office/presentation/8.0" lang="ru-RU" altLang="en-US" sz="2000" b="1" i="0" strike="noStrike" mc:Ignorable="hp" hp:hslEmbossed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“Кому нужна вода</a:t>
            </a:r>
            <a:r>
              <a:rPr xmlns:mc="http://schemas.openxmlformats.org/markup-compatibility/2006" xmlns:hp="http://schemas.haansoft.com/office/presentation/8.0" lang="en-US" altLang="ru-RU" sz="2000" b="1" i="0" strike="noStrike" mc:Ignorable="hp" hp:hslEmbossed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?</a:t>
            </a:r>
            <a:r>
              <a:rPr xmlns:mc="http://schemas.openxmlformats.org/markup-compatibility/2006" xmlns:hp="http://schemas.haansoft.com/office/presentation/8.0" lang="ru-RU" altLang="en-US" sz="2000" b="1" i="0" strike="noStrike" mc:Ignorable="hp" hp:hslEmbossed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”</a:t>
            </a:r>
            <a:endParaRPr xmlns:mc="http://schemas.openxmlformats.org/markup-compatibility/2006" xmlns:hp="http://schemas.haansoft.com/office/presentation/8.0" lang="ru-RU" altLang="en-US" sz="2000" b="1" i="0" strike="noStrike" mc:Ignorable="hp" hp:hslEmbossed="0">
              <a:solidFill>
                <a:srgbClr val="008000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07000"/>
              </a:lnSpc>
              <a:defRPr/>
            </a:pPr>
            <a:r>
              <a:rPr xmlns:mc="http://schemas.openxmlformats.org/markup-compatibility/2006" xmlns:hp="http://schemas.haansoft.com/office/presentation/8.0" lang="ru-RU" altLang="en-US" sz="2000" b="1" i="0" strike="noStrike" mc:Ignorable="hp" hp:hslEmbossed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Цель</a:t>
            </a:r>
            <a:r>
              <a:rPr xmlns:mc="http://schemas.openxmlformats.org/markup-compatibility/2006" xmlns:hp="http://schemas.haansoft.com/office/presentation/8.0" lang="en-US" altLang="ru-RU" sz="2000" b="1" i="0" strike="noStrike" mc:Ignorable="hp" hp:hslEmbossed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xmlns:mc="http://schemas.openxmlformats.org/markup-compatibility/2006" xmlns:hp="http://schemas.haansoft.com/office/presentation/8.0" lang="ru-RU" altLang="en-US" sz="2000" b="0" i="0" strike="noStrike" mc:Ignorable="hp" hp:hslEmbossed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xmlns:mc="http://schemas.openxmlformats.org/markup-compatibility/2006" xmlns:hp="http://schemas.haansoft.com/office/presentation/8.0" lang="ru-RU" altLang="en-US" sz="20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xmlns:mc="http://schemas.openxmlformats.org/markup-compatibility/2006" xmlns:hp="http://schemas.haansoft.com/office/presentation/8.0" lang="ru-RU" altLang="en-US" b="0" i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 вызвать у детей эмоционально-положительный настрой, расширять представление об окружающем мире закреплять знания  детей  о свойствах  воды</a:t>
            </a:r>
            <a:r>
              <a:rPr xmlns:mc="http://schemas.openxmlformats.org/markup-compatibility/2006" xmlns:hp="http://schemas.haansoft.com/office/presentation/8.0" lang="en-US" altLang="ru-RU" b="0" i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xmlns:mc="http://schemas.openxmlformats.org/markup-compatibility/2006" xmlns:hp="http://schemas.haansoft.com/office/presentation/8.0" lang="en-US" altLang="ru-RU" b="0" i="0" strike="noStrike" mc:Ignorable="hp" hp:hslEmbossed="0">
              <a:solidFill>
                <a:srgbClr val="1b176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9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066800" y="1954800"/>
            <a:ext cx="2878337" cy="2159999"/>
          </a:xfrm>
          <a:prstGeom prst="rect">
            <a:avLst/>
          </a:prstGeom>
          <a:ln w="101600" cap="sq">
            <a:gradFill>
              <a:gsLst>
                <a:gs pos="0">
                  <a:srgbClr val="ffffff">
                    <a:alpha val="100000"/>
                  </a:srgbClr>
                </a:gs>
                <a:gs pos="50000">
                  <a:srgbClr val="ffffff">
                    <a:lumMod val="75000"/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5400000" scaled="0"/>
              <a:tileRect/>
            </a:gradFill>
            <a:miter/>
          </a:ln>
          <a:effectLst>
            <a:outerShdw blurRad="63500" sx="101000" sy="101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10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198863" y="1954800"/>
            <a:ext cx="2878337" cy="2159999"/>
          </a:xfrm>
          <a:prstGeom prst="rect">
            <a:avLst/>
          </a:prstGeom>
          <a:ln w="101600" cap="sq">
            <a:gradFill>
              <a:gsLst>
                <a:gs pos="0">
                  <a:srgbClr val="ffffff">
                    <a:alpha val="100000"/>
                  </a:srgbClr>
                </a:gs>
                <a:gs pos="50000">
                  <a:srgbClr val="ffffff">
                    <a:lumMod val="75000"/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5400000" scaled="0"/>
              <a:tileRect/>
            </a:gradFill>
            <a:miter/>
          </a:ln>
          <a:effectLst>
            <a:outerShdw blurRad="63500" sx="101000" sy="101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11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048000" y="4343400"/>
            <a:ext cx="2878337" cy="2159999"/>
          </a:xfrm>
          <a:prstGeom prst="rect">
            <a:avLst/>
          </a:prstGeom>
          <a:ln w="101600" cap="sq">
            <a:gradFill>
              <a:gsLst>
                <a:gs pos="0">
                  <a:srgbClr val="ffffff">
                    <a:alpha val="100000"/>
                  </a:srgbClr>
                </a:gs>
                <a:gs pos="50000">
                  <a:srgbClr val="ffffff">
                    <a:lumMod val="75000"/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5400000" scaled="0"/>
              <a:tileRect/>
            </a:gradFill>
            <a:miter/>
          </a:ln>
          <a:effectLst>
            <a:outerShdw blurRad="63500" sx="101000" sy="101000" algn="ctr" rotWithShape="0">
              <a:prstClr val="black">
                <a:alpha val="75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"/>
          <p:cNvSpPr txBox="1"/>
          <p:nvPr/>
        </p:nvSpPr>
        <p:spPr>
          <a:xfrm>
            <a:off x="1905000" y="449580"/>
            <a:ext cx="5867400" cy="396240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xmlns:mc="http://schemas.openxmlformats.org/markup-compatibility/2006" xmlns:hp="http://schemas.haansoft.com/office/presentation/8.0" lang="ru-RU" altLang="en-US" sz="2000" b="1" i="0" strike="noStrike" mc:Ignorable="hp" hp:hslEmbossed="0">
                <a:solidFill>
                  <a:srgbClr val="008000"/>
                </a:solidFill>
                <a:latin typeface="Times New Roman"/>
                <a:ea typeface="Calibri"/>
                <a:cs typeface="Times New Roman"/>
              </a:rPr>
              <a:t>Фото</a:t>
            </a:r>
            <a:r>
              <a:rPr xmlns:mc="http://schemas.openxmlformats.org/markup-compatibility/2006" xmlns:hp="http://schemas.haansoft.com/office/presentation/8.0" lang="en-US" altLang="ru-RU" sz="2000" b="1" i="0" strike="noStrike" mc:Ignorable="hp" hp:hslEmbossed="0">
                <a:solidFill>
                  <a:srgbClr val="008000"/>
                </a:solidFill>
                <a:latin typeface="Times New Roman"/>
                <a:ea typeface="Calibri"/>
                <a:cs typeface="Times New Roman"/>
              </a:rPr>
              <a:t>-</a:t>
            </a:r>
            <a:r>
              <a:rPr xmlns:mc="http://schemas.openxmlformats.org/markup-compatibility/2006" xmlns:hp="http://schemas.haansoft.com/office/presentation/8.0" lang="ru-RU" altLang="en-US" sz="2000" b="1" i="0" strike="noStrike" mc:Ignorable="hp" hp:hslEmbossed="0">
                <a:solidFill>
                  <a:srgbClr val="008000"/>
                </a:solidFill>
                <a:latin typeface="Times New Roman"/>
                <a:ea typeface="Calibri"/>
                <a:cs typeface="Times New Roman"/>
              </a:rPr>
              <a:t>коллажа </a:t>
            </a:r>
            <a:r>
              <a:rPr xmlns:mc="http://schemas.openxmlformats.org/markup-compatibility/2006" xmlns:hp="http://schemas.haansoft.com/office/presentation/8.0" lang="ru-RU" altLang="en-US" sz="2000" b="1" i="0" strike="noStrike" mc:Ignorable="hp" hp:hslEmbossed="0">
                <a:solidFill>
                  <a:srgbClr val="1b1760"/>
                </a:solidFill>
                <a:latin typeface="Times New Roman"/>
                <a:ea typeface="Calibri"/>
                <a:cs typeface="Times New Roman"/>
              </a:rPr>
              <a:t>“Ах</a:t>
            </a:r>
            <a:r>
              <a:rPr xmlns:mc="http://schemas.openxmlformats.org/markup-compatibility/2006" xmlns:hp="http://schemas.haansoft.com/office/presentation/8.0" lang="en-US" altLang="ru-RU" sz="2000" b="1" i="0" strike="noStrike" mc:Ignorable="hp" hp:hslEmbossed="0">
                <a:solidFill>
                  <a:srgbClr val="1b1760"/>
                </a:solidFill>
                <a:latin typeface="Times New Roman"/>
                <a:ea typeface="Calibri"/>
                <a:cs typeface="Times New Roman"/>
              </a:rPr>
              <a:t>,</a:t>
            </a:r>
            <a:r>
              <a:rPr xmlns:mc="http://schemas.openxmlformats.org/markup-compatibility/2006" xmlns:hp="http://schemas.haansoft.com/office/presentation/8.0" lang="ru-RU" altLang="en-US" sz="2000" b="1" i="0" strike="noStrike" mc:Ignorable="hp" hp:hslEmbossed="0">
                <a:solidFill>
                  <a:srgbClr val="1b1760"/>
                </a:solidFill>
                <a:latin typeface="Times New Roman"/>
                <a:ea typeface="Calibri"/>
                <a:cs typeface="Times New Roman"/>
              </a:rPr>
              <a:t> вода ты всем нужна</a:t>
            </a:r>
            <a:r>
              <a:rPr xmlns:mc="http://schemas.openxmlformats.org/markup-compatibility/2006" xmlns:hp="http://schemas.haansoft.com/office/presentation/8.0" lang="en-US" altLang="ru-RU" sz="2000" b="1" i="0" strike="noStrike" mc:Ignorable="hp" hp:hslEmbossed="0">
                <a:solidFill>
                  <a:srgbClr val="1b1760"/>
                </a:solidFill>
                <a:latin typeface="Times New Roman"/>
                <a:ea typeface="Calibri"/>
                <a:cs typeface="Times New Roman"/>
              </a:rPr>
              <a:t>!</a:t>
            </a:r>
            <a:r>
              <a:rPr xmlns:mc="http://schemas.openxmlformats.org/markup-compatibility/2006" xmlns:hp="http://schemas.haansoft.com/office/presentation/8.0" lang="ru-RU" altLang="en-US" sz="2000" b="1" i="0" strike="noStrike" mc:Ignorable="hp" hp:hslEmbossed="0">
                <a:solidFill>
                  <a:srgbClr val="1b1760"/>
                </a:solidFill>
                <a:latin typeface="Times New Roman"/>
                <a:ea typeface="Calibri"/>
                <a:cs typeface="Times New Roman"/>
              </a:rPr>
              <a:t>”</a:t>
            </a:r>
            <a:endParaRPr xmlns:mc="http://schemas.openxmlformats.org/markup-compatibility/2006" xmlns:hp="http://schemas.haansoft.com/office/presentation/8.0" lang="ru-RU" altLang="en-US" sz="2000" b="1" i="0" strike="noStrike" mc:Ignorable="hp" hp:hslEmbossed="0">
              <a:solidFill>
                <a:srgbClr val="1b1760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6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680908" y="1360800"/>
            <a:ext cx="4405692" cy="5040000"/>
          </a:xfrm>
          <a:prstGeom prst="rect">
            <a:avLst/>
          </a:prstGeom>
          <a:ln w="101600" cap="sq">
            <a:gradFill>
              <a:gsLst>
                <a:gs pos="0">
                  <a:srgbClr val="ffffff">
                    <a:alpha val="100000"/>
                  </a:srgbClr>
                </a:gs>
                <a:gs pos="50000">
                  <a:srgbClr val="ffffff">
                    <a:lumMod val="75000"/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5400000" scaled="0"/>
              <a:tileRect/>
            </a:gradFill>
            <a:miter/>
          </a:ln>
          <a:effectLst>
            <a:outerShdw blurRad="63500" sx="101000" sy="101000" algn="ctr" rotWithShape="0">
              <a:prstClr val="black">
                <a:alpha val="75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"/>
          <p:cNvSpPr txBox="1"/>
          <p:nvPr/>
        </p:nvSpPr>
        <p:spPr>
          <a:xfrm>
            <a:off x="1219198" y="381000"/>
            <a:ext cx="7467602" cy="2236470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ru-RU" altLang="en-US" sz="2000" b="1">
                <a:solidFill>
                  <a:srgbClr val="1b1760"/>
                </a:solidFill>
                <a:latin typeface="Times New Roman"/>
                <a:ea typeface="Times New Roman"/>
              </a:rPr>
              <a:t>Срок реализации: </a:t>
            </a:r>
            <a:r>
              <a:rPr lang="en-US" altLang="ru-RU" sz="2000">
                <a:solidFill>
                  <a:srgbClr val="0000ff"/>
                </a:solidFill>
                <a:latin typeface="Times New Roman"/>
                <a:ea typeface="Times New Roman"/>
              </a:rPr>
              <a:t>4</a:t>
            </a:r>
            <a:r>
              <a:rPr lang="ru-RU" altLang="en-US" sz="2000">
                <a:solidFill>
                  <a:srgbClr val="0000ff"/>
                </a:solidFill>
                <a:latin typeface="Times New Roman"/>
                <a:ea typeface="Times New Roman"/>
              </a:rPr>
              <a:t> недели.</a:t>
            </a:r>
            <a:endParaRPr lang="ru-RU" altLang="en-US" sz="200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 algn="ctr">
              <a:defRPr/>
            </a:pPr>
            <a:endParaRPr lang="ru-RU" altLang="en-US" sz="2000" b="1">
              <a:solidFill>
                <a:srgbClr val="800080"/>
              </a:solidFill>
              <a:latin typeface="Times New Roman"/>
              <a:ea typeface="Times New Roman"/>
            </a:endParaRPr>
          </a:p>
          <a:p>
            <a:pPr algn="ctr">
              <a:defRPr/>
            </a:pPr>
            <a:r>
              <a:rPr lang="ru-RU" altLang="en-US" sz="2000" b="1">
                <a:solidFill>
                  <a:srgbClr val="1b1760"/>
                </a:solidFill>
                <a:latin typeface="Times New Roman"/>
                <a:ea typeface="Times New Roman"/>
              </a:rPr>
              <a:t>Тип проекта: </a:t>
            </a:r>
            <a:r>
              <a:rPr lang="ru-RU" altLang="en-US" sz="2000">
                <a:solidFill>
                  <a:srgbClr val="0000ff"/>
                </a:solidFill>
                <a:latin typeface="Times New Roman"/>
                <a:ea typeface="Times New Roman"/>
              </a:rPr>
              <a:t>познавательно-игровой.</a:t>
            </a:r>
            <a:endParaRPr lang="ru-RU" altLang="en-US" sz="200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 algn="ctr">
              <a:defRPr/>
            </a:pPr>
            <a:endParaRPr lang="ru-RU" altLang="en-US" sz="2000" b="1">
              <a:solidFill>
                <a:srgbClr val="1b1760"/>
              </a:solidFill>
              <a:latin typeface="Times New Roman"/>
              <a:ea typeface="Times New Roman"/>
            </a:endParaRPr>
          </a:p>
          <a:p>
            <a:pPr algn="ctr">
              <a:defRPr/>
            </a:pPr>
            <a:r>
              <a:rPr lang="ru-RU" altLang="en-US" sz="2000" b="1">
                <a:solidFill>
                  <a:srgbClr val="1b1760"/>
                </a:solidFill>
                <a:latin typeface="Times New Roman"/>
                <a:ea typeface="Times New Roman"/>
              </a:rPr>
              <a:t> </a:t>
            </a:r>
            <a:endParaRPr lang="ru-RU" altLang="en-US" sz="2000" b="1">
              <a:solidFill>
                <a:srgbClr val="1b1760"/>
              </a:solidFill>
              <a:latin typeface="Times New Roman"/>
              <a:ea typeface="Times New Roman"/>
            </a:endParaRPr>
          </a:p>
          <a:p>
            <a:pPr algn="ctr">
              <a:defRPr/>
            </a:pPr>
            <a:r>
              <a:rPr lang="ru-RU" altLang="en-US" sz="2000" b="1">
                <a:solidFill>
                  <a:srgbClr val="1b1760"/>
                </a:solidFill>
                <a:latin typeface="Times New Roman"/>
                <a:ea typeface="Times New Roman"/>
              </a:rPr>
              <a:t>Участники проекта: </a:t>
            </a:r>
            <a:r>
              <a:rPr lang="ru-RU" altLang="en-US" sz="2000">
                <a:solidFill>
                  <a:srgbClr val="0000ff"/>
                </a:solidFill>
                <a:latin typeface="Times New Roman"/>
                <a:ea typeface="Times New Roman"/>
              </a:rPr>
              <a:t>дети первой младшей группы, воспитатель группы, родители  воспитанников.  </a:t>
            </a:r>
            <a:endParaRPr lang="ru-RU" altLang="en-US" sz="2000"/>
          </a:p>
        </p:txBody>
      </p:sp>
      <p:sp>
        <p:nvSpPr>
          <p:cNvPr id="7" name=""/>
          <p:cNvSpPr txBox="1"/>
          <p:nvPr/>
        </p:nvSpPr>
        <p:spPr>
          <a:xfrm>
            <a:off x="1371600" y="3110865"/>
            <a:ext cx="7239000" cy="2249805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ru-RU" altLang="en-US" sz="2000" b="1">
                <a:solidFill>
                  <a:srgbClr val="1b1760"/>
                </a:solidFill>
                <a:latin typeface="Times New Roman"/>
                <a:ea typeface="Times New Roman"/>
              </a:rPr>
              <a:t>Актуальность</a:t>
            </a:r>
            <a:r>
              <a:rPr lang="en-US" altLang="ru-RU" sz="2000" b="1">
                <a:solidFill>
                  <a:srgbClr val="1b1760"/>
                </a:solidFill>
                <a:latin typeface="Times New Roman"/>
                <a:ea typeface="Times New Roman"/>
              </a:rPr>
              <a:t>:</a:t>
            </a:r>
            <a:r>
              <a:rPr lang="ru-RU" altLang="en-US" sz="2000" b="1">
                <a:solidFill>
                  <a:srgbClr val="1b1760"/>
                </a:solidFill>
                <a:latin typeface="Times New Roman"/>
                <a:ea typeface="Times New Roman"/>
              </a:rPr>
              <a:t> </a:t>
            </a:r>
            <a:r>
              <a:rPr lang="ru-RU" altLang="en-US" sz="2000">
                <a:solidFill>
                  <a:srgbClr val="0000ff"/>
                </a:solidFill>
                <a:latin typeface="Times New Roman"/>
                <a:ea typeface="Times New Roman"/>
              </a:rPr>
              <a:t>одним из первых природных материалов, с которым ребёнок встречается в повседневной жизни, самым доступным является вода. В раннем возрасте дети проявляют интерес к воде во время умывания, любят игры с водой. Таким образом, актуальность данной темы в необходимости дать детям знания и представления об основных свойствах воды и значении воды в жизни живых существ.</a:t>
            </a:r>
            <a:endParaRPr lang="ru-RU" altLang="en-US" sz="2000">
              <a:solidFill>
                <a:srgbClr val="0000ff"/>
              </a:solidFill>
              <a:latin typeface="Times New Roman"/>
              <a:ea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"/>
          <p:cNvSpPr txBox="1"/>
          <p:nvPr/>
        </p:nvSpPr>
        <p:spPr>
          <a:xfrm>
            <a:off x="1790700" y="395287"/>
            <a:ext cx="5562600" cy="595313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ru-RU" altLang="en-US" sz="3300" b="1">
                <a:solidFill>
                  <a:srgbClr val="1b1760"/>
                </a:solidFill>
                <a:latin typeface="Times New Roman"/>
                <a:cs typeface="Times New Roman"/>
              </a:rPr>
              <a:t>Работа с родителями</a:t>
            </a:r>
            <a:endParaRPr lang="ru-RU" altLang="en-US" sz="3300">
              <a:solidFill>
                <a:srgbClr val="1b1760"/>
              </a:solidFill>
            </a:endParaRPr>
          </a:p>
        </p:txBody>
      </p:sp>
      <p:sp>
        <p:nvSpPr>
          <p:cNvPr id="9" name=""/>
          <p:cNvSpPr txBox="1"/>
          <p:nvPr/>
        </p:nvSpPr>
        <p:spPr>
          <a:xfrm>
            <a:off x="1371598" y="1295400"/>
            <a:ext cx="6400802" cy="1183005"/>
          </a:xfrm>
          <a:prstGeom prst="rect">
            <a:avLst/>
          </a:prstGeom>
        </p:spPr>
        <p:txBody>
          <a:bodyPr wrap="square">
            <a:spAutoFit/>
          </a:bodyPr>
          <a:p>
            <a:pPr marL="257040" indent="-257040">
              <a:buFont typeface="Arial"/>
              <a:buChar char="•"/>
              <a:defRPr/>
            </a:pPr>
            <a:r>
              <a:rPr lang="ru-RU" altLang="en-US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Консультация для родителей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:</a:t>
            </a:r>
            <a:r>
              <a:rPr lang="ru-RU" altLang="en-US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“Опыты с водой в домашних условиях”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,</a:t>
            </a:r>
            <a:r>
              <a:rPr lang="ru-RU" altLang="en-US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“Умываемся с потешкой”</a:t>
            </a:r>
            <a:endParaRPr lang="ru-RU" altLang="en-US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257040" indent="-257040">
              <a:buFont typeface="Arial"/>
              <a:buChar char="•"/>
              <a:defRPr/>
            </a:pPr>
            <a:r>
              <a:rPr lang="ru-RU" altLang="en-US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Памятка для родителей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:</a:t>
            </a:r>
            <a:r>
              <a:rPr lang="ru-RU" altLang="en-US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“Игры с водой”</a:t>
            </a:r>
            <a:endParaRPr lang="ru-RU" altLang="en-US" sz="240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altLang="en-US"/>
          </a:p>
        </p:txBody>
      </p:sp>
      <p:pic>
        <p:nvPicPr>
          <p:cNvPr id="10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38200" y="2590800"/>
            <a:ext cx="2880000" cy="2160000"/>
          </a:xfrm>
          <a:prstGeom prst="rect">
            <a:avLst/>
          </a:prstGeom>
          <a:ln w="101600" cap="sq">
            <a:gradFill>
              <a:gsLst>
                <a:gs pos="0">
                  <a:srgbClr val="ffffff">
                    <a:alpha val="100000"/>
                  </a:srgbClr>
                </a:gs>
                <a:gs pos="50000">
                  <a:srgbClr val="ffffff">
                    <a:lumMod val="75000"/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5400000" scaled="0"/>
              <a:tileRect/>
            </a:gradFill>
            <a:miter/>
          </a:ln>
          <a:effectLst>
            <a:outerShdw blurRad="63500" sx="101000" sy="101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11" name=""/>
          <p:cNvPicPr>
            <a:picLocks noChangeAspect="1"/>
          </p:cNvPicPr>
          <p:nvPr/>
        </p:nvPicPr>
        <p:blipFill rotWithShape="1">
          <a:blip r:embed="rId3"/>
          <a:srcRect t="25060"/>
          <a:stretch>
            <a:fillRect/>
          </a:stretch>
        </p:blipFill>
        <p:spPr>
          <a:xfrm>
            <a:off x="5715000" y="2349000"/>
            <a:ext cx="2766709" cy="2160000"/>
          </a:xfrm>
          <a:prstGeom prst="rect">
            <a:avLst/>
          </a:prstGeom>
          <a:ln w="101600" cap="sq">
            <a:gradFill>
              <a:gsLst>
                <a:gs pos="0">
                  <a:srgbClr val="ffffff">
                    <a:alpha val="100000"/>
                  </a:srgbClr>
                </a:gs>
                <a:gs pos="50000">
                  <a:srgbClr val="ffffff">
                    <a:lumMod val="75000"/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5400000" scaled="0"/>
              <a:tileRect/>
            </a:gradFill>
            <a:miter/>
          </a:ln>
          <a:effectLst>
            <a:outerShdw blurRad="63500" sx="101000" sy="101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12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216000" y="4293336"/>
            <a:ext cx="2880000" cy="2160000"/>
          </a:xfrm>
          <a:prstGeom prst="rect">
            <a:avLst/>
          </a:prstGeom>
          <a:ln w="101600" cap="sq">
            <a:gradFill>
              <a:gsLst>
                <a:gs pos="0">
                  <a:srgbClr val="ffffff">
                    <a:alpha val="100000"/>
                  </a:srgbClr>
                </a:gs>
                <a:gs pos="50000">
                  <a:srgbClr val="ffffff">
                    <a:lumMod val="75000"/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5400000" scaled="0"/>
              <a:tileRect/>
            </a:gradFill>
            <a:miter/>
          </a:ln>
          <a:effectLst>
            <a:outerShdw blurRad="63500" sx="101000" sy="101000" algn="ctr" rotWithShape="0">
              <a:prstClr val="black">
                <a:alpha val="75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"/>
          <p:cNvSpPr txBox="1"/>
          <p:nvPr/>
        </p:nvSpPr>
        <p:spPr>
          <a:xfrm>
            <a:off x="1295400" y="381000"/>
            <a:ext cx="7391400" cy="636270"/>
          </a:xfrm>
          <a:prstGeom prst="rect">
            <a:avLst/>
          </a:prstGeom>
        </p:spPr>
        <p:txBody>
          <a:bodyPr wrap="square">
            <a:spAutoFit/>
          </a:bodyPr>
          <a:p>
            <a:pPr marL="342720" indent="-342720" algn="ctr">
              <a:buFont typeface="Arial"/>
              <a:buChar char="•"/>
              <a:defRPr/>
            </a:pPr>
            <a:r>
              <a:rPr lang="ru-RU" altLang="en-US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Проведение опытов с водой в домашних условиях</a:t>
            </a:r>
            <a:r>
              <a:rPr lang="en-US" altLang="ru-RU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.</a:t>
            </a:r>
            <a:endParaRPr lang="en-US" altLang="ru-RU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endParaRPr lang="ru-RU" altLang="en-US" sz="1800"/>
          </a:p>
        </p:txBody>
      </p:sp>
      <p:sp>
        <p:nvSpPr>
          <p:cNvPr id="9" name=""/>
          <p:cNvSpPr txBox="1"/>
          <p:nvPr/>
        </p:nvSpPr>
        <p:spPr>
          <a:xfrm>
            <a:off x="2133600" y="754379"/>
            <a:ext cx="5181600" cy="388621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xmlns:mc="http://schemas.openxmlformats.org/markup-compatibility/2006" xmlns:hp="http://schemas.haansoft.com/office/presentation/8.0" sz="2000" b="1" i="0" strike="noStrike" mc:Ignorable="hp" hp:hslEmbossed="0">
                <a:solidFill>
                  <a:srgbClr val="008000"/>
                </a:solidFill>
                <a:latin typeface="Times New Roman"/>
                <a:ea typeface="Gulim"/>
                <a:cs typeface="Times New Roman"/>
              </a:rPr>
              <a:t>Игра - опыт «Ах, какая пенка»</a:t>
            </a:r>
            <a:endParaRPr lang="ru-RU" altLang="en-US" sz="2000" b="1">
              <a:solidFill>
                <a:srgbClr val="008000"/>
              </a:solidFill>
            </a:endParaRPr>
          </a:p>
        </p:txBody>
      </p:sp>
      <p:pic>
        <p:nvPicPr>
          <p:cNvPr id="10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0302" y="1371600"/>
            <a:ext cx="2219097" cy="1799999"/>
          </a:xfrm>
          <a:prstGeom prst="rect">
            <a:avLst/>
          </a:prstGeom>
          <a:ln w="101600" cap="sq">
            <a:gradFill>
              <a:gsLst>
                <a:gs pos="0">
                  <a:srgbClr val="ffffff">
                    <a:alpha val="100000"/>
                  </a:srgbClr>
                </a:gs>
                <a:gs pos="50000">
                  <a:srgbClr val="ffffff">
                    <a:lumMod val="75000"/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5400000" scaled="0"/>
              <a:tileRect/>
            </a:gradFill>
            <a:miter/>
          </a:ln>
          <a:effectLst>
            <a:outerShdw blurRad="63500" sx="101000" sy="101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11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229253" y="1371600"/>
            <a:ext cx="2238939" cy="1800000"/>
          </a:xfrm>
          <a:prstGeom prst="rect">
            <a:avLst/>
          </a:prstGeom>
          <a:ln w="101600" cap="sq">
            <a:gradFill>
              <a:gsLst>
                <a:gs pos="0">
                  <a:srgbClr val="ffffff">
                    <a:alpha val="100000"/>
                  </a:srgbClr>
                </a:gs>
                <a:gs pos="50000">
                  <a:srgbClr val="ffffff">
                    <a:lumMod val="75000"/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5400000" scaled="0"/>
              <a:tileRect/>
            </a:gradFill>
            <a:miter/>
          </a:ln>
          <a:effectLst>
            <a:outerShdw blurRad="63500" sx="101000" sy="101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12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943600" y="1371600"/>
            <a:ext cx="2038575" cy="1800000"/>
          </a:xfrm>
          <a:prstGeom prst="rect">
            <a:avLst/>
          </a:prstGeom>
          <a:ln w="101600" cap="sq">
            <a:gradFill>
              <a:gsLst>
                <a:gs pos="0">
                  <a:srgbClr val="ffffff">
                    <a:alpha val="100000"/>
                  </a:srgbClr>
                </a:gs>
                <a:gs pos="50000">
                  <a:srgbClr val="ffffff">
                    <a:lumMod val="75000"/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5400000" scaled="0"/>
              <a:tileRect/>
            </a:gradFill>
            <a:miter/>
          </a:ln>
          <a:effectLst>
            <a:outerShdw blurRad="63500" sx="101000" sy="101000" algn="ctr" rotWithShape="0">
              <a:prstClr val="black">
                <a:alpha val="75000"/>
              </a:prstClr>
            </a:outerShdw>
          </a:effectLst>
        </p:spPr>
      </p:pic>
      <p:sp>
        <p:nvSpPr>
          <p:cNvPr id="13" name=""/>
          <p:cNvSpPr txBox="1"/>
          <p:nvPr/>
        </p:nvSpPr>
        <p:spPr>
          <a:xfrm>
            <a:off x="2771775" y="3210877"/>
            <a:ext cx="3600450" cy="38766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xmlns:mc="http://schemas.openxmlformats.org/markup-compatibility/2006" xmlns:hp="http://schemas.haansoft.com/office/presentation/8.0" sz="2000" b="1" i="0" strike="noStrike" mc:Ignorable="hp" hp:hslEmbossed="0">
                <a:solidFill>
                  <a:srgbClr val="008000"/>
                </a:solidFill>
                <a:latin typeface="Times New Roman"/>
                <a:ea typeface="&amp;quot"/>
                <a:cs typeface="Times New Roman"/>
              </a:rPr>
              <a:t>Опыт «Цветные льдинки»</a:t>
            </a:r>
            <a:endParaRPr lang="ru-RU" altLang="en-US" sz="2000">
              <a:solidFill>
                <a:srgbClr val="008000"/>
              </a:solidFill>
            </a:endParaRPr>
          </a:p>
        </p:txBody>
      </p:sp>
      <p:pic>
        <p:nvPicPr>
          <p:cNvPr id="14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685800" y="3886200"/>
            <a:ext cx="1440000" cy="2654649"/>
          </a:xfrm>
          <a:prstGeom prst="rect">
            <a:avLst/>
          </a:prstGeom>
          <a:ln w="101600" cap="sq">
            <a:gradFill>
              <a:gsLst>
                <a:gs pos="0">
                  <a:srgbClr val="ffffff">
                    <a:alpha val="100000"/>
                  </a:srgbClr>
                </a:gs>
                <a:gs pos="50000">
                  <a:srgbClr val="ffffff">
                    <a:lumMod val="75000"/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5400000" scaled="0"/>
              <a:tileRect/>
            </a:gradFill>
            <a:miter/>
          </a:ln>
          <a:effectLst>
            <a:outerShdw blurRad="63500" sx="101000" sy="101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15" name="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2667000" y="3957000"/>
            <a:ext cx="1511128" cy="2520000"/>
          </a:xfrm>
          <a:prstGeom prst="rect">
            <a:avLst/>
          </a:prstGeom>
          <a:ln w="101600" cap="sq">
            <a:gradFill>
              <a:gsLst>
                <a:gs pos="0">
                  <a:srgbClr val="ffffff">
                    <a:alpha val="100000"/>
                  </a:srgbClr>
                </a:gs>
                <a:gs pos="50000">
                  <a:srgbClr val="ffffff">
                    <a:lumMod val="75000"/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5400000" scaled="0"/>
              <a:tileRect/>
            </a:gradFill>
            <a:miter/>
          </a:ln>
          <a:effectLst>
            <a:outerShdw blurRad="63500" sx="101000" sy="101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16" name="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4572000" y="3962400"/>
            <a:ext cx="1511999" cy="2520000"/>
          </a:xfrm>
          <a:prstGeom prst="rect">
            <a:avLst/>
          </a:prstGeom>
          <a:ln w="101600" cap="sq">
            <a:gradFill>
              <a:gsLst>
                <a:gs pos="0">
                  <a:srgbClr val="ffffff">
                    <a:alpha val="100000"/>
                  </a:srgbClr>
                </a:gs>
                <a:gs pos="50000">
                  <a:srgbClr val="ffffff">
                    <a:lumMod val="75000"/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5400000" scaled="0"/>
              <a:tileRect/>
            </a:gradFill>
            <a:miter/>
          </a:ln>
          <a:effectLst>
            <a:outerShdw blurRad="63500" sx="101000" sy="101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17" name="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6705600" y="3956720"/>
            <a:ext cx="1583136" cy="2520280"/>
          </a:xfrm>
          <a:prstGeom prst="rect">
            <a:avLst/>
          </a:prstGeom>
          <a:ln w="101600" cap="sq">
            <a:gradFill>
              <a:gsLst>
                <a:gs pos="0">
                  <a:srgbClr val="ffffff">
                    <a:alpha val="100000"/>
                  </a:srgbClr>
                </a:gs>
                <a:gs pos="50000">
                  <a:srgbClr val="ffffff">
                    <a:lumMod val="75000"/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5400000" scaled="0"/>
              <a:tileRect/>
            </a:gradFill>
            <a:miter/>
          </a:ln>
          <a:effectLst>
            <a:outerShdw blurRad="63500" sx="101000" sy="101000" algn="ctr" rotWithShape="0">
              <a:prstClr val="black">
                <a:alpha val="75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"/>
          <p:cNvSpPr txBox="1"/>
          <p:nvPr/>
        </p:nvSpPr>
        <p:spPr>
          <a:xfrm>
            <a:off x="2771775" y="381000"/>
            <a:ext cx="3600450" cy="388620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xmlns:mc="http://schemas.openxmlformats.org/markup-compatibility/2006" xmlns:hp="http://schemas.haansoft.com/office/presentation/8.0" sz="2000" b="1" i="0" strike="noStrike" mc:Ignorable="hp" hp:hslEmbossed="0">
                <a:solidFill>
                  <a:srgbClr val="008000"/>
                </a:solidFill>
                <a:latin typeface="Times New Roman"/>
                <a:ea typeface="&amp;quot"/>
                <a:cs typeface="Times New Roman"/>
              </a:rPr>
              <a:t>Опыт «Вода прозрачная»</a:t>
            </a:r>
            <a:endParaRPr lang="ru-RU" altLang="en-US" sz="2000">
              <a:solidFill>
                <a:srgbClr val="008000"/>
              </a:solidFill>
            </a:endParaRPr>
          </a:p>
        </p:txBody>
      </p:sp>
      <p:pic>
        <p:nvPicPr>
          <p:cNvPr id="9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066800" y="838200"/>
            <a:ext cx="1620935" cy="2160000"/>
          </a:xfrm>
          <a:prstGeom prst="rect">
            <a:avLst/>
          </a:prstGeom>
          <a:ln w="101600" cap="sq">
            <a:gradFill>
              <a:gsLst>
                <a:gs pos="0">
                  <a:srgbClr val="ffffff">
                    <a:alpha val="100000"/>
                  </a:srgbClr>
                </a:gs>
                <a:gs pos="50000">
                  <a:srgbClr val="ffffff">
                    <a:lumMod val="75000"/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5400000" scaled="0"/>
              <a:tileRect/>
            </a:gradFill>
            <a:miter/>
          </a:ln>
          <a:effectLst>
            <a:outerShdw blurRad="63500" sx="101000" sy="101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10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636865" y="811799"/>
            <a:ext cx="1620935" cy="2160000"/>
          </a:xfrm>
          <a:prstGeom prst="rect">
            <a:avLst/>
          </a:prstGeom>
          <a:ln w="101600" cap="sq">
            <a:gradFill>
              <a:gsLst>
                <a:gs pos="0">
                  <a:srgbClr val="ffffff">
                    <a:alpha val="100000"/>
                  </a:srgbClr>
                </a:gs>
                <a:gs pos="50000">
                  <a:srgbClr val="ffffff">
                    <a:lumMod val="75000"/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5400000" scaled="0"/>
              <a:tileRect/>
            </a:gradFill>
            <a:miter/>
          </a:ln>
          <a:effectLst>
            <a:outerShdw blurRad="63500" sx="101000" sy="101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11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075265" y="838200"/>
            <a:ext cx="1620935" cy="2160000"/>
          </a:xfrm>
          <a:prstGeom prst="rect">
            <a:avLst/>
          </a:prstGeom>
          <a:ln w="101600" cap="sq">
            <a:gradFill>
              <a:gsLst>
                <a:gs pos="0">
                  <a:srgbClr val="ffffff">
                    <a:alpha val="100000"/>
                  </a:srgbClr>
                </a:gs>
                <a:gs pos="50000">
                  <a:srgbClr val="ffffff">
                    <a:lumMod val="75000"/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5400000" scaled="0"/>
              <a:tileRect/>
            </a:gradFill>
            <a:miter/>
          </a:ln>
          <a:effectLst>
            <a:outerShdw blurRad="63500" sx="101000" sy="101000" algn="ctr" rotWithShape="0">
              <a:prstClr val="black">
                <a:alpha val="75000"/>
              </a:prstClr>
            </a:outerShdw>
          </a:effectLst>
        </p:spPr>
      </p:pic>
      <p:sp>
        <p:nvSpPr>
          <p:cNvPr id="12" name=""/>
          <p:cNvSpPr txBox="1"/>
          <p:nvPr/>
        </p:nvSpPr>
        <p:spPr>
          <a:xfrm>
            <a:off x="2771775" y="3210877"/>
            <a:ext cx="4238625" cy="387668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xmlns:mc="http://schemas.openxmlformats.org/markup-compatibility/2006" xmlns:hp="http://schemas.haansoft.com/office/presentation/8.0" sz="2000" b="1" i="0" strike="noStrike" mc:Ignorable="hp" hp:hslEmbossed="0">
                <a:solidFill>
                  <a:srgbClr val="008000"/>
                </a:solidFill>
                <a:latin typeface="Times New Roman"/>
                <a:ea typeface="Roboto"/>
                <a:cs typeface="Times New Roman"/>
              </a:rPr>
              <a:t>Опыт </a:t>
            </a:r>
            <a:r>
              <a:rPr xmlns:mc="http://schemas.openxmlformats.org/markup-compatibility/2006" xmlns:hp="http://schemas.haansoft.com/office/presentation/8.0" sz="2000" b="1" i="0" strike="noStrike" mc:Ignorable="hp" hp:hslEmbossed="0">
                <a:solidFill>
                  <a:srgbClr val="008000"/>
                </a:solidFill>
                <a:latin typeface="Times New Roman"/>
                <a:ea typeface="&amp;quot"/>
                <a:cs typeface="Times New Roman"/>
              </a:rPr>
              <a:t>«</a:t>
            </a:r>
            <a:r>
              <a:rPr xmlns:mc="http://schemas.openxmlformats.org/markup-compatibility/2006" xmlns:hp="http://schemas.haansoft.com/office/presentation/8.0" sz="2000" b="1" i="0" strike="noStrike" mc:Ignorable="hp" hp:hslEmbossed="0">
                <a:solidFill>
                  <a:srgbClr val="008000"/>
                </a:solidFill>
                <a:latin typeface="Times New Roman"/>
                <a:ea typeface="Roboto"/>
                <a:cs typeface="Times New Roman"/>
              </a:rPr>
              <a:t>Научи яйцо плавать»</a:t>
            </a:r>
            <a:endParaRPr lang="ru-RU" altLang="en-US" sz="2000">
              <a:solidFill>
                <a:srgbClr val="008000"/>
              </a:solidFill>
            </a:endParaRPr>
          </a:p>
        </p:txBody>
      </p:sp>
      <p:pic>
        <p:nvPicPr>
          <p:cNvPr id="13" name=""/>
          <p:cNvPicPr>
            <a:picLocks noChangeAspect="1"/>
          </p:cNvPicPr>
          <p:nvPr/>
        </p:nvPicPr>
        <p:blipFill rotWithShape="1">
          <a:blip r:embed="rId5"/>
          <a:srcRect r="-1150" b="18410"/>
          <a:stretch>
            <a:fillRect/>
          </a:stretch>
        </p:blipFill>
        <p:spPr>
          <a:xfrm>
            <a:off x="304800" y="3657600"/>
            <a:ext cx="1733010" cy="2880000"/>
          </a:xfrm>
          <a:prstGeom prst="rect">
            <a:avLst/>
          </a:prstGeom>
          <a:ln w="101600" cap="sq">
            <a:gradFill>
              <a:gsLst>
                <a:gs pos="0">
                  <a:srgbClr val="ffffff">
                    <a:alpha val="100000"/>
                  </a:srgbClr>
                </a:gs>
                <a:gs pos="50000">
                  <a:srgbClr val="ffffff">
                    <a:lumMod val="75000"/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5400000" scaled="0"/>
              <a:tileRect/>
            </a:gradFill>
            <a:miter/>
          </a:ln>
          <a:effectLst>
            <a:outerShdw blurRad="63500" sx="101000" sy="101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14" name=""/>
          <p:cNvPicPr>
            <a:picLocks noChangeAspect="1"/>
          </p:cNvPicPr>
          <p:nvPr/>
        </p:nvPicPr>
        <p:blipFill rotWithShape="1">
          <a:blip r:embed="rId6"/>
          <a:srcRect r="-1150" b="10630"/>
          <a:stretch>
            <a:fillRect/>
          </a:stretch>
        </p:blipFill>
        <p:spPr>
          <a:xfrm>
            <a:off x="1955540" y="3753036"/>
            <a:ext cx="1582166" cy="2880000"/>
          </a:xfrm>
          <a:prstGeom prst="rect">
            <a:avLst/>
          </a:prstGeom>
          <a:ln w="101600" cap="sq">
            <a:gradFill>
              <a:gsLst>
                <a:gs pos="0">
                  <a:srgbClr val="ffffff">
                    <a:alpha val="100000"/>
                  </a:srgbClr>
                </a:gs>
                <a:gs pos="50000">
                  <a:srgbClr val="ffffff">
                    <a:lumMod val="75000"/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5400000" scaled="0"/>
              <a:tileRect/>
            </a:gradFill>
            <a:miter/>
          </a:ln>
          <a:effectLst>
            <a:outerShdw blurRad="63500" sx="101000" sy="101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15" name=""/>
          <p:cNvPicPr>
            <a:picLocks noChangeAspect="1"/>
          </p:cNvPicPr>
          <p:nvPr/>
        </p:nvPicPr>
        <p:blipFill rotWithShape="1">
          <a:blip r:embed="rId7"/>
          <a:srcRect r="-1150" b="18970"/>
          <a:stretch>
            <a:fillRect/>
          </a:stretch>
        </p:blipFill>
        <p:spPr>
          <a:xfrm>
            <a:off x="3559018" y="3717352"/>
            <a:ext cx="1636881" cy="2880000"/>
          </a:xfrm>
          <a:prstGeom prst="rect">
            <a:avLst/>
          </a:prstGeom>
          <a:ln w="101600" cap="sq">
            <a:gradFill>
              <a:gsLst>
                <a:gs pos="0">
                  <a:srgbClr val="ffffff">
                    <a:alpha val="100000"/>
                  </a:srgbClr>
                </a:gs>
                <a:gs pos="50000">
                  <a:srgbClr val="ffffff">
                    <a:lumMod val="75000"/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5400000" scaled="0"/>
              <a:tileRect/>
            </a:gradFill>
            <a:miter/>
          </a:ln>
          <a:effectLst>
            <a:outerShdw blurRad="63500" sx="101000" sy="101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16" name=""/>
          <p:cNvPicPr>
            <a:picLocks noChangeAspect="1"/>
          </p:cNvPicPr>
          <p:nvPr/>
        </p:nvPicPr>
        <p:blipFill rotWithShape="1">
          <a:blip r:embed="rId8"/>
          <a:srcRect r="600" b="24100"/>
          <a:stretch>
            <a:fillRect/>
          </a:stretch>
        </p:blipFill>
        <p:spPr>
          <a:xfrm>
            <a:off x="5267908" y="3753036"/>
            <a:ext cx="1656184" cy="2880320"/>
          </a:xfrm>
          <a:prstGeom prst="rect">
            <a:avLst/>
          </a:prstGeom>
          <a:ln w="101600" cap="sq">
            <a:gradFill>
              <a:gsLst>
                <a:gs pos="0">
                  <a:srgbClr val="ffffff">
                    <a:alpha val="100000"/>
                  </a:srgbClr>
                </a:gs>
                <a:gs pos="50000">
                  <a:srgbClr val="ffffff">
                    <a:lumMod val="75000"/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5400000" scaled="0"/>
              <a:tileRect/>
            </a:gradFill>
            <a:miter/>
          </a:ln>
          <a:effectLst>
            <a:outerShdw blurRad="63500" sx="101000" sy="101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17" name=""/>
          <p:cNvPicPr>
            <a:picLocks noChangeAspect="1"/>
          </p:cNvPicPr>
          <p:nvPr/>
        </p:nvPicPr>
        <p:blipFill rotWithShape="1">
          <a:blip r:embed="rId9"/>
          <a:srcRect r="-450" b="27490"/>
          <a:stretch>
            <a:fillRect/>
          </a:stretch>
        </p:blipFill>
        <p:spPr>
          <a:xfrm>
            <a:off x="7039768" y="3717032"/>
            <a:ext cx="1684524" cy="2880320"/>
          </a:xfrm>
          <a:prstGeom prst="rect">
            <a:avLst/>
          </a:prstGeom>
          <a:ln w="101600" cap="sq">
            <a:gradFill>
              <a:gsLst>
                <a:gs pos="0">
                  <a:srgbClr val="ffffff">
                    <a:alpha val="100000"/>
                  </a:srgbClr>
                </a:gs>
                <a:gs pos="50000">
                  <a:srgbClr val="ffffff">
                    <a:lumMod val="75000"/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5400000" scaled="0"/>
              <a:tileRect/>
            </a:gradFill>
            <a:miter/>
          </a:ln>
          <a:effectLst>
            <a:outerShdw blurRad="63500" sx="101000" sy="101000" algn="ctr" rotWithShape="0">
              <a:prstClr val="black">
                <a:alpha val="75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"/>
          <p:cNvSpPr/>
          <p:nvPr/>
        </p:nvSpPr>
        <p:spPr>
          <a:xfrm>
            <a:off x="2514600" y="551497"/>
            <a:ext cx="3657600" cy="3629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marL="199920" indent="-199920" algn="l">
              <a:buFont typeface="Arial"/>
              <a:buChar char="•"/>
              <a:defRPr/>
            </a:pPr>
            <a:r>
              <a:rPr xmlns:mc="http://schemas.openxmlformats.org/markup-compatibility/2006" xmlns:hp="http://schemas.haansoft.com/office/presentation/8.0" lang="ru-RU" altLang="en-US" b="0" i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Книжки </a:t>
            </a:r>
            <a:r>
              <a:rPr xmlns:mc="http://schemas.openxmlformats.org/markup-compatibility/2006" xmlns:hp="http://schemas.haansoft.com/office/presentation/8.0" lang="en-US" altLang="ru-RU" b="0" i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xmlns:mc="http://schemas.openxmlformats.org/markup-compatibility/2006" xmlns:hp="http://schemas.haansoft.com/office/presentation/8.0" lang="ru-RU" altLang="en-US" b="0" i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 малышки о воде</a:t>
            </a:r>
            <a:endParaRPr xmlns:mc="http://schemas.openxmlformats.org/markup-compatibility/2006" xmlns:hp="http://schemas.haansoft.com/office/presentation/8.0" lang="ru-RU" altLang="en-US" b="0" i="0" strike="noStrike" mc:Ignorable="hp" hp:hslEmbossed="0">
              <a:solidFill>
                <a:srgbClr val="1b176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9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824037" y="1366837"/>
            <a:ext cx="5495925" cy="4124325"/>
          </a:xfrm>
          <a:prstGeom prst="rect">
            <a:avLst/>
          </a:prstGeom>
          <a:ln w="101600" cap="sq">
            <a:gradFill>
              <a:gsLst>
                <a:gs pos="0">
                  <a:srgbClr val="ffffff">
                    <a:alpha val="100000"/>
                  </a:srgbClr>
                </a:gs>
                <a:gs pos="50000">
                  <a:srgbClr val="ffffff">
                    <a:lumMod val="75000"/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5400000" scaled="0"/>
              <a:tileRect/>
            </a:gradFill>
            <a:miter/>
          </a:ln>
          <a:effectLst>
            <a:outerShdw blurRad="63500" sx="101000" sy="101000" algn="ctr" rotWithShape="0">
              <a:prstClr val="black">
                <a:alpha val="75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"/>
          <p:cNvSpPr txBox="1"/>
          <p:nvPr/>
        </p:nvSpPr>
        <p:spPr>
          <a:xfrm>
            <a:off x="1219199" y="451484"/>
            <a:ext cx="7543800" cy="595693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xmlns:mc="http://schemas.openxmlformats.org/markup-compatibility/2006" xmlns:hp="http://schemas.haansoft.com/office/presentation/8.0" lang="ru-RU" altLang="en-US" sz="2000" b="1" i="0" u="none" strike="noStrike" mc:Ignorable="hp" hp:hslEmbossed="0">
                <a:solidFill>
                  <a:srgbClr val="0000ff"/>
                </a:solidFill>
                <a:latin typeface="Times New Roman"/>
                <a:cs typeface="Times New Roman"/>
              </a:rPr>
              <a:t>Цель</a:t>
            </a:r>
            <a:r>
              <a:rPr xmlns:mc="http://schemas.openxmlformats.org/markup-compatibility/2006" xmlns:hp="http://schemas.haansoft.com/office/presentation/8.0" lang="en-US" altLang="ru-RU" sz="2000" b="1" i="0" u="none" strike="noStrike" mc:Ignorable="hp" hp:hslEmbossed="0">
                <a:solidFill>
                  <a:srgbClr val="0000ff"/>
                </a:solidFill>
                <a:latin typeface="Times New Roman"/>
                <a:cs typeface="Times New Roman"/>
              </a:rPr>
              <a:t>:</a:t>
            </a:r>
            <a:r>
              <a:rPr xmlns:mc="http://schemas.openxmlformats.org/markup-compatibility/2006" xmlns:hp="http://schemas.haansoft.com/office/presentation/8.0" lang="ru-RU" altLang="en-US" sz="2000" b="1" i="0" u="none" strike="noStrike" mc:Ignorable="hp" hp:hslEmbossed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xmlns:mc="http://schemas.openxmlformats.org/markup-compatibility/2006" xmlns:hp="http://schemas.haansoft.com/office/presentation/8.0" lang="ru-RU" altLang="en-US" sz="2000" b="0" i="0" u="none" strike="noStrike" mc:Ignorable="hp" hp:hslEmbossed="0">
                <a:solidFill>
                  <a:schemeClr val="accent1">
                    <a:lumMod val="30000"/>
                  </a:schemeClr>
                </a:solidFill>
                <a:latin typeface="Times New Roman"/>
                <a:cs typeface="Times New Roman"/>
              </a:rPr>
              <a:t>развитие познавательной активности детей через включение в процесс экспериментирования, расширение знаний детей о воде, ее значении и свойствах.</a:t>
            </a:r>
            <a:endParaRPr xmlns:mc="http://schemas.openxmlformats.org/markup-compatibility/2006" xmlns:hp="http://schemas.haansoft.com/office/presentation/8.0" lang="ru-RU" altLang="en-US" sz="2000" b="0" i="0" u="none" strike="noStrike" mc:Ignorable="hp" hp:hslEmbossed="0">
              <a:solidFill>
                <a:schemeClr val="accent1">
                  <a:lumMod val="30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xmlns:mc="http://schemas.openxmlformats.org/markup-compatibility/2006" xmlns:hp="http://schemas.haansoft.com/office/presentation/8.0" lang="ru-RU" altLang="en-US" sz="2000" b="0" i="0" u="none" strike="noStrike" mc:Ignorable="hp" hp:hslEmbossed="0">
              <a:solidFill>
                <a:schemeClr val="accent1">
                  <a:lumMod val="30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xmlns:mc="http://schemas.openxmlformats.org/markup-compatibility/2006" xmlns:hp="http://schemas.haansoft.com/office/presentation/8.0" lang="ru-RU" altLang="en-US" sz="2000" b="1" i="0" u="none" strike="noStrike" mc:Ignorable="hp" hp:hslEmbossed="0">
                <a:solidFill>
                  <a:srgbClr val="0000ff"/>
                </a:solidFill>
                <a:latin typeface="Times New Roman"/>
                <a:cs typeface="Times New Roman"/>
              </a:rPr>
              <a:t>Задачи проекта</a:t>
            </a:r>
            <a:r>
              <a:rPr xmlns:mc="http://schemas.openxmlformats.org/markup-compatibility/2006" xmlns:hp="http://schemas.haansoft.com/office/presentation/8.0" lang="en-US" altLang="ru-RU" sz="2000" b="1" i="0" u="none" strike="noStrike" mc:Ignorable="hp" hp:hslEmbossed="0">
                <a:solidFill>
                  <a:srgbClr val="0000ff"/>
                </a:solidFill>
                <a:latin typeface="Times New Roman"/>
                <a:cs typeface="Times New Roman"/>
              </a:rPr>
              <a:t>:</a:t>
            </a:r>
            <a:endParaRPr xmlns:mc="http://schemas.openxmlformats.org/markup-compatibility/2006" xmlns:hp="http://schemas.haansoft.com/office/presentation/8.0" lang="en-US" altLang="ru-RU" sz="2000" b="1" i="0" u="none" strike="noStrike" mc:Ignorable="hp" hp:hslEmbossed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xmlns:mc="http://schemas.openxmlformats.org/markup-compatibility/2006" xmlns:hp="http://schemas.haansoft.com/office/presentation/8.0" lang="ru-RU" altLang="en-US" sz="2000" b="0" i="1" u="none" strike="noStrike" mc:Ignorable="hp" hp:hslEmbossed="0">
                <a:solidFill>
                  <a:srgbClr val="0000ff"/>
                </a:solidFill>
                <a:latin typeface="Times New Roman"/>
                <a:cs typeface="Times New Roman"/>
              </a:rPr>
              <a:t>Образовательные:</a:t>
            </a:r>
            <a:endParaRPr xmlns:mc="http://schemas.openxmlformats.org/markup-compatibility/2006" xmlns:hp="http://schemas.haansoft.com/office/presentation/8.0" lang="ru-RU" altLang="en-US" sz="2000" b="0" i="1" u="none" strike="noStrike" mc:Ignorable="hp" hp:hslEmbossed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xmlns:mc="http://schemas.openxmlformats.org/markup-compatibility/2006" xmlns:hp="http://schemas.haansoft.com/office/presentation/8.0" lang="ru-RU" altLang="en-US" sz="2000" b="0" i="0" u="none" strike="noStrike" mc:Ignorable="hp" hp:hslEmbossed="0">
                <a:solidFill>
                  <a:schemeClr val="accent1">
                    <a:lumMod val="30000"/>
                  </a:schemeClr>
                </a:solidFill>
                <a:latin typeface="Times New Roman"/>
                <a:cs typeface="Times New Roman"/>
              </a:rPr>
              <a:t>- познакомить детей со свойствами воды:</a:t>
            </a:r>
            <a:endParaRPr xmlns:mc="http://schemas.openxmlformats.org/markup-compatibility/2006" xmlns:hp="http://schemas.haansoft.com/office/presentation/8.0" lang="ru-RU" altLang="en-US" sz="2000" b="0" i="0" u="none" strike="noStrike" mc:Ignorable="hp" hp:hslEmbossed="0">
              <a:solidFill>
                <a:schemeClr val="accent1">
                  <a:lumMod val="30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xmlns:mc="http://schemas.openxmlformats.org/markup-compatibility/2006" xmlns:hp="http://schemas.haansoft.com/office/presentation/8.0" lang="ru-RU" altLang="en-US" sz="2000" b="0" i="0" u="none" strike="noStrike" mc:Ignorable="hp" hp:hslEmbossed="0">
                <a:solidFill>
                  <a:schemeClr val="accent1">
                    <a:lumMod val="30000"/>
                  </a:schemeClr>
                </a:solidFill>
                <a:latin typeface="Times New Roman"/>
                <a:cs typeface="Times New Roman"/>
              </a:rPr>
              <a:t>• вода прозрачная, без запаха, без вкуса;</a:t>
            </a:r>
            <a:endParaRPr xmlns:mc="http://schemas.openxmlformats.org/markup-compatibility/2006" xmlns:hp="http://schemas.haansoft.com/office/presentation/8.0" lang="ru-RU" altLang="en-US" sz="2000" b="0" i="0" u="none" strike="noStrike" mc:Ignorable="hp" hp:hslEmbossed="0">
              <a:solidFill>
                <a:schemeClr val="accent1">
                  <a:lumMod val="30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xmlns:mc="http://schemas.openxmlformats.org/markup-compatibility/2006" xmlns:hp="http://schemas.haansoft.com/office/presentation/8.0" lang="ru-RU" altLang="en-US" sz="2000" b="0" i="0" u="none" strike="noStrike" mc:Ignorable="hp" hp:hslEmbossed="0">
                <a:solidFill>
                  <a:schemeClr val="accent1">
                    <a:lumMod val="30000"/>
                  </a:schemeClr>
                </a:solidFill>
                <a:latin typeface="Times New Roman"/>
                <a:cs typeface="Times New Roman"/>
              </a:rPr>
              <a:t>• вода течет, журчит, разливается, ее можно пить, наливать, переливать.</a:t>
            </a:r>
            <a:endParaRPr xmlns:mc="http://schemas.openxmlformats.org/markup-compatibility/2006" xmlns:hp="http://schemas.haansoft.com/office/presentation/8.0" lang="ru-RU" altLang="en-US" sz="2000" b="0" i="0" u="none" strike="noStrike" mc:Ignorable="hp" hp:hslEmbossed="0">
              <a:solidFill>
                <a:schemeClr val="accent1">
                  <a:lumMod val="30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xmlns:mc="http://schemas.openxmlformats.org/markup-compatibility/2006" xmlns:hp="http://schemas.haansoft.com/office/presentation/8.0" lang="ru-RU" altLang="en-US" sz="2000" b="0" i="0" u="none" strike="noStrike" mc:Ignorable="hp" hp:hslEmbossed="0">
                <a:solidFill>
                  <a:schemeClr val="accent1">
                    <a:lumMod val="30000"/>
                  </a:schemeClr>
                </a:solidFill>
                <a:latin typeface="Times New Roman"/>
                <a:cs typeface="Times New Roman"/>
              </a:rPr>
              <a:t>• вода бывает холодная, теплая, горячая.</a:t>
            </a:r>
            <a:endParaRPr xmlns:mc="http://schemas.openxmlformats.org/markup-compatibility/2006" xmlns:hp="http://schemas.haansoft.com/office/presentation/8.0" lang="ru-RU" altLang="en-US" sz="2000" b="0" i="0" u="none" strike="noStrike" mc:Ignorable="hp" hp:hslEmbossed="0">
              <a:solidFill>
                <a:schemeClr val="accent1">
                  <a:lumMod val="30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xmlns:mc="http://schemas.openxmlformats.org/markup-compatibility/2006" xmlns:hp="http://schemas.haansoft.com/office/presentation/8.0" lang="ru-RU" altLang="en-US" sz="2000" b="0" i="1" u="none" strike="noStrike" mc:Ignorable="hp" hp:hslEmbossed="0">
                <a:solidFill>
                  <a:srgbClr val="0000ff"/>
                </a:solidFill>
                <a:latin typeface="Times New Roman"/>
                <a:cs typeface="Times New Roman"/>
              </a:rPr>
              <a:t>Развивающие:</a:t>
            </a:r>
            <a:endParaRPr xmlns:mc="http://schemas.openxmlformats.org/markup-compatibility/2006" xmlns:hp="http://schemas.haansoft.com/office/presentation/8.0" lang="ru-RU" altLang="en-US" sz="2000" b="0" i="1" u="none" strike="noStrike" mc:Ignorable="hp" hp:hslEmbossed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xmlns:mc="http://schemas.openxmlformats.org/markup-compatibility/2006" xmlns:hp="http://schemas.haansoft.com/office/presentation/8.0" lang="ru-RU" altLang="en-US" sz="2000" b="0" u="none" strike="noStrike" mc:Ignorable="hp" hp:hslEmbossed="0">
                <a:solidFill>
                  <a:schemeClr val="accent1">
                    <a:lumMod val="30000"/>
                  </a:schemeClr>
                </a:solidFill>
                <a:latin typeface="Times New Roman"/>
                <a:cs typeface="Times New Roman"/>
              </a:rPr>
              <a:t>- развивать познавательную активность детей в процессе экспериментирования с водой, любознательность, стремление к самостоятельному познанию.</a:t>
            </a:r>
            <a:endParaRPr xmlns:mc="http://schemas.openxmlformats.org/markup-compatibility/2006" xmlns:hp="http://schemas.haansoft.com/office/presentation/8.0" lang="ru-RU" altLang="en-US" sz="2000" b="0" u="none" strike="noStrike" mc:Ignorable="hp" hp:hslEmbossed="0">
              <a:solidFill>
                <a:schemeClr val="accent1">
                  <a:lumMod val="30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xmlns:mc="http://schemas.openxmlformats.org/markup-compatibility/2006" xmlns:hp="http://schemas.haansoft.com/office/presentation/8.0" lang="ru-RU" altLang="en-US" sz="2000" b="0" i="1" u="none" strike="noStrike" mc:Ignorable="hp" hp:hslEmbossed="0">
                <a:solidFill>
                  <a:srgbClr val="0000ff"/>
                </a:solidFill>
                <a:latin typeface="Times New Roman"/>
                <a:cs typeface="Times New Roman"/>
              </a:rPr>
              <a:t>Воспитательные:</a:t>
            </a:r>
            <a:endParaRPr xmlns:mc="http://schemas.openxmlformats.org/markup-compatibility/2006" xmlns:hp="http://schemas.haansoft.com/office/presentation/8.0" lang="ru-RU" altLang="en-US" sz="2000" b="0" i="1" u="none" strike="noStrike" mc:Ignorable="hp" hp:hslEmbossed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xmlns:mc="http://schemas.openxmlformats.org/markup-compatibility/2006" xmlns:hp="http://schemas.haansoft.com/office/presentation/8.0" lang="ru-RU" altLang="en-US" sz="2000" b="0" i="1" u="none" strike="noStrike" mc:Ignorable="hp" hp:hslEmbossed="0">
                <a:solidFill>
                  <a:schemeClr val="accent1">
                    <a:lumMod val="30000"/>
                  </a:schemeClr>
                </a:solidFill>
                <a:latin typeface="Times New Roman"/>
                <a:cs typeface="Times New Roman"/>
              </a:rPr>
              <a:t>-</a:t>
            </a:r>
            <a:r>
              <a:rPr xmlns:mc="http://schemas.openxmlformats.org/markup-compatibility/2006" xmlns:hp="http://schemas.haansoft.com/office/presentation/8.0" lang="ru-RU" altLang="en-US" sz="2000" b="0" u="none" strike="noStrike" mc:Ignorable="hp" hp:hslEmbossed="0">
                <a:solidFill>
                  <a:schemeClr val="accent1">
                    <a:lumMod val="30000"/>
                  </a:schemeClr>
                </a:solidFill>
                <a:latin typeface="Times New Roman"/>
                <a:cs typeface="Times New Roman"/>
              </a:rPr>
              <a:t> воспитывать бережное отношение к воде;</a:t>
            </a:r>
            <a:endParaRPr xmlns:mc="http://schemas.openxmlformats.org/markup-compatibility/2006" xmlns:hp="http://schemas.haansoft.com/office/presentation/8.0" lang="ru-RU" altLang="en-US" sz="2000" b="0" u="none" strike="noStrike" mc:Ignorable="hp" hp:hslEmbossed="0">
              <a:solidFill>
                <a:schemeClr val="accent1">
                  <a:lumMod val="30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xmlns:mc="http://schemas.openxmlformats.org/markup-compatibility/2006" xmlns:hp="http://schemas.haansoft.com/office/presentation/8.0" lang="ru-RU" altLang="en-US" sz="2000" b="0" u="none" strike="noStrike" mc:Ignorable="hp" hp:hslEmbossed="0">
                <a:solidFill>
                  <a:schemeClr val="accent1">
                    <a:lumMod val="30000"/>
                  </a:schemeClr>
                </a:solidFill>
                <a:latin typeface="Times New Roman"/>
                <a:cs typeface="Times New Roman"/>
              </a:rPr>
              <a:t>- воспитывать умение играть со сверстниками рядом;</a:t>
            </a:r>
            <a:endParaRPr xmlns:mc="http://schemas.openxmlformats.org/markup-compatibility/2006" xmlns:hp="http://schemas.haansoft.com/office/presentation/8.0" lang="ru-RU" altLang="en-US" sz="2000" b="0" u="none" strike="noStrike" mc:Ignorable="hp" hp:hslEmbossed="0">
              <a:solidFill>
                <a:schemeClr val="accent1">
                  <a:lumMod val="30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xmlns:mc="http://schemas.openxmlformats.org/markup-compatibility/2006" xmlns:hp="http://schemas.haansoft.com/office/presentation/8.0" lang="ru-RU" altLang="en-US" sz="2000" b="0" u="none" strike="noStrike" mc:Ignorable="hp" hp:hslEmbossed="0">
                <a:solidFill>
                  <a:schemeClr val="accent1">
                    <a:lumMod val="30000"/>
                  </a:schemeClr>
                </a:solidFill>
                <a:latin typeface="Times New Roman"/>
                <a:cs typeface="Times New Roman"/>
              </a:rPr>
              <a:t>- воспитывать самостоятельность.</a:t>
            </a:r>
            <a:endParaRPr lang="ru-RU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"/>
          <p:cNvSpPr/>
          <p:nvPr/>
        </p:nvSpPr>
        <p:spPr>
          <a:xfrm>
            <a:off x="1219200" y="691515"/>
            <a:ext cx="7620000" cy="50311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defRPr/>
            </a:pPr>
            <a:endParaRPr xmlns:mc="http://schemas.openxmlformats.org/markup-compatibility/2006" xmlns:hp="http://schemas.haansoft.com/office/presentation/8.0" sz="2000" b="1" i="0" strike="noStrike" mc:Ignorable="hp" hp:hslEmbossed="0">
              <a:solidFill>
                <a:srgbClr val="000000">
                  <a:alpha val="100000"/>
                </a:srgbClr>
              </a:solidFill>
              <a:latin typeface="Times New Roman"/>
              <a:ea typeface="Times New Roman"/>
              <a:cs typeface="Times New Roman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sz="2000" b="1" i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Этапы работы над проектом:</a:t>
            </a:r>
            <a:r>
              <a:rPr xmlns:mc="http://schemas.openxmlformats.org/markup-compatibility/2006" xmlns:hp="http://schemas.haansoft.com/office/presentation/8.0" sz="2000" b="0" i="0" strike="noStrike" mc:Ignorable="hp" hp:hslEmbossed="0">
                <a:solidFill>
                  <a:srgbClr val="1b1760"/>
                </a:solidFill>
                <a:latin typeface="Times New Roman"/>
                <a:ea typeface="Calibri"/>
                <a:cs typeface="Times New Roman"/>
              </a:rPr>
              <a:t> </a:t>
            </a:r>
            <a:endParaRPr xmlns:mc="http://schemas.openxmlformats.org/markup-compatibility/2006" xmlns:hp="http://schemas.haansoft.com/office/presentation/8.0" sz="2000" b="0" i="0" strike="noStrike" mc:Ignorable="hp" hp:hslEmbossed="0">
              <a:solidFill>
                <a:srgbClr val="1b1760"/>
              </a:solidFill>
              <a:latin typeface="Times New Roman"/>
              <a:ea typeface="Calibri"/>
              <a:cs typeface="Times New Roman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sz="2000" b="0" i="1" strike="noStrike" mc:Ignorable="hp" hp:hslEmbossed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подготовительный</a:t>
            </a:r>
            <a:r>
              <a:rPr xmlns:mc="http://schemas.openxmlformats.org/markup-compatibility/2006" xmlns:hp="http://schemas.haansoft.com/office/presentation/8.0" sz="2000" b="0" i="0" strike="noStrike" mc:Ignorable="hp" hp:hslEmbossed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 </a:t>
            </a:r>
            <a:endParaRPr xmlns:mc="http://schemas.openxmlformats.org/markup-compatibility/2006" xmlns:hp="http://schemas.haansoft.com/office/presentation/8.0" sz="2000" b="0" i="0" strike="noStrike" mc:Ignorable="hp" hp:hslEmbossed="0">
              <a:solidFill>
                <a:srgbClr val="000000">
                  <a:alpha val="100000"/>
                </a:srgbClr>
              </a:solidFill>
              <a:latin typeface="Times New Roman"/>
              <a:ea typeface="Calibri"/>
              <a:cs typeface="Times New Roman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sz="2000" b="0" i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- Определение общей темы исследования, задач проекта, подбор детской художественной литературы для чтения детям, подбор сюжетных картинок и иллюстраций, разработка занятий-экспериментов, работа с родителями, оснащение предметной среды.</a:t>
            </a:r>
            <a:r>
              <a:rPr xmlns:mc="http://schemas.openxmlformats.org/markup-compatibility/2006" xmlns:hp="http://schemas.haansoft.com/office/presentation/8.0" sz="2000" b="0" i="0" strike="noStrike" mc:Ignorable="hp" hp:hslEmbossed="0">
                <a:solidFill>
                  <a:srgbClr val="1b1760"/>
                </a:solidFill>
                <a:latin typeface="Times New Roman"/>
                <a:ea typeface="Calibri"/>
                <a:cs typeface="Times New Roman"/>
              </a:rPr>
              <a:t> </a:t>
            </a:r>
            <a:endParaRPr xmlns:mc="http://schemas.openxmlformats.org/markup-compatibility/2006" xmlns:hp="http://schemas.haansoft.com/office/presentation/8.0" sz="2000" b="0" i="0" strike="noStrike" mc:Ignorable="hp" hp:hslEmbossed="0">
              <a:solidFill>
                <a:srgbClr val="000000">
                  <a:alpha val="100000"/>
                </a:srgbClr>
              </a:solidFill>
              <a:latin typeface="Times New Roman"/>
              <a:ea typeface="Calibri"/>
              <a:cs typeface="Times New Roman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lang="ru-RU" altLang="en-US" sz="2000" b="0" i="1" strike="noStrike" mc:Ignorable="hp" hp:hslEmbossed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основной</a:t>
            </a:r>
            <a:endParaRPr xmlns:mc="http://schemas.openxmlformats.org/markup-compatibility/2006" xmlns:hp="http://schemas.haansoft.com/office/presentation/8.0" sz="2000" b="0" i="0" strike="noStrike" mc:Ignorable="hp" hp:hslEmbossed="0">
              <a:solidFill>
                <a:srgbClr val="1b1760"/>
              </a:solidFill>
              <a:latin typeface="Times New Roman"/>
              <a:ea typeface="Times New Roman"/>
              <a:cs typeface="Times New Roman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sz="2000" b="0" i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- Подбор дидактического материала, проведение игровых занятий-экспериментов, опытов, наблюдений, бесед, чтение рассказов и сказок познавательного характера.</a:t>
            </a:r>
            <a:r>
              <a:rPr xmlns:mc="http://schemas.openxmlformats.org/markup-compatibility/2006" xmlns:hp="http://schemas.haansoft.com/office/presentation/8.0" sz="2000" b="0" i="0" strike="noStrike" mc:Ignorable="hp" hp:hslEmbossed="0">
                <a:solidFill>
                  <a:srgbClr val="1b1760"/>
                </a:solidFill>
                <a:latin typeface="Times New Roman"/>
                <a:ea typeface="Calibri"/>
                <a:cs typeface="Times New Roman"/>
              </a:rPr>
              <a:t> </a:t>
            </a:r>
            <a:endParaRPr xmlns:mc="http://schemas.openxmlformats.org/markup-compatibility/2006" xmlns:hp="http://schemas.haansoft.com/office/presentation/8.0" sz="2000" b="0" i="0" strike="noStrike" mc:Ignorable="hp" hp:hslEmbossed="0">
              <a:solidFill>
                <a:srgbClr val="1b1760"/>
              </a:solidFill>
              <a:latin typeface="Times New Roman"/>
              <a:ea typeface="Calibri"/>
              <a:cs typeface="Times New Roman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sz="2000" b="0" i="1" strike="noStrike" mc:Ignorable="hp" hp:hslEmbossed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итоговый</a:t>
            </a:r>
            <a:r>
              <a:rPr xmlns:mc="http://schemas.openxmlformats.org/markup-compatibility/2006" xmlns:hp="http://schemas.haansoft.com/office/presentation/8.0" sz="2000" b="0" i="0" strike="noStrike" mc:Ignorable="hp" hp:hslEmbossed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 </a:t>
            </a:r>
            <a:endParaRPr xmlns:mc="http://schemas.openxmlformats.org/markup-compatibility/2006" xmlns:hp="http://schemas.haansoft.com/office/presentation/8.0" sz="2000" b="0" i="0" strike="noStrike" mc:Ignorable="hp" hp:hslEmbossed="0">
              <a:solidFill>
                <a:srgbClr val="000000">
                  <a:alpha val="100000"/>
                </a:srgbClr>
              </a:solidFill>
              <a:latin typeface="Times New Roman"/>
              <a:ea typeface="Calibri"/>
              <a:cs typeface="Times New Roman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sz="2000" b="0" i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- Выявить знания детей о воде, расширить исследовательские умения в соответствии с возрастом</a:t>
            </a:r>
            <a:r>
              <a:rPr xmlns:mc="http://schemas.openxmlformats.org/markup-compatibility/2006" xmlns:hp="http://schemas.haansoft.com/office/presentation/8.0" lang="en-US" altLang="ru-RU" sz="2000" b="0" i="0" strike="noStrike" mc:Ignorable="hp" hp:hslEmbossed="0">
                <a:solidFill>
                  <a:srgbClr val="1b1760"/>
                </a:solidFill>
                <a:latin typeface="Times New Roman"/>
                <a:ea typeface="Calibri"/>
                <a:cs typeface="Times New Roman"/>
              </a:rPr>
              <a:t>,</a:t>
            </a:r>
            <a:r>
              <a:rPr xmlns:mc="http://schemas.openxmlformats.org/markup-compatibility/2006" xmlns:hp="http://schemas.haansoft.com/office/presentation/8.0" lang="ru-RU" altLang="en-US" sz="2000" b="0" i="0" strike="noStrike" mc:Ignorable="hp" hp:hslEmbossed="0">
                <a:solidFill>
                  <a:srgbClr val="1b1760"/>
                </a:solidFill>
                <a:latin typeface="Times New Roman"/>
                <a:ea typeface="Calibri"/>
                <a:cs typeface="Times New Roman"/>
              </a:rPr>
              <a:t> создание фото</a:t>
            </a:r>
            <a:r>
              <a:rPr xmlns:mc="http://schemas.openxmlformats.org/markup-compatibility/2006" xmlns:hp="http://schemas.haansoft.com/office/presentation/8.0" lang="en-US" altLang="ru-RU" sz="2000" b="0" i="0" strike="noStrike" mc:Ignorable="hp" hp:hslEmbossed="0">
                <a:solidFill>
                  <a:srgbClr val="1b1760"/>
                </a:solidFill>
                <a:latin typeface="Times New Roman"/>
                <a:ea typeface="Calibri"/>
                <a:cs typeface="Times New Roman"/>
              </a:rPr>
              <a:t>-</a:t>
            </a:r>
            <a:r>
              <a:rPr xmlns:mc="http://schemas.openxmlformats.org/markup-compatibility/2006" xmlns:hp="http://schemas.haansoft.com/office/presentation/8.0" lang="ru-RU" altLang="en-US" sz="2000" b="0" i="0" strike="noStrike" mc:Ignorable="hp" hp:hslEmbossed="0">
                <a:solidFill>
                  <a:srgbClr val="1b1760"/>
                </a:solidFill>
                <a:latin typeface="Times New Roman"/>
                <a:ea typeface="Calibri"/>
                <a:cs typeface="Times New Roman"/>
              </a:rPr>
              <a:t>коллажа “Ах</a:t>
            </a:r>
            <a:r>
              <a:rPr xmlns:mc="http://schemas.openxmlformats.org/markup-compatibility/2006" xmlns:hp="http://schemas.haansoft.com/office/presentation/8.0" lang="en-US" altLang="ru-RU" sz="2000" b="0" i="0" strike="noStrike" mc:Ignorable="hp" hp:hslEmbossed="0">
                <a:solidFill>
                  <a:srgbClr val="1b1760"/>
                </a:solidFill>
                <a:latin typeface="Times New Roman"/>
                <a:ea typeface="Calibri"/>
                <a:cs typeface="Times New Roman"/>
              </a:rPr>
              <a:t>,</a:t>
            </a:r>
            <a:r>
              <a:rPr xmlns:mc="http://schemas.openxmlformats.org/markup-compatibility/2006" xmlns:hp="http://schemas.haansoft.com/office/presentation/8.0" lang="ru-RU" altLang="en-US" sz="2000" b="0" i="0" strike="noStrike" mc:Ignorable="hp" hp:hslEmbossed="0">
                <a:solidFill>
                  <a:srgbClr val="1b1760"/>
                </a:solidFill>
                <a:latin typeface="Times New Roman"/>
                <a:ea typeface="Calibri"/>
                <a:cs typeface="Times New Roman"/>
              </a:rPr>
              <a:t> вода ты всем нужна</a:t>
            </a:r>
            <a:r>
              <a:rPr xmlns:mc="http://schemas.openxmlformats.org/markup-compatibility/2006" xmlns:hp="http://schemas.haansoft.com/office/presentation/8.0" lang="en-US" altLang="ru-RU" sz="2000" b="0" i="0" strike="noStrike" mc:Ignorable="hp" hp:hslEmbossed="0">
                <a:solidFill>
                  <a:srgbClr val="1b1760"/>
                </a:solidFill>
                <a:latin typeface="Times New Roman"/>
                <a:ea typeface="Calibri"/>
                <a:cs typeface="Times New Roman"/>
              </a:rPr>
              <a:t>!</a:t>
            </a:r>
            <a:r>
              <a:rPr xmlns:mc="http://schemas.openxmlformats.org/markup-compatibility/2006" xmlns:hp="http://schemas.haansoft.com/office/presentation/8.0" lang="ru-RU" altLang="en-US" sz="2000" b="0" i="0" strike="noStrike" mc:Ignorable="hp" hp:hslEmbossed="0">
                <a:solidFill>
                  <a:srgbClr val="1b1760"/>
                </a:solidFill>
                <a:latin typeface="Times New Roman"/>
                <a:ea typeface="Calibri"/>
                <a:cs typeface="Times New Roman"/>
              </a:rPr>
              <a:t>”</a:t>
            </a:r>
            <a:endParaRPr xmlns:mc="http://schemas.openxmlformats.org/markup-compatibility/2006" xmlns:hp="http://schemas.haansoft.com/office/presentation/8.0" lang="ru-RU" altLang="en-US" sz="2000" b="0" i="0" strike="noStrike" mc:Ignorable="hp" hp:hslEmbossed="0">
              <a:solidFill>
                <a:srgbClr val="1b1760"/>
              </a:solidFill>
              <a:latin typeface="Times New Roman"/>
              <a:ea typeface="Calibri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"/>
          <p:cNvSpPr/>
          <p:nvPr/>
        </p:nvSpPr>
        <p:spPr>
          <a:xfrm>
            <a:off x="1447800" y="457200"/>
            <a:ext cx="7162800" cy="10744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ctr">
              <a:lnSpc>
                <a:spcPct val="107000"/>
              </a:lnSpc>
              <a:defRPr/>
            </a:pPr>
            <a:r>
              <a:rPr xmlns:mc="http://schemas.openxmlformats.org/markup-compatibility/2006" xmlns:hp="http://schemas.haansoft.com/office/presentation/8.0" sz="2000" b="1" i="0" strike="noStrike" mc:Ignorable="hp" hp:hslEmbossed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Д/И: “Купание куклы Кати”</a:t>
            </a:r>
            <a:endParaRPr xmlns:mc="http://schemas.openxmlformats.org/markup-compatibility/2006" xmlns:hp="http://schemas.haansoft.com/office/presentation/8.0" sz="2000" b="1" i="0" strike="noStrike" mc:Ignorable="hp" hp:hslEmbossed="0">
              <a:solidFill>
                <a:srgbClr val="008000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07000"/>
              </a:lnSpc>
              <a:defRPr/>
            </a:pPr>
            <a:r>
              <a:rPr xmlns:mc="http://schemas.openxmlformats.org/markup-compatibility/2006" xmlns:hp="http://schemas.haansoft.com/office/presentation/8.0" lang="ru-RU" altLang="en-US" sz="2000" b="1" i="0" strike="noStrike" mc:Ignorable="hp" hp:hslEmbossed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Цель</a:t>
            </a:r>
            <a:r>
              <a:rPr xmlns:mc="http://schemas.openxmlformats.org/markup-compatibility/2006" xmlns:hp="http://schemas.haansoft.com/office/presentation/8.0" lang="en-US" altLang="ru-RU" sz="2000" b="1" i="0" strike="noStrike" mc:Ignorable="hp" hp:hslEmbossed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xmlns:mc="http://schemas.openxmlformats.org/markup-compatibility/2006" xmlns:hp="http://schemas.haansoft.com/office/presentation/8.0" lang="ru-RU" altLang="en-US" sz="2000" b="1" i="0" strike="noStrike" mc:Ignorable="hp" hp:hslEmbossed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xmlns:mc="http://schemas.openxmlformats.org/markup-compatibility/2006" xmlns:hp="http://schemas.haansoft.com/office/presentation/8.0" lang="ru-RU" altLang="en-US" sz="2000" b="1" i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xmlns:mc="http://schemas.openxmlformats.org/markup-compatibility/2006" xmlns:hp="http://schemas.haansoft.com/office/presentation/8.0" sz="2000" b="1" i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ыяснить, понимают ли </a:t>
            </a:r>
            <a:r>
              <a:rPr xmlns:mc="http://schemas.openxmlformats.org/markup-compatibility/2006" xmlns:hp="http://schemas.haansoft.com/office/presentation/8.0" lang="ru-RU" altLang="en-US" sz="2000" b="1" i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дети</a:t>
            </a:r>
            <a:r>
              <a:rPr xmlns:mc="http://schemas.openxmlformats.org/markup-compatibility/2006" xmlns:hp="http://schemas.haansoft.com/office/presentation/8.0" sz="2000" b="1" i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 значение воды для поддержания чистоты.</a:t>
            </a:r>
            <a:endParaRPr xmlns:mc="http://schemas.openxmlformats.org/markup-compatibility/2006" xmlns:hp="http://schemas.haansoft.com/office/presentation/8.0" sz="2000" b="1" i="0" strike="noStrike" mc:Ignorable="hp" hp:hslEmbossed="0">
              <a:solidFill>
                <a:srgbClr val="1b176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8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19200" y="1905000"/>
            <a:ext cx="3561173" cy="2672422"/>
          </a:xfrm>
          <a:prstGeom prst="rect">
            <a:avLst/>
          </a:prstGeom>
          <a:ln w="101600" cap="sq">
            <a:gradFill>
              <a:gsLst>
                <a:gs pos="0">
                  <a:srgbClr val="ffffff">
                    <a:alpha val="100000"/>
                  </a:srgbClr>
                </a:gs>
                <a:gs pos="50000">
                  <a:srgbClr val="ffffff">
                    <a:lumMod val="75000"/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5400000" scaled="0"/>
              <a:tileRect/>
            </a:gradFill>
            <a:miter/>
          </a:ln>
          <a:effectLst>
            <a:outerShdw blurRad="63500" sx="101000" sy="101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9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486400" y="2420108"/>
            <a:ext cx="3048000" cy="4061653"/>
          </a:xfrm>
          <a:prstGeom prst="rect">
            <a:avLst/>
          </a:prstGeom>
          <a:ln w="101600" cap="sq">
            <a:gradFill>
              <a:gsLst>
                <a:gs pos="0">
                  <a:srgbClr val="ffffff">
                    <a:alpha val="100000"/>
                  </a:srgbClr>
                </a:gs>
                <a:gs pos="50000">
                  <a:srgbClr val="ffffff">
                    <a:lumMod val="75000"/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5400000" scaled="0"/>
              <a:tileRect/>
            </a:gradFill>
            <a:miter/>
          </a:ln>
          <a:effectLst>
            <a:outerShdw blurRad="63500" sx="101000" sy="101000" algn="ctr" rotWithShape="0">
              <a:prstClr val="black">
                <a:alpha val="75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"/>
          <p:cNvSpPr/>
          <p:nvPr/>
        </p:nvSpPr>
        <p:spPr>
          <a:xfrm>
            <a:off x="2514600" y="533400"/>
            <a:ext cx="4625340" cy="7410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ctr">
              <a:lnSpc>
                <a:spcPct val="107000"/>
              </a:lnSpc>
              <a:defRPr/>
            </a:pPr>
            <a:r>
              <a:rPr xmlns:mc="http://schemas.openxmlformats.org/markup-compatibility/2006" xmlns:hp="http://schemas.haansoft.com/office/presentation/8.0" sz="2000" b="1" i="0" strike="noStrike" mc:Ignorable="hp" hp:hslEmbossed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Д/И: “</a:t>
            </a:r>
            <a:r>
              <a:rPr xmlns:mc="http://schemas.openxmlformats.org/markup-compatibility/2006" xmlns:hp="http://schemas.haansoft.com/office/presentation/8.0" lang="ru-RU" altLang="en-US" sz="2000" b="1" i="0" strike="noStrike" mc:Ignorable="hp" hp:hslEmbossed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Мы платочки постираем</a:t>
            </a:r>
            <a:r>
              <a:rPr xmlns:mc="http://schemas.openxmlformats.org/markup-compatibility/2006" xmlns:hp="http://schemas.haansoft.com/office/presentation/8.0" sz="2000" b="1" i="0" strike="noStrike" mc:Ignorable="hp" hp:hslEmbossed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”</a:t>
            </a:r>
            <a:endParaRPr xmlns:mc="http://schemas.openxmlformats.org/markup-compatibility/2006" xmlns:hp="http://schemas.haansoft.com/office/presentation/8.0" sz="2000" b="1" i="0" strike="noStrike" mc:Ignorable="hp" hp:hslEmbossed="0">
              <a:solidFill>
                <a:srgbClr val="008000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07000"/>
              </a:lnSpc>
              <a:defRPr/>
            </a:pPr>
            <a:r>
              <a:rPr xmlns:mc="http://schemas.openxmlformats.org/markup-compatibility/2006" xmlns:hp="http://schemas.haansoft.com/office/presentation/8.0" lang="ru-RU" altLang="en-US" sz="2000" b="1" i="0" strike="noStrike" mc:Ignorable="hp" hp:hslEmbossed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xmlns:mc="http://schemas.openxmlformats.org/markup-compatibility/2006" xmlns:hp="http://schemas.haansoft.com/office/presentation/8.0" lang="ru-RU" altLang="en-US" sz="2000" b="1" i="0" strike="noStrike" mc:Ignorable="hp" hp:hslEmbossed="0">
              <a:solidFill>
                <a:srgbClr val="00800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7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15141" y="1371600"/>
            <a:ext cx="3356858" cy="2519098"/>
          </a:xfrm>
          <a:prstGeom prst="rect">
            <a:avLst/>
          </a:prstGeom>
          <a:ln w="101600" cap="sq">
            <a:gradFill>
              <a:gsLst>
                <a:gs pos="0">
                  <a:srgbClr val="ffffff">
                    <a:alpha val="100000"/>
                  </a:srgbClr>
                </a:gs>
                <a:gs pos="50000">
                  <a:srgbClr val="ffffff">
                    <a:lumMod val="75000"/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5400000" scaled="0"/>
              <a:tileRect/>
            </a:gradFill>
            <a:miter/>
          </a:ln>
          <a:effectLst>
            <a:outerShdw blurRad="63500" sx="101000" sy="101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9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800600" y="3276600"/>
            <a:ext cx="3759317" cy="2821116"/>
          </a:xfrm>
          <a:prstGeom prst="rect">
            <a:avLst/>
          </a:prstGeom>
          <a:ln w="101600" cap="sq">
            <a:gradFill>
              <a:gsLst>
                <a:gs pos="0">
                  <a:srgbClr val="ffffff">
                    <a:alpha val="100000"/>
                  </a:srgbClr>
                </a:gs>
                <a:gs pos="50000">
                  <a:srgbClr val="ffffff">
                    <a:lumMod val="75000"/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5400000" scaled="0"/>
              <a:tileRect/>
            </a:gradFill>
            <a:miter/>
          </a:ln>
          <a:effectLst>
            <a:outerShdw blurRad="63500" sx="101000" sy="101000" algn="ctr" rotWithShape="0">
              <a:prstClr val="black">
                <a:alpha val="75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"/>
          <p:cNvSpPr/>
          <p:nvPr/>
        </p:nvSpPr>
        <p:spPr>
          <a:xfrm>
            <a:off x="1219199" y="405765"/>
            <a:ext cx="7543800" cy="104203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ctr">
              <a:lnSpc>
                <a:spcPct val="107000"/>
              </a:lnSpc>
              <a:defRPr/>
            </a:pPr>
            <a:r>
              <a:rPr xmlns:mc="http://schemas.openxmlformats.org/markup-compatibility/2006" xmlns:hp="http://schemas.haansoft.com/office/presentation/8.0" lang="ru-RU" altLang="en-US" sz="2000" b="1" i="0" strike="noStrike" mc:Ignorable="hp" hp:hslEmbossed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Беседа</a:t>
            </a:r>
            <a:r>
              <a:rPr xmlns:mc="http://schemas.openxmlformats.org/markup-compatibility/2006" xmlns:hp="http://schemas.haansoft.com/office/presentation/8.0" lang="en-US" altLang="ru-RU" sz="2000" b="1" i="0" strike="noStrike" mc:Ignorable="hp" hp:hslEmbossed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xmlns:mc="http://schemas.openxmlformats.org/markup-compatibility/2006" xmlns:hp="http://schemas.haansoft.com/office/presentation/8.0" sz="2000" b="1" i="0" strike="noStrike" mc:Ignorable="hp" hp:hslEmbossed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 «Вода нужна всем».</a:t>
            </a:r>
            <a:endParaRPr xmlns:mc="http://schemas.openxmlformats.org/markup-compatibility/2006" xmlns:hp="http://schemas.haansoft.com/office/presentation/8.0" sz="2000" b="1" i="0" strike="noStrike" mc:Ignorable="hp" hp:hslEmbossed="0">
              <a:solidFill>
                <a:srgbClr val="008000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07000"/>
              </a:lnSpc>
              <a:defRPr/>
            </a:pPr>
            <a:r>
              <a:rPr xmlns:mc="http://schemas.openxmlformats.org/markup-compatibility/2006" xmlns:hp="http://schemas.haansoft.com/office/presentation/8.0" sz="2000" b="1" i="0" strike="noStrike" mc:Ignorable="hp" hp:hslEmbossed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Цель:</a:t>
            </a:r>
            <a:r>
              <a:rPr xmlns:mc="http://schemas.openxmlformats.org/markup-compatibility/2006" xmlns:hp="http://schemas.haansoft.com/office/presentation/8.0" b="0" i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xmlns:mc="http://schemas.openxmlformats.org/markup-compatibility/2006" xmlns:hp="http://schemas.haansoft.com/office/presentation/8.0" lang="ru-RU" altLang="en-US" b="0" i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д</a:t>
            </a:r>
            <a:r>
              <a:rPr xmlns:mc="http://schemas.openxmlformats.org/markup-compatibility/2006" xmlns:hp="http://schemas.haansoft.com/office/presentation/8.0" b="0" i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ать детям представление о роли воды в жизни растений</a:t>
            </a:r>
            <a:r>
              <a:rPr xmlns:mc="http://schemas.openxmlformats.org/markup-compatibility/2006" xmlns:hp="http://schemas.haansoft.com/office/presentation/8.0" lang="en-US" altLang="ru-RU" b="0" i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,</a:t>
            </a:r>
            <a:r>
              <a:rPr xmlns:mc="http://schemas.openxmlformats.org/markup-compatibility/2006" xmlns:hp="http://schemas.haansoft.com/office/presentation/8.0" lang="ru-RU" altLang="en-US" b="0" i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 рыб и животных</a:t>
            </a:r>
            <a:r>
              <a:rPr xmlns:mc="http://schemas.openxmlformats.org/markup-compatibility/2006" xmlns:hp="http://schemas.haansoft.com/office/presentation/8.0" lang="en-US" altLang="ru-RU" b="0" i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xmlns:mc="http://schemas.openxmlformats.org/markup-compatibility/2006" xmlns:hp="http://schemas.haansoft.com/office/presentation/8.0" lang="en-US" altLang="ru-RU" b="0" i="0" strike="noStrike" mc:Ignorable="hp" hp:hslEmbossed="0">
              <a:solidFill>
                <a:srgbClr val="1b176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9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95400" y="1650000"/>
            <a:ext cx="2878337" cy="2159999"/>
          </a:xfrm>
          <a:prstGeom prst="rect">
            <a:avLst/>
          </a:prstGeom>
          <a:ln w="101600" cap="sq">
            <a:gradFill>
              <a:gsLst>
                <a:gs pos="0">
                  <a:srgbClr val="ffffff">
                    <a:alpha val="100000"/>
                  </a:srgbClr>
                </a:gs>
                <a:gs pos="50000">
                  <a:srgbClr val="ffffff">
                    <a:lumMod val="75000"/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5400000" scaled="0"/>
              <a:tileRect/>
            </a:gradFill>
            <a:miter/>
          </a:ln>
          <a:effectLst>
            <a:outerShdw blurRad="63500" sx="101000" sy="101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10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198863" y="1650000"/>
            <a:ext cx="2878337" cy="2159999"/>
          </a:xfrm>
          <a:prstGeom prst="rect">
            <a:avLst/>
          </a:prstGeom>
          <a:ln w="101600" cap="sq">
            <a:gradFill>
              <a:gsLst>
                <a:gs pos="0">
                  <a:srgbClr val="ffffff">
                    <a:alpha val="100000"/>
                  </a:srgbClr>
                </a:gs>
                <a:gs pos="50000">
                  <a:srgbClr val="ffffff">
                    <a:lumMod val="75000"/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5400000" scaled="0"/>
              <a:tileRect/>
            </a:gradFill>
            <a:miter/>
          </a:ln>
          <a:effectLst>
            <a:outerShdw blurRad="63500" sx="101000" sy="101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11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293863" y="4164600"/>
            <a:ext cx="2878337" cy="2159999"/>
          </a:xfrm>
          <a:prstGeom prst="rect">
            <a:avLst/>
          </a:prstGeom>
          <a:ln w="101600" cap="sq">
            <a:gradFill>
              <a:gsLst>
                <a:gs pos="0">
                  <a:srgbClr val="ffffff">
                    <a:alpha val="100000"/>
                  </a:srgbClr>
                </a:gs>
                <a:gs pos="50000">
                  <a:srgbClr val="ffffff">
                    <a:lumMod val="75000"/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5400000" scaled="0"/>
              <a:tileRect/>
            </a:gradFill>
            <a:miter/>
          </a:ln>
          <a:effectLst>
            <a:outerShdw blurRad="63500" sx="101000" sy="101000" algn="ctr" rotWithShape="0">
              <a:prstClr val="black">
                <a:alpha val="75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"/>
          <p:cNvSpPr/>
          <p:nvPr/>
        </p:nvSpPr>
        <p:spPr>
          <a:xfrm>
            <a:off x="1219200" y="457200"/>
            <a:ext cx="7467600" cy="7467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ctr">
              <a:lnSpc>
                <a:spcPct val="107000"/>
              </a:lnSpc>
              <a:defRPr/>
            </a:pPr>
            <a:r>
              <a:rPr xmlns:mc="http://schemas.openxmlformats.org/markup-compatibility/2006" xmlns:hp="http://schemas.haansoft.com/office/presentation/8.0" lang="ru-RU" altLang="en-US" sz="2000" b="1" i="0" strike="noStrike" mc:Ignorable="hp" hp:hslEmbossed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П</a:t>
            </a:r>
            <a:r>
              <a:rPr xmlns:mc="http://schemas.openxmlformats.org/markup-compatibility/2006" xmlns:hp="http://schemas.haansoft.com/office/presentation/8.0" lang="en-US" altLang="ru-RU" sz="2000" b="1" i="0" strike="noStrike" mc:Ignorable="hp" hp:hslEmbossed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/</a:t>
            </a:r>
            <a:r>
              <a:rPr xmlns:mc="http://schemas.openxmlformats.org/markup-compatibility/2006" xmlns:hp="http://schemas.haansoft.com/office/presentation/8.0" lang="ru-RU" altLang="en-US" sz="2000" b="1" i="0" strike="noStrike" mc:Ignorable="hp" hp:hslEmbossed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xmlns:mc="http://schemas.openxmlformats.org/markup-compatibility/2006" xmlns:hp="http://schemas.haansoft.com/office/presentation/8.0" lang="en-US" altLang="ru-RU" sz="2000" b="1" i="0" strike="noStrike" mc:Ignorable="hp" hp:hslEmbossed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xmlns:mc="http://schemas.openxmlformats.org/markup-compatibility/2006" xmlns:hp="http://schemas.haansoft.com/office/presentation/8.0" lang="ru-RU" altLang="en-US" sz="2000" b="1" i="0" strike="noStrike" mc:Ignorable="hp" hp:hslEmbossed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 “Через ручеёк</a:t>
            </a:r>
            <a:r>
              <a:rPr xmlns:mc="http://schemas.openxmlformats.org/markup-compatibility/2006" xmlns:hp="http://schemas.haansoft.com/office/presentation/8.0" lang="en-US" altLang="ru-RU" sz="2000" b="1" i="0" strike="noStrike" mc:Ignorable="hp" hp:hslEmbossed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,</a:t>
            </a:r>
            <a:r>
              <a:rPr xmlns:mc="http://schemas.openxmlformats.org/markup-compatibility/2006" xmlns:hp="http://schemas.haansoft.com/office/presentation/8.0" lang="ru-RU" altLang="en-US" sz="2000" b="1" i="0" strike="noStrike" mc:Ignorable="hp" hp:hslEmbossed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 ”Солнышко и дождик“</a:t>
            </a:r>
            <a:r>
              <a:rPr xmlns:mc="http://schemas.openxmlformats.org/markup-compatibility/2006" xmlns:hp="http://schemas.haansoft.com/office/presentation/8.0" lang="en-US" altLang="ru-RU" sz="2000" b="1" i="0" strike="noStrike" mc:Ignorable="hp" hp:hslEmbossed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,</a:t>
            </a:r>
            <a:r>
              <a:rPr xmlns:mc="http://schemas.openxmlformats.org/markup-compatibility/2006" xmlns:hp="http://schemas.haansoft.com/office/presentation/8.0" lang="ru-RU" altLang="en-US" sz="2000" b="1" i="0" strike="noStrike" mc:Ignorable="hp" hp:hslEmbossed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xmlns:mc="http://schemas.openxmlformats.org/markup-compatibility/2006" xmlns:hp="http://schemas.haansoft.com/office/presentation/8.0" lang="ru-RU" altLang="en-US" sz="2000" b="1" i="0" strike="noStrike" mc:Ignorable="hp" hp:hslEmbossed="0">
              <a:solidFill>
                <a:srgbClr val="008000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07000"/>
              </a:lnSpc>
              <a:defRPr/>
            </a:pPr>
            <a:r>
              <a:rPr xmlns:mc="http://schemas.openxmlformats.org/markup-compatibility/2006" xmlns:hp="http://schemas.haansoft.com/office/presentation/8.0" lang="ru-RU" altLang="en-US" sz="2000" b="1" i="0" strike="noStrike" mc:Ignorable="hp" hp:hslEmbossed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”Раздувайся пузырь“</a:t>
            </a:r>
            <a:r>
              <a:rPr xmlns:mc="http://schemas.openxmlformats.org/markup-compatibility/2006" xmlns:hp="http://schemas.haansoft.com/office/presentation/8.0" lang="en-US" altLang="ru-RU" sz="2000" b="1" i="0" strike="noStrike" mc:Ignorable="hp" hp:hslEmbossed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,</a:t>
            </a:r>
            <a:r>
              <a:rPr xmlns:mc="http://schemas.openxmlformats.org/markup-compatibility/2006" xmlns:hp="http://schemas.haansoft.com/office/presentation/8.0" lang="ru-RU" altLang="en-US" sz="2000" b="1" i="0" strike="noStrike" mc:Ignorable="hp" hp:hslEmbossed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 ”Ручейки и речка”</a:t>
            </a:r>
            <a:endParaRPr xmlns:mc="http://schemas.openxmlformats.org/markup-compatibility/2006" xmlns:hp="http://schemas.haansoft.com/office/presentation/8.0" lang="ru-RU" altLang="en-US" sz="2000" b="1" i="0" strike="noStrike" mc:Ignorable="hp" hp:hslEmbossed="0">
              <a:solidFill>
                <a:srgbClr val="00800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9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93663" y="1421400"/>
            <a:ext cx="2878337" cy="2160000"/>
          </a:xfrm>
          <a:prstGeom prst="rect">
            <a:avLst/>
          </a:prstGeom>
          <a:ln w="101600" cap="sq">
            <a:gradFill>
              <a:gsLst>
                <a:gs pos="0">
                  <a:srgbClr val="ffffff">
                    <a:alpha val="100000"/>
                  </a:srgbClr>
                </a:gs>
                <a:gs pos="50000">
                  <a:srgbClr val="ffffff">
                    <a:lumMod val="75000"/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5400000" scaled="0"/>
              <a:tileRect/>
            </a:gradFill>
            <a:miter/>
          </a:ln>
          <a:effectLst>
            <a:outerShdw blurRad="63500" sx="101000" sy="101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10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198863" y="1421400"/>
            <a:ext cx="2878337" cy="2160000"/>
          </a:xfrm>
          <a:prstGeom prst="rect">
            <a:avLst/>
          </a:prstGeom>
          <a:ln w="101600" cap="sq">
            <a:gradFill>
              <a:gsLst>
                <a:gs pos="0">
                  <a:srgbClr val="ffffff">
                    <a:alpha val="100000"/>
                  </a:srgbClr>
                </a:gs>
                <a:gs pos="50000">
                  <a:srgbClr val="ffffff">
                    <a:lumMod val="75000"/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5400000" scaled="0"/>
              <a:tileRect/>
            </a:gradFill>
            <a:miter/>
          </a:ln>
          <a:effectLst>
            <a:outerShdw blurRad="63500" sx="101000" sy="101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11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600200" y="3936000"/>
            <a:ext cx="3124200" cy="2160000"/>
          </a:xfrm>
          <a:prstGeom prst="rect">
            <a:avLst/>
          </a:prstGeom>
          <a:ln w="101600" cap="sq">
            <a:gradFill>
              <a:gsLst>
                <a:gs pos="0">
                  <a:srgbClr val="ffffff">
                    <a:alpha val="100000"/>
                  </a:srgbClr>
                </a:gs>
                <a:gs pos="50000">
                  <a:srgbClr val="ffffff">
                    <a:lumMod val="75000"/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5400000" scaled="0"/>
              <a:tileRect/>
            </a:gradFill>
            <a:miter/>
          </a:ln>
          <a:effectLst>
            <a:outerShdw blurRad="63500" sx="101000" sy="101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12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5275062" y="3962400"/>
            <a:ext cx="2878337" cy="2159999"/>
          </a:xfrm>
          <a:prstGeom prst="rect">
            <a:avLst/>
          </a:prstGeom>
          <a:ln w="101600" cap="sq">
            <a:gradFill>
              <a:gsLst>
                <a:gs pos="0">
                  <a:srgbClr val="ffffff">
                    <a:alpha val="100000"/>
                  </a:srgbClr>
                </a:gs>
                <a:gs pos="50000">
                  <a:srgbClr val="ffffff">
                    <a:lumMod val="75000"/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5400000" scaled="0"/>
              <a:tileRect/>
            </a:gradFill>
            <a:miter/>
          </a:ln>
          <a:effectLst>
            <a:outerShdw blurRad="63500" sx="101000" sy="101000" algn="ctr" rotWithShape="0">
              <a:prstClr val="black">
                <a:alpha val="75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"/>
          <p:cNvSpPr/>
          <p:nvPr/>
        </p:nvSpPr>
        <p:spPr>
          <a:xfrm>
            <a:off x="762000" y="381000"/>
            <a:ext cx="8229600" cy="12934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ctr">
              <a:lnSpc>
                <a:spcPct val="107000"/>
              </a:lnSpc>
              <a:defRPr/>
            </a:pPr>
            <a:r>
              <a:rPr xmlns:mc="http://schemas.openxmlformats.org/markup-compatibility/2006" xmlns:hp="http://schemas.haansoft.com/office/presentation/8.0" lang="ru-RU" altLang="en-US" b="1" i="0" strike="noStrike" mc:Ignorable="hp" hp:hslEmbossed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ОД </a:t>
            </a:r>
            <a:r>
              <a:rPr xmlns:mc="http://schemas.openxmlformats.org/markup-compatibility/2006" xmlns:hp="http://schemas.haansoft.com/office/presentation/8.0" lang="en-US" altLang="ru-RU" b="1" i="0" strike="noStrike" mc:Ignorable="hp" hp:hslEmbossed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xmlns:mc="http://schemas.openxmlformats.org/markup-compatibility/2006" xmlns:hp="http://schemas.haansoft.com/office/presentation/8.0" lang="ru-RU" altLang="en-US" b="1" i="0" strike="noStrike" mc:Ignorable="hp" hp:hslEmbossed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художественно</a:t>
            </a:r>
            <a:r>
              <a:rPr xmlns:mc="http://schemas.openxmlformats.org/markup-compatibility/2006" xmlns:hp="http://schemas.haansoft.com/office/presentation/8.0" lang="en-US" altLang="ru-RU" b="1" i="0" strike="noStrike" mc:Ignorable="hp" hp:hslEmbossed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xmlns:mc="http://schemas.openxmlformats.org/markup-compatibility/2006" xmlns:hp="http://schemas.haansoft.com/office/presentation/8.0" lang="ru-RU" altLang="en-US" b="1" i="0" strike="noStrike" mc:Ignorable="hp" hp:hslEmbossed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эстетическому развитию</a:t>
            </a:r>
            <a:r>
              <a:rPr xmlns:mc="http://schemas.openxmlformats.org/markup-compatibility/2006" xmlns:hp="http://schemas.haansoft.com/office/presentation/8.0" lang="en-US" altLang="ru-RU" b="1" i="0" strike="noStrike" mc:Ignorable="hp" hp:hslEmbossed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)</a:t>
            </a:r>
            <a:r>
              <a:rPr xmlns:mc="http://schemas.openxmlformats.org/markup-compatibility/2006" xmlns:hp="http://schemas.haansoft.com/office/presentation/8.0" lang="ru-RU" altLang="en-US" b="1" i="0" strike="noStrike" mc:Ignorable="hp" hp:hslEmbossed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xmlns:mc="http://schemas.openxmlformats.org/markup-compatibility/2006" xmlns:hp="http://schemas.haansoft.com/office/presentation/8.0" lang="ru-RU" altLang="en-US" b="1" i="0" strike="noStrike" mc:Ignorable="hp" hp:hslEmbossed="0">
              <a:solidFill>
                <a:srgbClr val="008000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07000"/>
              </a:lnSpc>
              <a:defRPr/>
            </a:pPr>
            <a:r>
              <a:rPr xmlns:mc="http://schemas.openxmlformats.org/markup-compatibility/2006" xmlns:hp="http://schemas.haansoft.com/office/presentation/8.0" lang="ru-RU" altLang="en-US" b="1" i="0" strike="noStrike" mc:Ignorable="hp" hp:hslEmbossed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рисование на тему</a:t>
            </a:r>
            <a:r>
              <a:rPr xmlns:mc="http://schemas.openxmlformats.org/markup-compatibility/2006" xmlns:hp="http://schemas.haansoft.com/office/presentation/8.0" lang="en-US" altLang="ru-RU" b="1" i="0" strike="noStrike" mc:Ignorable="hp" hp:hslEmbossed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xmlns:mc="http://schemas.openxmlformats.org/markup-compatibility/2006" xmlns:hp="http://schemas.haansoft.com/office/presentation/8.0" lang="ru-RU" altLang="en-US" b="1" i="0" strike="noStrike" mc:Ignorable="hp" hp:hslEmbossed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 “Плакали сосульки кап</a:t>
            </a:r>
            <a:r>
              <a:rPr xmlns:mc="http://schemas.openxmlformats.org/markup-compatibility/2006" xmlns:hp="http://schemas.haansoft.com/office/presentation/8.0" lang="en-US" altLang="ru-RU" b="1" i="0" strike="noStrike" mc:Ignorable="hp" hp:hslEmbossed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xmlns:mc="http://schemas.openxmlformats.org/markup-compatibility/2006" xmlns:hp="http://schemas.haansoft.com/office/presentation/8.0" lang="ru-RU" altLang="en-US" b="1" i="0" strike="noStrike" mc:Ignorable="hp" hp:hslEmbossed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кап”</a:t>
            </a:r>
            <a:endParaRPr xmlns:mc="http://schemas.openxmlformats.org/markup-compatibility/2006" xmlns:hp="http://schemas.haansoft.com/office/presentation/8.0" lang="ru-RU" altLang="en-US" b="1" i="0" strike="noStrike" mc:Ignorable="hp" hp:hslEmbossed="0">
              <a:solidFill>
                <a:srgbClr val="000000">
                  <a:alpha val="100000"/>
                </a:srgbClr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07000"/>
              </a:lnSpc>
              <a:defRPr/>
            </a:pPr>
            <a:r>
              <a:rPr xmlns:mc="http://schemas.openxmlformats.org/markup-compatibility/2006" xmlns:hp="http://schemas.haansoft.com/office/presentation/8.0" lang="ru-RU" altLang="en-US" b="1" i="0" strike="noStrike" mc:Ignorable="hp" hp:hslEmbossed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Цель</a:t>
            </a:r>
            <a:r>
              <a:rPr xmlns:mc="http://schemas.openxmlformats.org/markup-compatibility/2006" xmlns:hp="http://schemas.haansoft.com/office/presentation/8.0" lang="en-US" altLang="ru-RU" b="1" i="0" strike="noStrike" mc:Ignorable="hp" hp:hslEmbossed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xmlns:mc="http://schemas.openxmlformats.org/markup-compatibility/2006" xmlns:hp="http://schemas.haansoft.com/office/presentation/8.0" lang="ru-RU" altLang="en-US" b="1" i="0" strike="noStrike" mc:Ignorable="hp" hp:hslEmbossed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xmlns:mc="http://schemas.openxmlformats.org/markup-compatibility/2006" xmlns:hp="http://schemas.haansoft.com/office/presentation/8.0" lang="ru-RU" altLang="en-US" i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воспитывать эмоциональное восприятие природных явлений</a:t>
            </a:r>
            <a:r>
              <a:rPr xmlns:mc="http://schemas.openxmlformats.org/markup-compatibility/2006" xmlns:hp="http://schemas.haansoft.com/office/presentation/8.0" lang="en-US" altLang="ru-RU" i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,</a:t>
            </a:r>
            <a:r>
              <a:rPr xmlns:mc="http://schemas.openxmlformats.org/markup-compatibility/2006" xmlns:hp="http://schemas.haansoft.com/office/presentation/8.0" lang="ru-RU" altLang="en-US" i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 познакомить со свойством воды</a:t>
            </a:r>
            <a:r>
              <a:rPr xmlns:mc="http://schemas.openxmlformats.org/markup-compatibility/2006" xmlns:hp="http://schemas.haansoft.com/office/presentation/8.0" lang="en-US" altLang="ru-RU" i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,</a:t>
            </a:r>
            <a:r>
              <a:rPr xmlns:mc="http://schemas.openxmlformats.org/markup-compatibility/2006" xmlns:hp="http://schemas.haansoft.com/office/presentation/8.0" lang="ru-RU" altLang="en-US" i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 что замершая сосулька это тоже вода и она капает</a:t>
            </a:r>
            <a:r>
              <a:rPr xmlns:mc="http://schemas.openxmlformats.org/markup-compatibility/2006" xmlns:hp="http://schemas.haansoft.com/office/presentation/8.0" lang="en-US" altLang="ru-RU" i="0" strike="noStrike" mc:Ignorable="hp" hp:hslEmbossed="0">
                <a:solidFill>
                  <a:srgbClr val="1b176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xmlns:mc="http://schemas.openxmlformats.org/markup-compatibility/2006" xmlns:hp="http://schemas.haansoft.com/office/presentation/8.0" lang="en-US" altLang="ru-RU" i="0" strike="noStrike" mc:Ignorable="hp" hp:hslEmbossed="0">
              <a:solidFill>
                <a:srgbClr val="1b176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9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351199" y="1878600"/>
            <a:ext cx="3830400" cy="2160000"/>
          </a:xfrm>
          <a:prstGeom prst="rect">
            <a:avLst/>
          </a:prstGeom>
          <a:ln w="101600" cap="sq">
            <a:gradFill>
              <a:gsLst>
                <a:gs pos="0">
                  <a:srgbClr val="ffffff">
                    <a:alpha val="100000"/>
                  </a:srgbClr>
                </a:gs>
                <a:gs pos="50000">
                  <a:srgbClr val="ffffff">
                    <a:lumMod val="75000"/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5400000" scaled="0"/>
              <a:tileRect/>
            </a:gradFill>
            <a:miter/>
          </a:ln>
          <a:effectLst>
            <a:outerShdw blurRad="63500" sx="101000" sy="101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10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572000" y="4267200"/>
            <a:ext cx="3830400" cy="2160000"/>
          </a:xfrm>
          <a:prstGeom prst="rect">
            <a:avLst/>
          </a:prstGeom>
          <a:ln w="101600" cap="sq">
            <a:gradFill>
              <a:gsLst>
                <a:gs pos="0">
                  <a:srgbClr val="ffffff">
                    <a:alpha val="100000"/>
                  </a:srgbClr>
                </a:gs>
                <a:gs pos="50000">
                  <a:srgbClr val="ffffff">
                    <a:lumMod val="75000"/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5400000" scaled="0"/>
              <a:tileRect/>
            </a:gradFill>
            <a:miter/>
          </a:ln>
          <a:effectLst>
            <a:outerShdw blurRad="63500" sx="101000" sy="101000" algn="ctr" rotWithShape="0">
              <a:prstClr val="black">
                <a:alpha val="75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Тема Office">
  <a:themeElements>
    <a:clrScheme name="Другая 8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95b3d7"/>
      </a:folHlink>
    </a:clrScheme>
    <a:fontScheme name="Классическая">
      <a:majorFont>
        <a:latin typeface="Arial"/>
        <a:ea typeface=""/>
        <a:cs typeface=""/>
        <a:font script="Jpan" typeface="MS PGothic"/>
        <a:font script="Hang" typeface="돋움"/>
        <a:font script="Hans" typeface="黑体"/>
        <a:font script="Hant" typeface="Microsoft JhengHei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Microsoft</ep:Company>
  <ep:Words>1209</ep:Words>
  <ep:PresentationFormat>On-screen Show (4:3)</ep:PresentationFormat>
  <ep:Paragraphs>228</ep:Paragraphs>
  <ep:Slides>23</ep:Slides>
  <ep:Notes>0</ep:Notes>
  <ep:TotalTime>0</ep:TotalTime>
  <ep:HiddenSlides>0</ep:HiddenSlides>
  <ep:MMClips>0</ep:MMClips>
  <ep:HeadingPairs>
    <vt:vector size="4" baseType="variant">
      <vt:variant>
        <vt:lpstr>Тема</vt:lpstr>
      </vt:variant>
      <vt:variant>
        <vt:i4>1</vt:i4>
      </vt:variant>
      <vt:variant>
        <vt:lpstr>Заголовок слайда</vt:lpstr>
      </vt:variant>
      <vt:variant>
        <vt:i4>23</vt:i4>
      </vt:variant>
    </vt:vector>
  </ep:HeadingPairs>
  <ep: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2013-08-23T08:38:35.000</dcterms:created>
  <dc:creator>Елена</dc:creator>
  <cp:lastModifiedBy>user</cp:lastModifiedBy>
  <dcterms:modified xsi:type="dcterms:W3CDTF">2021-05-18T09:47:31.845</dcterms:modified>
  <cp:revision>123</cp:revision>
  <dc:title>Слайд 1</dc:title>
  <cp:version>0906.0100.01</cp:version>
</cp:coreProperties>
</file>