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gWdIlc+rq/WI8+7b7Nw66mdhbV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E34F8707-EEE3-4A8A-9853-4D40FF3356D7}">
  <a:tblStyle styleId="{E34F8707-EEE3-4A8A-9853-4D40FF3356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8" d="100"/>
          <a:sy n="88" d="100"/>
        </p:scale>
        <p:origin x="-1282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54573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1" descr="post-279854-129828837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0937" y="-428625"/>
            <a:ext cx="1643062" cy="164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21" descr="post-279854-129828837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14312"/>
            <a:ext cx="2357437" cy="207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1" descr="97e6b01896c7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60000">
            <a:off x="-628650" y="-349250"/>
            <a:ext cx="3330575" cy="26812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2484437" y="1844675"/>
            <a:ext cx="5832475" cy="39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sz="32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en-US" sz="3200" b="0" i="0" u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Использование</a:t>
            </a:r>
            <a:r>
              <a:rPr lang="en-US" sz="32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ИКТ-</a:t>
            </a:r>
            <a:r>
              <a:rPr lang="en-US" sz="3200" b="0" i="0" u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технологий</a:t>
            </a:r>
            <a:r>
              <a:rPr lang="en-US" sz="32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для</a:t>
            </a:r>
            <a:r>
              <a:rPr lang="en-US" sz="32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повышения</a:t>
            </a:r>
            <a:r>
              <a:rPr lang="en-US" sz="32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интереса</a:t>
            </a:r>
            <a:r>
              <a:rPr lang="en-US" sz="32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детей</a:t>
            </a:r>
            <a:r>
              <a:rPr lang="en-US" sz="32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к </a:t>
            </a:r>
            <a:r>
              <a:rPr lang="en-US" sz="3200" b="0" i="0" u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физкультуре</a:t>
            </a:r>
            <a:r>
              <a:rPr lang="en-US" sz="32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3200" b="0" i="0" u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здоровому</a:t>
            </a:r>
            <a:r>
              <a:rPr lang="en-US" sz="32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образу</a:t>
            </a:r>
            <a:r>
              <a:rPr lang="en-US" sz="32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жизни</a:t>
            </a:r>
            <a:r>
              <a:rPr lang="en-US" sz="32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»</a:t>
            </a:r>
            <a:endParaRPr dirty="0"/>
          </a:p>
        </p:txBody>
      </p:sp>
      <p:sp>
        <p:nvSpPr>
          <p:cNvPr id="94" name="Google Shape;94;p1"/>
          <p:cNvSpPr txBox="1">
            <a:spLocks noGrp="1"/>
          </p:cNvSpPr>
          <p:nvPr>
            <p:ph type="subTitle" idx="1"/>
          </p:nvPr>
        </p:nvSpPr>
        <p:spPr>
          <a:xfrm>
            <a:off x="3348037" y="5157787"/>
            <a:ext cx="43116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en-US" sz="2400" b="0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Воспитатель: Наговицына Н.А.</a:t>
            </a: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2139351" y="324419"/>
            <a:ext cx="59349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800"/>
            </a:pPr>
            <a:r>
              <a:rPr lang="ru-RU" b="1" dirty="0">
                <a:solidFill>
                  <a:srgbClr val="002060"/>
                </a:solidFill>
              </a:rPr>
              <a:t>Муниципальное дошкольное образовательное автономное учреждение «Детский сад № 118 общеразвивающего вида с</a:t>
            </a:r>
          </a:p>
          <a:p>
            <a:pPr lvl="0" algn="ctr">
              <a:buClr>
                <a:srgbClr val="002060"/>
              </a:buClr>
              <a:buSzPts val="1800"/>
            </a:pPr>
            <a:r>
              <a:rPr lang="ru-RU" b="1" dirty="0">
                <a:solidFill>
                  <a:srgbClr val="002060"/>
                </a:solidFill>
              </a:rPr>
              <a:t>приоритетным осуществлением физического развития воспитанников «Дружба» г. Орска»</a:t>
            </a:r>
            <a:endParaRPr dirty="0"/>
          </a:p>
        </p:txBody>
      </p:sp>
      <p:sp>
        <p:nvSpPr>
          <p:cNvPr id="96" name="Google Shape;96;p1"/>
          <p:cNvSpPr txBox="1"/>
          <p:nvPr/>
        </p:nvSpPr>
        <p:spPr>
          <a:xfrm>
            <a:off x="3725862" y="6237287"/>
            <a:ext cx="1584325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ru-RU" sz="180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80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en-US" sz="18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/>
          <p:nvPr/>
        </p:nvSpPr>
        <p:spPr>
          <a:xfrm>
            <a:off x="2108200" y="620712"/>
            <a:ext cx="4624387" cy="107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Утренняя гимнастика: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«Здоровье в порядке»</a:t>
            </a:r>
            <a:endParaRPr/>
          </a:p>
        </p:txBody>
      </p:sp>
      <p:sp>
        <p:nvSpPr>
          <p:cNvPr id="164" name="Google Shape;164;p10"/>
          <p:cNvSpPr txBox="1"/>
          <p:nvPr/>
        </p:nvSpPr>
        <p:spPr>
          <a:xfrm>
            <a:off x="1116012" y="2636837"/>
            <a:ext cx="3005137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5" name="Google Shape;165;p10"/>
          <p:cNvSpPr txBox="1"/>
          <p:nvPr/>
        </p:nvSpPr>
        <p:spPr>
          <a:xfrm>
            <a:off x="4760912" y="1644650"/>
            <a:ext cx="394335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66" name="Google Shape;16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672" y="2015296"/>
            <a:ext cx="5688632" cy="4320480"/>
          </a:xfrm>
          <a:prstGeom prst="rect">
            <a:avLst/>
          </a:prstGeom>
          <a:noFill/>
          <a:ln w="63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"/>
          <p:cNvSpPr txBox="1">
            <a:spLocks noGrp="1"/>
          </p:cNvSpPr>
          <p:nvPr>
            <p:ph type="title"/>
          </p:nvPr>
        </p:nvSpPr>
        <p:spPr>
          <a:xfrm>
            <a:off x="468312" y="4048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sz="32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Образовательная деятельность</a:t>
            </a:r>
            <a:endParaRPr/>
          </a:p>
        </p:txBody>
      </p:sp>
      <p:sp>
        <p:nvSpPr>
          <p:cNvPr id="172" name="Google Shape;172;p11"/>
          <p:cNvSpPr txBox="1">
            <a:spLocks noGrp="1"/>
          </p:cNvSpPr>
          <p:nvPr>
            <p:ph type="body" idx="1"/>
          </p:nvPr>
        </p:nvSpPr>
        <p:spPr>
          <a:xfrm>
            <a:off x="900112" y="1700212"/>
            <a:ext cx="7827962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Медиа занятия проводятся в группе детского сада или в музыкальном зале с использованием телевизора, ноутбука, мультимедийного проектора и экрана с соблюдением всех санитарно-гигиенических норм .  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Целью презентации может быть:  </a:t>
            </a:r>
            <a:endParaRPr/>
          </a:p>
          <a:p>
            <a:pPr marL="0" marR="0" lvl="0" indent="-1524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актуализация знаний;  </a:t>
            </a:r>
            <a:endParaRPr/>
          </a:p>
          <a:p>
            <a:pPr marL="0" marR="0" lvl="0" indent="-1524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сопровождение объяснения педагогом нового материала;  </a:t>
            </a:r>
            <a:endParaRPr/>
          </a:p>
          <a:p>
            <a:pPr marL="0" marR="0" lvl="0" indent="-1524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первичное закрепление знаний;  </a:t>
            </a:r>
            <a:endParaRPr/>
          </a:p>
          <a:p>
            <a:pPr marL="0" marR="0" lvl="0" indent="-15240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 b="0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обобщение и систематизация знаний. 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"/>
          <p:cNvSpPr txBox="1">
            <a:spLocks noGrp="1"/>
          </p:cNvSpPr>
          <p:nvPr>
            <p:ph type="title"/>
          </p:nvPr>
        </p:nvSpPr>
        <p:spPr>
          <a:xfrm>
            <a:off x="468312" y="1889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lang="en-US" sz="3200" b="1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Образовательная деятельность: </a:t>
            </a:r>
            <a:r>
              <a:rPr lang="en-US" sz="32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«Путешествие в страну здоровья»</a:t>
            </a:r>
            <a:endParaRPr/>
          </a:p>
        </p:txBody>
      </p:sp>
      <p:pic>
        <p:nvPicPr>
          <p:cNvPr id="178" name="Google Shape;178;p12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39652" y="1306153"/>
            <a:ext cx="6264696" cy="4698522"/>
          </a:xfrm>
          <a:prstGeom prst="rect">
            <a:avLst/>
          </a:prstGeom>
          <a:noFill/>
          <a:ln w="63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>
            <a:spLocks noGrp="1"/>
          </p:cNvSpPr>
          <p:nvPr>
            <p:ph type="title"/>
          </p:nvPr>
        </p:nvSpPr>
        <p:spPr>
          <a:xfrm>
            <a:off x="684212" y="15573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id="184" name="Google Shape;1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680" y="1628800"/>
            <a:ext cx="5941062" cy="4248472"/>
          </a:xfrm>
          <a:prstGeom prst="rect">
            <a:avLst/>
          </a:prstGeom>
          <a:noFill/>
          <a:ln w="63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85" name="Google Shape;185;p13"/>
          <p:cNvSpPr txBox="1"/>
          <p:nvPr/>
        </p:nvSpPr>
        <p:spPr>
          <a:xfrm>
            <a:off x="1979612" y="530225"/>
            <a:ext cx="489585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Досуг: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«Играем с Машей»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"/>
          <p:cNvSpPr txBox="1"/>
          <p:nvPr/>
        </p:nvSpPr>
        <p:spPr>
          <a:xfrm>
            <a:off x="1619250" y="404812"/>
            <a:ext cx="5689600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Художественное слово: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«Секреты здоровья»</a:t>
            </a:r>
            <a:endParaRPr/>
          </a:p>
        </p:txBody>
      </p:sp>
      <p:pic>
        <p:nvPicPr>
          <p:cNvPr id="191" name="Google Shape;19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4946" y="1772816"/>
            <a:ext cx="5976664" cy="4577064"/>
          </a:xfrm>
          <a:prstGeom prst="rect">
            <a:avLst/>
          </a:prstGeom>
          <a:noFill/>
          <a:ln w="63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Calibri"/>
              <a:buNone/>
            </a:pPr>
            <a:r>
              <a:rPr lang="en-US" sz="2800" b="1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Электронно-дидактические игры</a:t>
            </a:r>
            <a:br>
              <a:rPr lang="en-US" sz="2800" b="1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«Найди лишний предмет </a:t>
            </a:r>
            <a:r>
              <a:rPr lang="en-US" sz="2800" b="1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по темам:</a:t>
            </a:r>
            <a:br>
              <a:rPr lang="en-US" sz="2800" b="1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гигиена, </a:t>
            </a:r>
            <a:br>
              <a:rPr lang="en-US" sz="28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витамины, </a:t>
            </a:r>
            <a:br>
              <a:rPr lang="en-US" sz="28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правильное питание</a:t>
            </a:r>
            <a:endParaRPr/>
          </a:p>
        </p:txBody>
      </p:sp>
      <p:pic>
        <p:nvPicPr>
          <p:cNvPr id="197" name="Google Shape;197;p1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63688" y="2636912"/>
            <a:ext cx="5231540" cy="3923655"/>
          </a:xfrm>
          <a:prstGeom prst="rect">
            <a:avLst/>
          </a:prstGeom>
          <a:noFill/>
          <a:ln w="63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4400" b="1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Взаимодействие с семьями воспитанников с помощью ИКТ</a:t>
            </a:r>
            <a:endParaRPr/>
          </a:p>
        </p:txBody>
      </p:sp>
      <p:pic>
        <p:nvPicPr>
          <p:cNvPr id="203" name="Google Shape;203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550" y="1628775"/>
            <a:ext cx="7162800" cy="473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"/>
          <p:cNvSpPr txBox="1">
            <a:spLocks noGrp="1"/>
          </p:cNvSpPr>
          <p:nvPr>
            <p:ph type="title"/>
          </p:nvPr>
        </p:nvSpPr>
        <p:spPr>
          <a:xfrm>
            <a:off x="755650" y="836612"/>
            <a:ext cx="7931150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en-US" sz="2800" b="0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Праздник: «А ну - ка папы!», </a:t>
            </a:r>
            <a:br>
              <a:rPr lang="en-US" sz="2800" b="0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посвященный 23 февраля.</a:t>
            </a:r>
            <a:br>
              <a:rPr lang="en-US" sz="2800" b="0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id="209" name="Google Shape;209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55650" y="1655762"/>
            <a:ext cx="4137025" cy="310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1062" y="1700212"/>
            <a:ext cx="4083050" cy="3059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"/>
          <p:cNvSpPr txBox="1">
            <a:spLocks noGrp="1"/>
          </p:cNvSpPr>
          <p:nvPr>
            <p:ph type="title"/>
          </p:nvPr>
        </p:nvSpPr>
        <p:spPr>
          <a:xfrm>
            <a:off x="755650" y="476250"/>
            <a:ext cx="78486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Calibri"/>
              <a:buNone/>
            </a:pPr>
            <a:r>
              <a:rPr lang="en-US" sz="28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Консультация</a:t>
            </a:r>
            <a:br>
              <a:rPr lang="en-US" sz="28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«Дома не скучаем ! - развитие двигательной активности в домашних условиях »</a:t>
            </a:r>
            <a:endParaRPr/>
          </a:p>
        </p:txBody>
      </p:sp>
      <p:pic>
        <p:nvPicPr>
          <p:cNvPr id="216" name="Google Shape;216;p18" descr="C:\Users\Компьютер\Desktop\изображение_viber_2021-03-29_14-10-1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47812" y="1700212"/>
            <a:ext cx="6034087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9" descr="C:\Users\Компьютер\Desktop\изображение_viber_2021-03-29_14-29-3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76375" y="981075"/>
            <a:ext cx="6551612" cy="49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sz="32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Нормативно-правовые документы</a:t>
            </a:r>
            <a:r>
              <a:rPr lang="en-US" sz="32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3200" b="1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body" idx="1"/>
          </p:nvPr>
        </p:nvSpPr>
        <p:spPr>
          <a:xfrm>
            <a:off x="942975" y="1417637"/>
            <a:ext cx="725805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Закон РФ "Об образовании" (ст. 51); </a:t>
            </a:r>
            <a:endParaRPr/>
          </a:p>
          <a:p>
            <a:pPr marL="342900" marR="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Указы Президента России "О санитарно-эпидемиологическом благополучии населения" "О неотложных мерах по обеспечению здоровья населения РФ"; </a:t>
            </a:r>
            <a:endParaRPr/>
          </a:p>
          <a:p>
            <a:pPr marL="342900" marR="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"Об утверждении основных направлений государственной социальной политики по улучшению положения детей в РФ" Концепция дошкольного воспитания</a:t>
            </a:r>
            <a:endParaRPr/>
          </a:p>
          <a:p>
            <a:pPr marL="342900" marR="0" lvl="0" indent="-34290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В соответствии с документом "ФГОС к условиям реализации основной  общеобразовательной   программы дошкольного   образования ", утвержденные приказом Министерства   образования   и науки РФ от 20 июля 2011 г. № 2151, одним из требований к педагогической деятельности является владение информационно-коммуникационными технологиями и умениями применять их в   воспитательно-образовательном процессе .</a:t>
            </a:r>
            <a:endParaRPr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5512" y="779462"/>
            <a:ext cx="4024312" cy="535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1225" y="735012"/>
            <a:ext cx="3773487" cy="544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sz="3200" b="0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3200" b="0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body" idx="1"/>
          </p:nvPr>
        </p:nvSpPr>
        <p:spPr>
          <a:xfrm>
            <a:off x="827087" y="620712"/>
            <a:ext cx="7258050" cy="540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32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Глоссарий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Здоровье </a:t>
            </a:r>
            <a:r>
              <a:rPr lang="en-US" sz="2400" b="0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это состояние полного физического, психического и социального благополучия, а не просто отсутствие болезней или физических дефектов (Всемирная организация здравоохранения).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Физическая культура </a:t>
            </a:r>
            <a:r>
              <a:rPr lang="en-US" sz="2400" b="0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-это сфера социальной деятельности, направленная на сохранение и укрепление здоровья, развитие психофизических способностей человека в процессе осознанной двигательной активности.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body" idx="1"/>
          </p:nvPr>
        </p:nvSpPr>
        <p:spPr>
          <a:xfrm>
            <a:off x="611187" y="620712"/>
            <a:ext cx="8094662" cy="507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32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Информационно- коммуникационные  технологии   (ИКТ) </a:t>
            </a:r>
            <a:r>
              <a:rPr lang="en-US" sz="3200" b="0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— </a:t>
            </a:r>
            <a:r>
              <a:rPr lang="en-US" sz="3000" b="0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это личностно-ориентированные   технологии , способствующие реализации принципов дифференцированного и индивидуального подхода к обучению. </a:t>
            </a:r>
            <a:endParaRPr/>
          </a:p>
          <a:p>
            <a:pPr marL="342900" marR="0" lvl="0" indent="-1524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/>
          <p:nvPr/>
        </p:nvSpPr>
        <p:spPr>
          <a:xfrm>
            <a:off x="2124075" y="557212"/>
            <a:ext cx="4895850" cy="1143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00" scaled="0"/>
          </a:gradFill>
          <a:ln w="9525" cap="flat" cmpd="sng">
            <a:solidFill>
              <a:srgbClr val="F6924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Преимущества ИКТ</a:t>
            </a:r>
            <a:endParaRPr/>
          </a:p>
        </p:txBody>
      </p:sp>
      <p:cxnSp>
        <p:nvCxnSpPr>
          <p:cNvPr id="119" name="Google Shape;119;p5"/>
          <p:cNvCxnSpPr/>
          <p:nvPr/>
        </p:nvCxnSpPr>
        <p:spPr>
          <a:xfrm flipH="1">
            <a:off x="1747837" y="1700212"/>
            <a:ext cx="857250" cy="1441450"/>
          </a:xfrm>
          <a:prstGeom prst="straightConnector1">
            <a:avLst/>
          </a:prstGeom>
          <a:noFill/>
          <a:ln w="38100" cap="flat" cmpd="sng">
            <a:solidFill>
              <a:srgbClr val="F79646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cxnSp>
        <p:nvCxnSpPr>
          <p:cNvPr id="120" name="Google Shape;120;p5"/>
          <p:cNvCxnSpPr/>
          <p:nvPr/>
        </p:nvCxnSpPr>
        <p:spPr>
          <a:xfrm flipH="1">
            <a:off x="3598862" y="1700212"/>
            <a:ext cx="144462" cy="1944687"/>
          </a:xfrm>
          <a:prstGeom prst="straightConnector1">
            <a:avLst/>
          </a:prstGeom>
          <a:noFill/>
          <a:ln w="38100" cap="flat" cmpd="sng">
            <a:solidFill>
              <a:srgbClr val="F79646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cxnSp>
        <p:nvCxnSpPr>
          <p:cNvPr id="121" name="Google Shape;121;p5"/>
          <p:cNvCxnSpPr/>
          <p:nvPr/>
        </p:nvCxnSpPr>
        <p:spPr>
          <a:xfrm>
            <a:off x="5305425" y="1727200"/>
            <a:ext cx="298450" cy="1873250"/>
          </a:xfrm>
          <a:prstGeom prst="straightConnector1">
            <a:avLst/>
          </a:prstGeom>
          <a:noFill/>
          <a:ln w="38100" cap="flat" cmpd="sng">
            <a:solidFill>
              <a:srgbClr val="F79646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cxnSp>
        <p:nvCxnSpPr>
          <p:cNvPr id="122" name="Google Shape;122;p5"/>
          <p:cNvCxnSpPr/>
          <p:nvPr/>
        </p:nvCxnSpPr>
        <p:spPr>
          <a:xfrm>
            <a:off x="6875462" y="1727200"/>
            <a:ext cx="296862" cy="1479550"/>
          </a:xfrm>
          <a:prstGeom prst="straightConnector1">
            <a:avLst/>
          </a:prstGeom>
          <a:noFill/>
          <a:ln w="38100" cap="flat" cmpd="sng">
            <a:solidFill>
              <a:srgbClr val="F79646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63500" dist="23000" dir="5400000">
              <a:srgbClr val="000000">
                <a:alpha val="34901"/>
              </a:srgbClr>
            </a:outerShdw>
          </a:effectLst>
        </p:spPr>
      </p:cxnSp>
      <p:sp>
        <p:nvSpPr>
          <p:cNvPr id="123" name="Google Shape;123;p5"/>
          <p:cNvSpPr/>
          <p:nvPr/>
        </p:nvSpPr>
        <p:spPr>
          <a:xfrm>
            <a:off x="962025" y="3176587"/>
            <a:ext cx="1570037" cy="108108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00" scaled="0"/>
          </a:gradFill>
          <a:ln w="9525" cap="flat" cmpd="sng">
            <a:solidFill>
              <a:srgbClr val="F6924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Вызывает интерес</a:t>
            </a:r>
            <a:endParaRPr/>
          </a:p>
        </p:txBody>
      </p:sp>
      <p:sp>
        <p:nvSpPr>
          <p:cNvPr id="124" name="Google Shape;124;p5"/>
          <p:cNvSpPr/>
          <p:nvPr/>
        </p:nvSpPr>
        <p:spPr>
          <a:xfrm>
            <a:off x="2667000" y="3625850"/>
            <a:ext cx="1727200" cy="1143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00" scaled="0"/>
          </a:gradFill>
          <a:ln w="9525" cap="flat" cmpd="sng">
            <a:solidFill>
              <a:srgbClr val="F6924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Привлекает внимание</a:t>
            </a:r>
            <a:endParaRPr/>
          </a:p>
        </p:txBody>
      </p:sp>
      <p:sp>
        <p:nvSpPr>
          <p:cNvPr id="125" name="Google Shape;125;p5"/>
          <p:cNvSpPr/>
          <p:nvPr/>
        </p:nvSpPr>
        <p:spPr>
          <a:xfrm>
            <a:off x="4764087" y="3600450"/>
            <a:ext cx="1801812" cy="1295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00" scaled="0"/>
          </a:gradFill>
          <a:ln w="9525" cap="flat" cmpd="sng">
            <a:solidFill>
              <a:srgbClr val="F6924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Образный тип информации</a:t>
            </a:r>
            <a:endParaRPr/>
          </a:p>
        </p:txBody>
      </p:sp>
      <p:sp>
        <p:nvSpPr>
          <p:cNvPr id="126" name="Google Shape;126;p5"/>
          <p:cNvSpPr/>
          <p:nvPr/>
        </p:nvSpPr>
        <p:spPr>
          <a:xfrm>
            <a:off x="6651625" y="3228975"/>
            <a:ext cx="1711325" cy="1143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00" scaled="0"/>
          </a:gradFill>
          <a:ln w="9525" cap="flat" cmpd="sng">
            <a:solidFill>
              <a:srgbClr val="F6924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Стимул активности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1366837" y="-1654175"/>
            <a:ext cx="3954462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None/>
            </a:pPr>
            <a:r>
              <a:rPr lang="en-US" sz="3600" b="0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3600" b="0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graphicFrame>
        <p:nvGraphicFramePr>
          <p:cNvPr id="132" name="Google Shape;132;p6"/>
          <p:cNvGraphicFramePr/>
          <p:nvPr/>
        </p:nvGraphicFramePr>
        <p:xfrm>
          <a:off x="1042987" y="692150"/>
          <a:ext cx="7632675" cy="5689575"/>
        </p:xfrm>
        <a:graphic>
          <a:graphicData uri="http://schemas.openxmlformats.org/drawingml/2006/table">
            <a:tbl>
              <a:tblPr>
                <a:noFill/>
                <a:tableStyleId>{E34F8707-EEE3-4A8A-9853-4D40FF3356D7}</a:tableStyleId>
              </a:tblPr>
              <a:tblGrid>
                <a:gridCol w="2544750"/>
                <a:gridCol w="2543175"/>
                <a:gridCol w="2544750"/>
              </a:tblGrid>
              <a:tr h="776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200"/>
                        <a:buFont typeface="Calibri"/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Канал получения информации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200"/>
                        <a:buFont typeface="Calibri"/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Вид информации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200"/>
                        <a:buFont typeface="Calibri"/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Орган чувств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9646"/>
                    </a:solidFill>
                  </a:tcPr>
                </a:tc>
              </a:tr>
              <a:tr h="1638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200"/>
                        <a:buFont typeface="Calibri"/>
                        <a:buNone/>
                      </a:pPr>
                      <a:r>
                        <a:rPr lang="en-US" sz="22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Слуховой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Calibri"/>
                        <a:buNone/>
                      </a:pP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звуковая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CF"/>
                    </a:solidFill>
                  </a:tcPr>
                </a:tc>
              </a:tr>
              <a:tr h="163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200"/>
                        <a:buFont typeface="Calibri"/>
                        <a:buNone/>
                      </a:pPr>
                      <a:r>
                        <a:rPr lang="en-US" sz="2200" b="1" i="0" u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Зрительный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Calibri"/>
                        <a:buNone/>
                      </a:pPr>
                      <a:r>
                        <a:rPr lang="en-US" sz="2200" b="0" i="0" u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зрительная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FE9"/>
                    </a:solidFill>
                  </a:tcPr>
                </a:tc>
              </a:tr>
              <a:tr h="1638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200"/>
                        <a:buFont typeface="Calibri"/>
                        <a:buNone/>
                      </a:pPr>
                      <a:r>
                        <a:rPr lang="en-US" sz="2200" b="1" i="0" u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Осязательный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Calibri"/>
                        <a:buNone/>
                      </a:pPr>
                      <a:r>
                        <a:rPr lang="en-US" sz="2200" b="0" i="0" u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тактильная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pic>
        <p:nvPicPr>
          <p:cNvPr id="133" name="Google Shape;13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6325" y="1484312"/>
            <a:ext cx="2519362" cy="15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/>
          <p:cNvPicPr preferRelativeResize="0"/>
          <p:nvPr/>
        </p:nvPicPr>
        <p:blipFill rotWithShape="1">
          <a:blip r:embed="rId4">
            <a:alphaModFix/>
          </a:blip>
          <a:srcRect t="48036" r="49728"/>
          <a:stretch/>
        </p:blipFill>
        <p:spPr>
          <a:xfrm>
            <a:off x="6156325" y="3068637"/>
            <a:ext cx="2519362" cy="165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6325" y="4797425"/>
            <a:ext cx="2519362" cy="15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>
            <a:spLocks noGrp="1"/>
          </p:cNvSpPr>
          <p:nvPr>
            <p:ph type="title"/>
          </p:nvPr>
        </p:nvSpPr>
        <p:spPr>
          <a:xfrm>
            <a:off x="468312" y="260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sz="32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Информационные ресурсы </a:t>
            </a:r>
            <a:endParaRPr/>
          </a:p>
        </p:txBody>
      </p:sp>
      <p:sp>
        <p:nvSpPr>
          <p:cNvPr id="141" name="Google Shape;141;p7"/>
          <p:cNvSpPr txBox="1">
            <a:spLocks noGrp="1"/>
          </p:cNvSpPr>
          <p:nvPr>
            <p:ph type="body" idx="1"/>
          </p:nvPr>
        </p:nvSpPr>
        <p:spPr>
          <a:xfrm>
            <a:off x="1871662" y="2070100"/>
            <a:ext cx="1200150" cy="112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/>
          </a:p>
        </p:txBody>
      </p:sp>
      <p:pic>
        <p:nvPicPr>
          <p:cNvPr id="142" name="Google Shape;14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112" y="1557337"/>
            <a:ext cx="2903537" cy="158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9300" y="1603375"/>
            <a:ext cx="3395662" cy="139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0750" y="4005262"/>
            <a:ext cx="2817812" cy="158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67212" y="4179887"/>
            <a:ext cx="3889375" cy="1049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 txBox="1">
            <a:spLocks noGrp="1"/>
          </p:cNvSpPr>
          <p:nvPr>
            <p:ph type="title"/>
          </p:nvPr>
        </p:nvSpPr>
        <p:spPr>
          <a:xfrm>
            <a:off x="468312" y="4048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sz="32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Здоровьесберегающие технологии</a:t>
            </a:r>
            <a:endParaRPr/>
          </a:p>
        </p:txBody>
      </p:sp>
      <p:pic>
        <p:nvPicPr>
          <p:cNvPr id="151" name="Google Shape;151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5524"/>
          <a:stretch/>
        </p:blipFill>
        <p:spPr>
          <a:xfrm>
            <a:off x="1187450" y="1547812"/>
            <a:ext cx="6985000" cy="4649787"/>
          </a:xfrm>
          <a:prstGeom prst="rect">
            <a:avLst/>
          </a:prstGeom>
          <a:noFill/>
          <a:ln w="19050" cap="flat" cmpd="sng">
            <a:solidFill>
              <a:srgbClr val="00B050"/>
            </a:solidFill>
            <a:prstDash val="solid"/>
            <a:miter lim="524288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>
            <a:spLocks noGrp="1"/>
          </p:cNvSpPr>
          <p:nvPr>
            <p:ph type="title"/>
          </p:nvPr>
        </p:nvSpPr>
        <p:spPr>
          <a:xfrm>
            <a:off x="395287" y="4048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alibri"/>
              <a:buNone/>
            </a:pPr>
            <a:r>
              <a:rPr lang="en-US" sz="3200" b="0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На зарядку, становись!</a:t>
            </a:r>
            <a:r>
              <a:rPr lang="en-US" sz="3200" b="0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body" idx="1"/>
          </p:nvPr>
        </p:nvSpPr>
        <p:spPr>
          <a:xfrm>
            <a:off x="900112" y="1700212"/>
            <a:ext cx="725805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/>
          </a:p>
        </p:txBody>
      </p:sp>
      <p:pic>
        <p:nvPicPr>
          <p:cNvPr id="158" name="Google Shape;15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113" y="1628800"/>
            <a:ext cx="7755687" cy="438541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</Words>
  <Application>Microsoft Office PowerPoint</Application>
  <PresentationFormat>Экран (4:3)</PresentationFormat>
  <Paragraphs>59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1_Тема Office</vt:lpstr>
      <vt:lpstr>Тема Office</vt:lpstr>
      <vt:lpstr>  «Использование ИКТ-технологий для повышения интереса детей к физкультуре и здоровому образу жизни »</vt:lpstr>
      <vt:lpstr> Нормативно-правовые документы </vt:lpstr>
      <vt:lpstr>  </vt:lpstr>
      <vt:lpstr>Презентация PowerPoint</vt:lpstr>
      <vt:lpstr>Презентация PowerPoint</vt:lpstr>
      <vt:lpstr>  </vt:lpstr>
      <vt:lpstr>Информационные ресурсы </vt:lpstr>
      <vt:lpstr>Здоровьесберегающие технологии</vt:lpstr>
      <vt:lpstr> На зарядку, становись! </vt:lpstr>
      <vt:lpstr>Презентация PowerPoint</vt:lpstr>
      <vt:lpstr>Образовательная деятельность</vt:lpstr>
      <vt:lpstr>Образовательная деятельность: «Путешествие в страну здоровья»</vt:lpstr>
      <vt:lpstr> </vt:lpstr>
      <vt:lpstr>Презентация PowerPoint</vt:lpstr>
      <vt:lpstr>   Электронно-дидактические игры «Найди лишний предмет по темам:  гигиена,  витамины,  правильное питание</vt:lpstr>
      <vt:lpstr>Взаимодействие с семьями воспитанников с помощью ИКТ</vt:lpstr>
      <vt:lpstr>Праздник: «А ну - ка папы!»,  посвященный 23 февраля. </vt:lpstr>
      <vt:lpstr>Консультация «Дома не скучаем ! - развитие двигательной активности в домашних условиях 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«Использование ИКТ-технологий для повышения интереса детей к физкультуре и здоровому образу жизни »</dc:title>
  <dc:creator>natasha23</dc:creator>
  <cp:lastModifiedBy>Home</cp:lastModifiedBy>
  <cp:revision>2</cp:revision>
  <dcterms:created xsi:type="dcterms:W3CDTF">2011-08-02T23:19:04Z</dcterms:created>
  <dcterms:modified xsi:type="dcterms:W3CDTF">2024-04-25T08:36:36Z</dcterms:modified>
</cp:coreProperties>
</file>