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16256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710" y="-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0416"/>
            <a:ext cx="7772400" cy="565949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538164"/>
            <a:ext cx="6858000" cy="39247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78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05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865481"/>
            <a:ext cx="1971675" cy="1377620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865481"/>
            <a:ext cx="5800725" cy="1377620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08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95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052716"/>
            <a:ext cx="7886700" cy="676204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0878731"/>
            <a:ext cx="7886700" cy="3555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25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4327407"/>
            <a:ext cx="38862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327407"/>
            <a:ext cx="38862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6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65485"/>
            <a:ext cx="7886700" cy="31420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3984979"/>
            <a:ext cx="3868340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5937956"/>
            <a:ext cx="3868340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3984979"/>
            <a:ext cx="3887391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5937956"/>
            <a:ext cx="3887391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90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73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83733"/>
            <a:ext cx="2949178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2340567"/>
            <a:ext cx="4629150" cy="11552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76800"/>
            <a:ext cx="2949178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46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83733"/>
            <a:ext cx="2949178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2340567"/>
            <a:ext cx="4629150" cy="1155229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76800"/>
            <a:ext cx="2949178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57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865485"/>
            <a:ext cx="78867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4327407"/>
            <a:ext cx="78867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5066908"/>
            <a:ext cx="20574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C6A33-5A56-4171-A397-6A0F9DFA4EDC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5066908"/>
            <a:ext cx="30861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5066908"/>
            <a:ext cx="20574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660E-B53D-4E0D-A61E-3F086DECDA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52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674590"/>
            <a:ext cx="8117305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b="1" dirty="0" smtClean="0"/>
              <a:t>На протяжении всего рассказа мы наблюдали, как меняется мировоззрение, т. е. взгляды на жизнь, Васи. Заполните таблицу и сделайте вывод.</a:t>
            </a:r>
            <a:endParaRPr lang="ru-RU" sz="2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14485"/>
            <a:ext cx="7772400" cy="68187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Segoe Print" panose="02000600000000000000" pitchFamily="2" charset="0"/>
              </a:rPr>
              <a:t>Владимир </a:t>
            </a:r>
            <a:r>
              <a:rPr lang="ru-RU" sz="4000" b="1" dirty="0" err="1" smtClean="0">
                <a:latin typeface="Segoe Print" panose="02000600000000000000" pitchFamily="2" charset="0"/>
              </a:rPr>
              <a:t>Галактионович</a:t>
            </a:r>
            <a:r>
              <a:rPr lang="ru-RU" sz="4000" b="1" dirty="0" smtClean="0">
                <a:latin typeface="Segoe Print" panose="02000600000000000000" pitchFamily="2" charset="0"/>
              </a:rPr>
              <a:t/>
            </a:r>
            <a:br>
              <a:rPr lang="ru-RU" sz="4000" b="1" dirty="0" smtClean="0">
                <a:latin typeface="Segoe Print" panose="02000600000000000000" pitchFamily="2" charset="0"/>
              </a:rPr>
            </a:br>
            <a:r>
              <a:rPr lang="ru-RU" sz="4000" b="1" dirty="0" smtClean="0">
                <a:latin typeface="Segoe Print" panose="02000600000000000000" pitchFamily="2" charset="0"/>
              </a:rPr>
              <a:t> Короленко</a:t>
            </a:r>
            <a:br>
              <a:rPr lang="ru-RU" sz="4000" b="1" dirty="0" smtClean="0">
                <a:latin typeface="Segoe Print" panose="02000600000000000000" pitchFamily="2" charset="0"/>
              </a:rPr>
            </a:br>
            <a:r>
              <a:rPr lang="ru-RU" sz="4000" b="1" dirty="0" smtClean="0">
                <a:latin typeface="Segoe Print" panose="02000600000000000000" pitchFamily="2" charset="0"/>
              </a:rPr>
              <a:t>«Дети подземелья»</a:t>
            </a:r>
            <a:endParaRPr lang="ru-RU" sz="4000" b="1" dirty="0">
              <a:latin typeface="Segoe Print" panose="02000600000000000000" pitchFamily="2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85800" y="2281558"/>
            <a:ext cx="834189" cy="7860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</a:rPr>
              <a:t>1</a:t>
            </a:r>
            <a:endParaRPr lang="ru-RU" sz="4400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152698"/>
              </p:ext>
            </p:extLst>
          </p:nvPr>
        </p:nvGraphicFramePr>
        <p:xfrm>
          <a:off x="685800" y="3968484"/>
          <a:ext cx="7944853" cy="93464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5768">
                  <a:extLst>
                    <a:ext uri="{9D8B030D-6E8A-4147-A177-3AD203B41FA5}">
                      <a16:colId xmlns:a16="http://schemas.microsoft.com/office/drawing/2014/main" val="2199720892"/>
                    </a:ext>
                  </a:extLst>
                </a:gridCol>
                <a:gridCol w="2705768">
                  <a:extLst>
                    <a:ext uri="{9D8B030D-6E8A-4147-A177-3AD203B41FA5}">
                      <a16:colId xmlns:a16="http://schemas.microsoft.com/office/drawing/2014/main" val="484464189"/>
                    </a:ext>
                  </a:extLst>
                </a:gridCol>
                <a:gridCol w="2533317">
                  <a:extLst>
                    <a:ext uri="{9D8B030D-6E8A-4147-A177-3AD203B41FA5}">
                      <a16:colId xmlns:a16="http://schemas.microsoft.com/office/drawing/2014/main" val="3846965576"/>
                    </a:ext>
                  </a:extLst>
                </a:gridCol>
              </a:tblGrid>
              <a:tr h="149244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Мировоззрение и жизнь Васи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До общения с «дурным обществом»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После общения с «дурным обществом»</a:t>
                      </a:r>
                      <a:endParaRPr lang="ru-RU" sz="24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96951"/>
                  </a:ext>
                </a:extLst>
              </a:tr>
              <a:tr h="1475123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Segoe Print" panose="02000600000000000000" pitchFamily="2" charset="0"/>
                        </a:rPr>
                        <a:t>Что знал о жизни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818890"/>
                  </a:ext>
                </a:extLst>
              </a:tr>
              <a:tr h="16345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О ком переживал больше всего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515822"/>
                  </a:ext>
                </a:extLst>
              </a:tr>
              <a:tr h="147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Цель жизни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354033"/>
                  </a:ext>
                </a:extLst>
              </a:tr>
              <a:tr h="16345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Отношения с окружающими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632259"/>
                  </a:ext>
                </a:extLst>
              </a:tr>
              <a:tr h="16345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anose="02000600000000000000" pitchFamily="2" charset="0"/>
                          <a:ea typeface="+mn-ea"/>
                          <a:cs typeface="+mn-cs"/>
                        </a:rPr>
                        <a:t>Отношения с отцом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Print" panose="020006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72569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799" y="13314946"/>
            <a:ext cx="7944853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Print" panose="02000600000000000000" pitchFamily="2" charset="0"/>
              </a:rPr>
              <a:t>Вывод:___________________________________________________________________________________________________________________________________________________________________________________________________________________________________________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0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9757" y="802105"/>
            <a:ext cx="794485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Print" panose="02000600000000000000" pitchFamily="2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9757" y="4636168"/>
            <a:ext cx="79448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Segoe Print" panose="02000600000000000000" pitchFamily="2" charset="0"/>
              </a:rPr>
              <a:t>Типы речи в тексте художественного произведения</a:t>
            </a:r>
            <a:endParaRPr lang="ru-RU" sz="3200" b="1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757" y="5713386"/>
            <a:ext cx="79448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Прочитайте статью на с. 136-137 учебного пособия (часть 1) и составьте план, ответив на вопросы.</a:t>
            </a:r>
            <a:endParaRPr lang="ru-RU" sz="2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69756" y="6852158"/>
            <a:ext cx="811730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b="1" dirty="0" smtClean="0"/>
              <a:t>Что такое повествование? Каковы особенности повествования?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33658" y="9653836"/>
            <a:ext cx="8153402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b="1" dirty="0" smtClean="0"/>
              <a:t>Какова роль описания в художественном тексте?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69755" y="12162686"/>
            <a:ext cx="8117305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b="1" dirty="0" smtClean="0"/>
              <a:t> Какую роль в художественном тексте играет рассуждение?</a:t>
            </a:r>
            <a:endParaRPr lang="ru-RU" sz="2000" b="1" dirty="0"/>
          </a:p>
        </p:txBody>
      </p:sp>
      <p:sp>
        <p:nvSpPr>
          <p:cNvPr id="10" name="Овал 9"/>
          <p:cNvSpPr/>
          <p:nvPr/>
        </p:nvSpPr>
        <p:spPr>
          <a:xfrm>
            <a:off x="669756" y="6474518"/>
            <a:ext cx="834189" cy="7860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</a:rPr>
              <a:t>1</a:t>
            </a:r>
            <a:endParaRPr lang="ru-RU" sz="4400" i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67487" y="11776733"/>
            <a:ext cx="834189" cy="7860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</a:rPr>
              <a:t>3</a:t>
            </a:r>
            <a:endParaRPr lang="ru-RU" sz="4400" i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7488" y="7638221"/>
            <a:ext cx="8357937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Print" panose="02000600000000000000" pitchFamily="2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81519" y="9342531"/>
            <a:ext cx="834189" cy="7860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i="1" dirty="0">
                <a:solidFill>
                  <a:schemeClr val="tx1"/>
                </a:solidFill>
              </a:rPr>
              <a:t>2</a:t>
            </a:r>
            <a:endParaRPr lang="ru-RU" sz="4400" i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9755" y="10043165"/>
            <a:ext cx="8195511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Print" panose="02000600000000000000" pitchFamily="2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1518" y="12823886"/>
            <a:ext cx="8205541" cy="171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Print" panose="02000600000000000000" pitchFamily="2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23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73</Words>
  <Application>Microsoft Office PowerPoint</Application>
  <PresentationFormat>Произвольный</PresentationFormat>
  <Paragraphs>24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Тема Office</vt:lpstr>
      <vt:lpstr>Владимир Галактионович  Короленко «Дети подземелья»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Official-Delovaia</dc:creator>
  <cp:lastModifiedBy>Official-Delovaia</cp:lastModifiedBy>
  <cp:revision>4</cp:revision>
  <dcterms:created xsi:type="dcterms:W3CDTF">2024-12-08T16:23:02Z</dcterms:created>
  <dcterms:modified xsi:type="dcterms:W3CDTF">2024-12-08T16:55:14Z</dcterms:modified>
</cp:coreProperties>
</file>