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6" r:id="rId4"/>
    <p:sldId id="287" r:id="rId5"/>
    <p:sldId id="288" r:id="rId6"/>
    <p:sldId id="289" r:id="rId7"/>
    <p:sldId id="294" r:id="rId8"/>
    <p:sldId id="295" r:id="rId9"/>
    <p:sldId id="297" r:id="rId10"/>
    <p:sldId id="291" r:id="rId11"/>
    <p:sldId id="296" r:id="rId12"/>
    <p:sldId id="292" r:id="rId13"/>
    <p:sldId id="298" r:id="rId14"/>
    <p:sldId id="299" r:id="rId15"/>
    <p:sldId id="293" r:id="rId16"/>
    <p:sldId id="290" r:id="rId17"/>
    <p:sldId id="278" r:id="rId18"/>
    <p:sldId id="264" r:id="rId19"/>
    <p:sldId id="260" r:id="rId20"/>
    <p:sldId id="261" r:id="rId21"/>
    <p:sldId id="262" r:id="rId22"/>
    <p:sldId id="265" r:id="rId23"/>
    <p:sldId id="300" r:id="rId24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9" autoAdjust="0"/>
    <p:restoredTop sz="94660"/>
  </p:normalViewPr>
  <p:slideViewPr>
    <p:cSldViewPr snapToGrid="0">
      <p:cViewPr>
        <p:scale>
          <a:sx n="96" d="100"/>
          <a:sy n="96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9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9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r">
              <a:defRPr sz="1200"/>
            </a:lvl1pPr>
          </a:lstStyle>
          <a:p>
            <a:fld id="{0D51AC7D-67DB-4DB3-B6ED-757EFA50DD6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6" rIns="90352" bIns="451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0352" tIns="45176" rIns="90352" bIns="451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8831" cy="495188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2"/>
            <a:ext cx="2918831" cy="495188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r">
              <a:defRPr sz="1200"/>
            </a:lvl1pPr>
          </a:lstStyle>
          <a:p>
            <a:fld id="{31ACD58E-65BC-4A1C-BFF9-870278E2A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109" indent="-2823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398" indent="-2258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1158" indent="-2258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917" indent="-2258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676" indent="-2258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436" indent="-2258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8195" indent="-2258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954" indent="-2258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386AD8-6C9E-4E38-B7F4-EB4B02AC27FF}" type="slidenum">
              <a:rPr lang="en-US" altLang="ru-RU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doay55orsk.netboard.me/8q26o0gu6zvmbz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19985" y="661902"/>
            <a:ext cx="9755187" cy="386648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Тема проекта: «Практика создания и использования современного образовательного пространства посредством внедрения детской инженерии, как фактор повышения качества образования в МДОАУ «Детский сад № 55 «Солнышко» </a:t>
            </a:r>
            <a:r>
              <a:rPr lang="ru-RU" sz="3600" dirty="0" err="1" smtClean="0"/>
              <a:t>г.Орска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406230">
            <a:off x="277759" y="5098016"/>
            <a:ext cx="10815927" cy="749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Заведующий МДОАУ «Детский сад № 55 «Солнышко» </a:t>
            </a:r>
            <a:r>
              <a:rPr lang="ru-RU" sz="2200" dirty="0" err="1" smtClean="0"/>
              <a:t>г.Орска</a:t>
            </a:r>
            <a:r>
              <a:rPr lang="ru-RU" sz="2200" dirty="0" smtClean="0"/>
              <a:t>» Кузнецова Г.А.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345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56653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- внедрение проекта</a:t>
            </a:r>
            <a:r>
              <a:rPr lang="en-US" dirty="0"/>
              <a:t/>
            </a:r>
            <a:br>
              <a:rPr lang="en-US" dirty="0"/>
            </a:br>
            <a:r>
              <a:rPr lang="ru-RU" sz="2900" dirty="0" smtClean="0"/>
              <a:t>1.</a:t>
            </a:r>
            <a:r>
              <a:rPr lang="ru-RU" sz="2900" dirty="0" smtClean="0">
                <a:solidFill>
                  <a:schemeClr val="tx1"/>
                </a:solidFill>
              </a:rPr>
              <a:t>Реализация программы </a:t>
            </a:r>
            <a:r>
              <a:rPr lang="ru-RU" sz="2900" dirty="0">
                <a:solidFill>
                  <a:schemeClr val="tx1"/>
                </a:solidFill>
              </a:rPr>
              <a:t>подготовки кадрового ресурса к работе в условиях создания современного образовательного пространства посредством внедрения детской инженерии</a:t>
            </a:r>
            <a:r>
              <a:rPr lang="ru-RU" sz="2900" dirty="0" smtClean="0">
                <a:solidFill>
                  <a:schemeClr val="tx1"/>
                </a:solidFill>
              </a:rPr>
              <a:t>. </a:t>
            </a:r>
            <a:r>
              <a:rPr lang="ru-RU" sz="2900" dirty="0">
                <a:solidFill>
                  <a:schemeClr val="tx1"/>
                </a:solidFill>
              </a:rPr>
              <a:t>Программа предполагает создание условий формирования и повышения уровня готовности педагогов к детской инженерии. К ним относятся следующие: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мотивация педагогов к осуществлению инновационной деятельности;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внедрение в практику детской инженерии, создание особой среды;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разработка системы мониторинга результатов, а также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управления деятельностью педагогов в условиях создания современного образовательного пространства посредством внедрения детской инженерии</a:t>
            </a:r>
            <a:r>
              <a:rPr lang="ru-RU" sz="2900" b="1" dirty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685800" y="6082747"/>
            <a:ext cx="10394707" cy="3578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pic>
        <p:nvPicPr>
          <p:cNvPr id="4098" name="Picture 2" descr="C:\Users\ДС 55\Рабочий стол\WhatsApp Image 2022-09-28 at 12.49.51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07" y="-308113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С 55\Рабочий стол\WhatsApp Image 2022-09-28 at 12.48.0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97" y="-208722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5665305"/>
          </a:xfrm>
        </p:spPr>
        <p:txBody>
          <a:bodyPr>
            <a:normAutofit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- внедрение проекта</a:t>
            </a:r>
            <a:r>
              <a:rPr lang="en-US" dirty="0"/>
              <a:t/>
            </a:r>
            <a:br>
              <a:rPr lang="en-US" dirty="0"/>
            </a:br>
            <a:r>
              <a:rPr lang="ru-RU" sz="2900" dirty="0"/>
              <a:t>2</a:t>
            </a:r>
            <a:r>
              <a:rPr lang="ru-RU" sz="2900" dirty="0" smtClean="0"/>
              <a:t>.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Создание условий </a:t>
            </a:r>
            <a:r>
              <a:rPr lang="ru-RU" sz="3200" dirty="0">
                <a:solidFill>
                  <a:schemeClr val="tx1"/>
                </a:solidFill>
              </a:rPr>
              <a:t>для распространения педагогического опыта: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- участие в конкурсах разного уровня педагогов, воспитанников и родителей;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- презентация  опыта на площадках города;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- подготовка публикаций педагогов в СМИ.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685800" y="6082747"/>
            <a:ext cx="10394707" cy="3578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5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8" y="-1152939"/>
            <a:ext cx="10933041" cy="8199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4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Мои документы\Заведующий Рабочий стол\Муниципальное задание\3 квартал 2023\8419a5c8d83471a621027f47855a0f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13" y="240836"/>
            <a:ext cx="3788724" cy="53548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ои документы\Заведующий Рабочий стол\Муниципальное задание\3 квартал 2023\5359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82" y="1590261"/>
            <a:ext cx="3937565" cy="5565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Мои документы\Заведующий Рабочий стол\Муниципальное задание\4 квартал 2023\Сертификат_Суровцева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03" y="0"/>
            <a:ext cx="4085221" cy="5774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5665305"/>
          </a:xfrm>
        </p:spPr>
        <p:txBody>
          <a:bodyPr>
            <a:normAutofit/>
          </a:bodyPr>
          <a:lstStyle/>
          <a:p>
            <a:r>
              <a:rPr lang="en-US" b="1" dirty="0" smtClean="0"/>
              <a:t>III </a:t>
            </a:r>
            <a:r>
              <a:rPr lang="ru-RU" b="1" dirty="0" smtClean="0"/>
              <a:t>этап - заключительный</a:t>
            </a:r>
            <a:r>
              <a:rPr lang="en-US" dirty="0"/>
              <a:t/>
            </a:r>
            <a:br>
              <a:rPr lang="en-US" dirty="0"/>
            </a:br>
            <a:r>
              <a:rPr lang="ru-RU" sz="3200" dirty="0" smtClean="0">
                <a:solidFill>
                  <a:schemeClr val="tx1"/>
                </a:solidFill>
              </a:rPr>
              <a:t>проведение оценки </a:t>
            </a:r>
            <a:r>
              <a:rPr lang="ru-RU" sz="3200" dirty="0">
                <a:solidFill>
                  <a:schemeClr val="tx1"/>
                </a:solidFill>
              </a:rPr>
              <a:t>результативности управленческой деятельности в условиях внедрения детской инженерии.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685800" y="6082747"/>
            <a:ext cx="10394707" cy="3578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351104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Ожидаемые </a:t>
            </a:r>
            <a:r>
              <a:rPr lang="ru-RU" sz="5300" dirty="0" smtClean="0"/>
              <a:t> результаты:</a:t>
            </a:r>
            <a:br>
              <a:rPr lang="ru-RU" sz="5300" dirty="0" smtClean="0"/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обновление системы  </a:t>
            </a:r>
            <a:r>
              <a:rPr lang="ru-RU" sz="3100" dirty="0">
                <a:solidFill>
                  <a:schemeClr val="tx1"/>
                </a:solidFill>
              </a:rPr>
              <a:t>управления ДОУ;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повышение рейтинга </a:t>
            </a:r>
            <a:r>
              <a:rPr lang="ru-RU" sz="3100" dirty="0">
                <a:solidFill>
                  <a:schemeClr val="tx1"/>
                </a:solidFill>
              </a:rPr>
              <a:t>ДОУ;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обновление материально-технической базы </a:t>
            </a:r>
            <a:r>
              <a:rPr lang="ru-RU" sz="3100" dirty="0">
                <a:solidFill>
                  <a:schemeClr val="tx1"/>
                </a:solidFill>
              </a:rPr>
              <a:t>ДОУ;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повышение мотивации </a:t>
            </a:r>
            <a:r>
              <a:rPr lang="ru-RU" sz="3100" dirty="0">
                <a:solidFill>
                  <a:schemeClr val="tx1"/>
                </a:solidFill>
              </a:rPr>
              <a:t>педагогов на применение новых технологий в практике работы с детьми и родителями,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 </a:t>
            </a:r>
            <a:r>
              <a:rPr lang="ru-RU" sz="3100" dirty="0" smtClean="0">
                <a:solidFill>
                  <a:schemeClr val="tx1"/>
                </a:solidFill>
              </a:rPr>
              <a:t>положительная </a:t>
            </a:r>
            <a:r>
              <a:rPr lang="ru-RU" sz="3100" dirty="0">
                <a:solidFill>
                  <a:schemeClr val="tx1"/>
                </a:solidFill>
              </a:rPr>
              <a:t>динамика квалификационного уровня педагогов;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увеличение процента  </a:t>
            </a:r>
            <a:r>
              <a:rPr lang="ru-RU" sz="3100" dirty="0">
                <a:solidFill>
                  <a:schemeClr val="tx1"/>
                </a:solidFill>
              </a:rPr>
              <a:t>участников из числа педагогических кадров, их воспитанников и родителей в конкурсном движении.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6231834"/>
            <a:ext cx="1039470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Представление результатов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https://mdoay55orsk.netboard.me/8q26o0gu6zvmbz6</a:t>
            </a:r>
            <a:r>
              <a:rPr lang="en-US" sz="2200" dirty="0" smtClean="0">
                <a:hlinkClick r:id="rId2"/>
              </a:rPr>
              <a:t>/#</a:t>
            </a: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992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Игра</a:t>
            </a:r>
          </a:p>
          <a:p>
            <a:pPr marL="0" indent="0">
              <a:buNone/>
            </a:pPr>
            <a:r>
              <a:rPr lang="ru-RU" sz="4000" dirty="0" smtClean="0"/>
              <a:t>«Разноцветные </a:t>
            </a:r>
          </a:p>
          <a:p>
            <a:pPr marL="0" indent="0">
              <a:buNone/>
            </a:pPr>
            <a:r>
              <a:rPr lang="ru-RU" sz="4000" dirty="0" smtClean="0"/>
              <a:t>шары»</a:t>
            </a:r>
            <a:endParaRPr lang="ru-RU" sz="4000" dirty="0"/>
          </a:p>
        </p:txBody>
      </p:sp>
      <p:pic>
        <p:nvPicPr>
          <p:cNvPr id="4098" name="Picture 2" descr="C:\Users\ДС 55\Рабочий стол\изображение_viber_2022-09-27_19-04-02-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79" y="109330"/>
            <a:ext cx="5908258" cy="6480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3290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Мозаика </a:t>
            </a:r>
          </a:p>
          <a:p>
            <a:pPr marL="0" indent="0">
              <a:buNone/>
            </a:pPr>
            <a:r>
              <a:rPr lang="ru-RU" sz="4000" dirty="0" smtClean="0"/>
              <a:t>«Веселые картинки»</a:t>
            </a:r>
            <a:endParaRPr lang="ru-RU" sz="4000" dirty="0"/>
          </a:p>
        </p:txBody>
      </p:sp>
      <p:pic>
        <p:nvPicPr>
          <p:cNvPr id="3074" name="Picture 2" descr="C:\Users\ДС 55\Рабочий стол\изображение_viber_2022-09-27_19-03-06-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4" y="178905"/>
            <a:ext cx="5479774" cy="628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765" y="1023100"/>
            <a:ext cx="11188700" cy="5315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u="sng" dirty="0">
                <a:solidFill>
                  <a:srgbClr val="FF0000"/>
                </a:solidFill>
              </a:rPr>
              <a:t>Актуальность проекта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обусловлена государственной политикой, ориентированной на инновационное развитие образования в Российской Федерации (Указ Президента России «О  национальных целях и стратегических задачах развития Российской Федерации на период до 2024 года»; государственная программа Российской Федерации «Развитие образования» на 2018–2025 годы; приоритетные национальные проекты «Современная школа», «Успех каждого ребенка», «Цифровая образовательная среда» и др.). </a:t>
            </a:r>
          </a:p>
          <a:p>
            <a:pPr marL="0" indent="0" algn="ctr">
              <a:buNone/>
            </a:pP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13367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8396"/>
            <a:ext cx="11010900" cy="1879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Конструирование из палочек </a:t>
            </a:r>
          </a:p>
          <a:p>
            <a:pPr marL="0" indent="0" algn="ctr">
              <a:buNone/>
            </a:pPr>
            <a:r>
              <a:rPr lang="ru-RU" sz="2400" b="1" dirty="0" smtClean="0"/>
              <a:t>«техника»</a:t>
            </a:r>
            <a:endParaRPr lang="ru-RU" sz="2400" b="1" dirty="0"/>
          </a:p>
          <a:p>
            <a:endParaRPr lang="ru-RU" sz="2200" dirty="0"/>
          </a:p>
        </p:txBody>
      </p:sp>
      <p:pic>
        <p:nvPicPr>
          <p:cNvPr id="2050" name="Picture 2" descr="C:\Users\ДС 55\Рабочий стол\изображение_viber_2022-09-27_19-02-14-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469"/>
            <a:ext cx="4615898" cy="6154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С 55\Рабочий стол\изображение_viber_2022-09-27_19-02-14-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04077"/>
            <a:ext cx="4764985" cy="6353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843" y="158396"/>
            <a:ext cx="11279257" cy="1103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«Бусы для кукол»</a:t>
            </a:r>
            <a:endParaRPr lang="ru-RU" sz="4000" b="1" dirty="0"/>
          </a:p>
        </p:txBody>
      </p:sp>
      <p:pic>
        <p:nvPicPr>
          <p:cNvPr id="1026" name="Picture 2" descr="C:\Users\ДС 55\Рабочий стол\изображение_viber_2022-09-27_19-01-02-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015009"/>
            <a:ext cx="4383156" cy="5842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 55\Рабочий стол\изображение_viber_2022-09-27_19-01-02-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12" y="880221"/>
            <a:ext cx="4584425" cy="6112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1183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/>
              <a:t>Конструирование</a:t>
            </a:r>
          </a:p>
          <a:p>
            <a:pPr marL="0" indent="0" algn="ctr">
              <a:buNone/>
            </a:pPr>
            <a:r>
              <a:rPr lang="ru-RU" sz="2200" dirty="0" smtClean="0"/>
              <a:t>  </a:t>
            </a:r>
            <a:r>
              <a:rPr lang="ru-RU" sz="2200" dirty="0"/>
              <a:t>"Домик для зайчика </a:t>
            </a:r>
            <a:r>
              <a:rPr lang="ru-RU" sz="2200" dirty="0" smtClean="0"/>
              <a:t>и</a:t>
            </a:r>
          </a:p>
          <a:p>
            <a:pPr marL="0" indent="0" algn="ctr">
              <a:buNone/>
            </a:pPr>
            <a:r>
              <a:rPr lang="ru-RU" sz="2200" dirty="0" smtClean="0"/>
              <a:t> </a:t>
            </a:r>
            <a:r>
              <a:rPr lang="ru-RU" sz="2200" dirty="0"/>
              <a:t>лисички"</a:t>
            </a:r>
          </a:p>
        </p:txBody>
      </p:sp>
      <p:pic>
        <p:nvPicPr>
          <p:cNvPr id="5122" name="Picture 2" descr="C:\Users\ДС 55\Рабочий стол\изображение_viber_2022-09-27_19-05-34-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11" y="-89452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С 55\Рабочий стол\изображение_viber_2022-09-27_19-05-34-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6" y="795697"/>
            <a:ext cx="6127407" cy="6062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07119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3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90607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u="sng" dirty="0"/>
              <a:t>Цель:</a:t>
            </a:r>
            <a:r>
              <a:rPr lang="ru-RU" dirty="0"/>
              <a:t> </a:t>
            </a:r>
            <a:r>
              <a:rPr lang="ru-RU" sz="4000" dirty="0">
                <a:solidFill>
                  <a:schemeClr val="tx1"/>
                </a:solidFill>
              </a:rPr>
              <a:t>Создание условий для внедрения детской инженерии как фактора повышения качества образования в МДОАУ № 55.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5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5178287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Задачи:</a:t>
            </a:r>
            <a:r>
              <a:rPr lang="ru-RU" dirty="0"/>
              <a:t>  </a:t>
            </a:r>
            <a:br>
              <a:rPr lang="ru-RU" dirty="0"/>
            </a:br>
            <a:r>
              <a:rPr lang="ru-RU" sz="4000" dirty="0" smtClean="0">
                <a:solidFill>
                  <a:srgbClr val="FF0000"/>
                </a:solidFill>
              </a:rPr>
              <a:t>1.</a:t>
            </a:r>
            <a:r>
              <a:rPr lang="ru-RU" sz="4000" dirty="0" smtClean="0">
                <a:solidFill>
                  <a:schemeClr val="tx1"/>
                </a:solidFill>
              </a:rPr>
              <a:t>Обновить </a:t>
            </a:r>
            <a:r>
              <a:rPr lang="ru-RU" sz="4000" dirty="0">
                <a:solidFill>
                  <a:schemeClr val="tx1"/>
                </a:solidFill>
              </a:rPr>
              <a:t>систему управления МДОАУ № 55.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2.</a:t>
            </a:r>
            <a:r>
              <a:rPr lang="ru-RU" sz="4000" dirty="0" smtClean="0">
                <a:solidFill>
                  <a:schemeClr val="tx1"/>
                </a:solidFill>
              </a:rPr>
              <a:t>Обеспечить </a:t>
            </a:r>
            <a:r>
              <a:rPr lang="ru-RU" sz="4000" dirty="0">
                <a:solidFill>
                  <a:schemeClr val="tx1"/>
                </a:solidFill>
              </a:rPr>
              <a:t>подготовку кадрового ресурса к внедрению детской инженерии как фактора повышения качества </a:t>
            </a:r>
            <a:r>
              <a:rPr lang="ru-RU" sz="4000" dirty="0" smtClean="0">
                <a:solidFill>
                  <a:schemeClr val="tx1"/>
                </a:solidFill>
              </a:rPr>
              <a:t>образования </a:t>
            </a:r>
            <a:r>
              <a:rPr lang="ru-RU" sz="4000" dirty="0">
                <a:solidFill>
                  <a:schemeClr val="tx1"/>
                </a:solidFill>
              </a:rPr>
              <a:t>в МДОАУ № 55.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r>
              <a:rPr lang="ru-RU" sz="4000" dirty="0" smtClean="0">
                <a:solidFill>
                  <a:schemeClr val="tx1"/>
                </a:solidFill>
              </a:rPr>
              <a:t>Сформировать </a:t>
            </a:r>
            <a:r>
              <a:rPr lang="ru-RU" sz="4000" dirty="0">
                <a:solidFill>
                  <a:schemeClr val="tx1"/>
                </a:solidFill>
              </a:rPr>
              <a:t>современное предметно-образовательное пространство МДОАУ № 55.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4.</a:t>
            </a:r>
            <a:r>
              <a:rPr lang="ru-RU" sz="4000" dirty="0" smtClean="0">
                <a:solidFill>
                  <a:schemeClr val="tx1"/>
                </a:solidFill>
              </a:rPr>
              <a:t>Повысить </a:t>
            </a:r>
            <a:r>
              <a:rPr lang="ru-RU" sz="4000" dirty="0">
                <a:solidFill>
                  <a:schemeClr val="tx1"/>
                </a:solidFill>
              </a:rPr>
              <a:t>рейтинг ОО посредством  распространения  успешной педагогической практики.</a:t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929809"/>
            <a:ext cx="10394707" cy="44477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065104"/>
          </a:xfrm>
        </p:spPr>
        <p:txBody>
          <a:bodyPr>
            <a:normAutofit/>
          </a:bodyPr>
          <a:lstStyle/>
          <a:p>
            <a:r>
              <a:rPr lang="ru-RU" u="sng" dirty="0"/>
              <a:t>Участники проекта</a:t>
            </a:r>
            <a:r>
              <a:rPr lang="ru-RU" dirty="0"/>
              <a:t>  –  </a:t>
            </a:r>
            <a:r>
              <a:rPr lang="ru-RU" dirty="0">
                <a:solidFill>
                  <a:schemeClr val="tx1"/>
                </a:solidFill>
              </a:rPr>
              <a:t>педагогический </a:t>
            </a:r>
            <a:r>
              <a:rPr lang="ru-RU" dirty="0" smtClean="0">
                <a:solidFill>
                  <a:schemeClr val="tx1"/>
                </a:solidFill>
              </a:rPr>
              <a:t>коллектив МДОАУ «Детский сад № 55 «Солнышко» </a:t>
            </a:r>
            <a:r>
              <a:rPr lang="ru-RU" dirty="0" err="1" smtClean="0">
                <a:solidFill>
                  <a:schemeClr val="tx1"/>
                </a:solidFill>
              </a:rPr>
              <a:t>г.Орска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267739"/>
            <a:ext cx="10394707" cy="1068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4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50788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- организационно-подготовительный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обновление образовательного пространства МДОАУ «Детский сад № 55 «Солнышко» </a:t>
            </a:r>
            <a:r>
              <a:rPr lang="ru-RU" sz="3100" dirty="0" err="1" smtClean="0">
                <a:solidFill>
                  <a:schemeClr val="tx1"/>
                </a:solidFill>
              </a:rPr>
              <a:t>г.Орска</a:t>
            </a:r>
            <a:r>
              <a:rPr lang="ru-RU" sz="3100" dirty="0" smtClean="0">
                <a:solidFill>
                  <a:schemeClr val="tx1"/>
                </a:solidFill>
              </a:rPr>
              <a:t>» </a:t>
            </a:r>
            <a:r>
              <a:rPr lang="ru-RU" sz="3100" dirty="0">
                <a:solidFill>
                  <a:schemeClr val="tx1"/>
                </a:solidFill>
              </a:rPr>
              <a:t>посредством внедрения детской инженерии как фактор повышения качества </a:t>
            </a:r>
            <a:r>
              <a:rPr lang="ru-RU" sz="3100" dirty="0" smtClean="0">
                <a:solidFill>
                  <a:schemeClr val="tx1"/>
                </a:solidFill>
              </a:rPr>
              <a:t>образования: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кадрового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материально-технического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информационно-методического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нормативно-правовой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финансово-экономический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277678"/>
            <a:ext cx="10394707" cy="969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pic>
        <p:nvPicPr>
          <p:cNvPr id="5122" name="Picture 2" descr="C:\Users\ДС 55\Рабочий стол\WhatsApp Image 2022-09-28 at 12.49.5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9" y="-89452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С 55\Рабочий стол\WhatsApp Image 2022-09-28 at 12.49.52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42" y="0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pic>
        <p:nvPicPr>
          <p:cNvPr id="2050" name="Picture 2" descr="C:\Users\ДС 55\Рабочий стол\WhatsApp Image 2022-09-28 at 12.49.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6" y="-298174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С 55\Рабочий стол\WhatsApp Image 2022-09-28 at 12.49.50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81" y="-178905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259291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12876"/>
            <a:ext cx="12192000" cy="2016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98033" y="1484314"/>
            <a:ext cx="11618384" cy="1944687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Москва" pitchFamily="34" charset="-52"/>
              </a:rPr>
              <a:t>«</a:t>
            </a:r>
            <a:r>
              <a:rPr lang="ru-RU" altLang="ru-RU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ОТ ФРЁБЕЛЯ ДО РОБОТА: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4000" b="1" dirty="0" smtClean="0">
                <a:solidFill>
                  <a:srgbClr val="FFDD71"/>
                </a:solidFill>
                <a:latin typeface="Arial" charset="0"/>
                <a:cs typeface="Arial" charset="0"/>
              </a:rPr>
              <a:t>РАСТИМ БУДУЩИХ ИНЖЕНЕРОВ»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45125"/>
            <a:ext cx="4800600" cy="1125538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Т.В. Волосовец,</a:t>
            </a:r>
            <a:endParaRPr lang="en-US" altLang="ru-RU" sz="18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Ю.В. Карпова,</a:t>
            </a:r>
            <a:endParaRPr lang="en-US" altLang="ru-RU" sz="18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Т.В. Тимофеева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024718" y="1916113"/>
            <a:ext cx="6239933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295401" y="3860800"/>
            <a:ext cx="6432551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Парциальная </a:t>
            </a: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образовательная программа</a:t>
            </a:r>
            <a:b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дошкольного образования</a:t>
            </a:r>
          </a:p>
          <a:p>
            <a:pPr>
              <a:spcBef>
                <a:spcPct val="20000"/>
              </a:spcBef>
              <a:defRPr/>
            </a:pPr>
            <a:endParaRPr lang="ru-RU" b="1" kern="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320" name="Picture 8" descr="C:\Documents and Settings\Admin\Рабочий стол\Ро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67" y="3573463"/>
            <a:ext cx="408093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14917" y="1484314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184467" y="1484314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898</TotalTime>
  <Words>188</Words>
  <Application>Microsoft Office PowerPoint</Application>
  <PresentationFormat>Произвольный</PresentationFormat>
  <Paragraphs>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Главное мероприятие</vt:lpstr>
      <vt:lpstr>Тема проекта: «Практика создания и использования современного образовательного пространства посредством внедрения детской инженерии, как фактор повышения качества образования в МДОАУ «Детский сад № 55 «Солнышко» г.Орска»</vt:lpstr>
      <vt:lpstr>Презентация PowerPoint</vt:lpstr>
      <vt:lpstr> Цель: Создание условий для внедрения детской инженерии как фактора повышения качества образования в МДОАУ № 55.</vt:lpstr>
      <vt:lpstr>Задачи:   1.Обновить систему управления МДОАУ № 55. 2.Обеспечить подготовку кадрового ресурса к внедрению детской инженерии как фактора повышения качества образования в МДОАУ № 55. 3.Сформировать современное предметно-образовательное пространство МДОАУ № 55. 4.Повысить рейтинг ОО посредством  распространения  успешной педагогической практики. </vt:lpstr>
      <vt:lpstr>Участники проекта  –  педагогический коллектив МДОАУ «Детский сад № 55 «Солнышко» г.Орска»</vt:lpstr>
      <vt:lpstr>I этап - организационно-подготовительный  обновление образовательного пространства МДОАУ «Детский сад № 55 «Солнышко» г.Орска» посредством внедрения детской инженерии как фактор повышения качества образования: - кадрового - материально-технического - информационно-методического - нормативно-правовой - финансово-экономический </vt:lpstr>
      <vt:lpstr>Презентация PowerPoint</vt:lpstr>
      <vt:lpstr>Презентация PowerPoint</vt:lpstr>
      <vt:lpstr>«ОТ ФРЁБЕЛЯ ДО РОБОТА: РАСТИМ БУДУЩИХ ИНЖЕНЕРОВ»</vt:lpstr>
      <vt:lpstr>II этап - внедрение проекта 1.Реализация программы подготовки кадрового ресурса к работе в условиях создания современного образовательного пространства посредством внедрения детской инженерии. Программа предполагает создание условий формирования и повышения уровня готовности педагогов к детской инженерии. К ним относятся следующие: мотивация педагогов к осуществлению инновационной деятельности; внедрение в практику детской инженерии, создание особой среды; разработка системы мониторинга результатов, а также управления деятельностью педагогов в условиях создания современного образовательного пространства посредством внедрения детской инженерии   </vt:lpstr>
      <vt:lpstr>Презентация PowerPoint</vt:lpstr>
      <vt:lpstr>II этап - внедрение проекта 2. Создание условий для распространения педагогического опыта: - участие в конкурсах разного уровня педагогов, воспитанников и родителей; - презентация  опыта на площадках города; - подготовка публикаций педагогов в СМИ.   </vt:lpstr>
      <vt:lpstr>Презентация PowerPoint</vt:lpstr>
      <vt:lpstr>Презентация PowerPoint</vt:lpstr>
      <vt:lpstr>III этап - заключительный проведение оценки результативности управленческой деятельности в условиях внедрения детской инженерии.    </vt:lpstr>
      <vt:lpstr>Ожидаемые  результаты:  - обновление системы  управления ДОУ; - повышение рейтинга ДОУ; - обновление материально-технической базы ДОУ;  - повышение мотивации педагогов на применение новых технологий в практике работы с детьми и родителями,  -  положительная динамика квалификационного уровня педагогов;  - увеличение процента  участников из числа педагогических кадров, их воспитанников и родителей в конкурсном движении.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"Издательство Учитель"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 и методические аспекты обеспечения дорожной безопасности детей в условиях реализации ФГОС ООО</dc:title>
  <dc:creator>Черноиванова Наталья</dc:creator>
  <cp:lastModifiedBy>ДС 55</cp:lastModifiedBy>
  <cp:revision>50</cp:revision>
  <cp:lastPrinted>2022-09-29T04:33:10Z</cp:lastPrinted>
  <dcterms:created xsi:type="dcterms:W3CDTF">2021-11-09T05:19:01Z</dcterms:created>
  <dcterms:modified xsi:type="dcterms:W3CDTF">2024-02-13T09:59:14Z</dcterms:modified>
</cp:coreProperties>
</file>