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  <p:sldMasterId id="2147483648" r:id="rId2"/>
  </p:sldMasterIdLst>
  <p:notesMasterIdLst>
    <p:notesMasterId r:id="rId26"/>
  </p:notesMasterIdLst>
  <p:sldIdLst>
    <p:sldId id="398" r:id="rId3"/>
    <p:sldId id="314" r:id="rId4"/>
    <p:sldId id="310" r:id="rId5"/>
    <p:sldId id="399" r:id="rId6"/>
    <p:sldId id="400" r:id="rId7"/>
    <p:sldId id="401" r:id="rId8"/>
    <p:sldId id="383" r:id="rId9"/>
    <p:sldId id="384" r:id="rId10"/>
    <p:sldId id="511" r:id="rId11"/>
    <p:sldId id="427" r:id="rId12"/>
    <p:sldId id="260" r:id="rId13"/>
    <p:sldId id="488" r:id="rId14"/>
    <p:sldId id="403" r:id="rId15"/>
    <p:sldId id="410" r:id="rId16"/>
    <p:sldId id="512" r:id="rId17"/>
    <p:sldId id="432" r:id="rId18"/>
    <p:sldId id="490" r:id="rId19"/>
    <p:sldId id="520" r:id="rId20"/>
    <p:sldId id="521" r:id="rId21"/>
    <p:sldId id="440" r:id="rId22"/>
    <p:sldId id="514" r:id="rId23"/>
    <p:sldId id="515" r:id="rId24"/>
    <p:sldId id="516" r:id="rId2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2C8200-1DD5-2654-1D93-1EDAFB31C476}" v="17" dt="2024-05-28T16:27:26.649"/>
    <p1510:client id="{7C5550CD-57CD-0650-A58E-1A5EF781978B}" v="7" dt="2024-05-27T16:28:54.482"/>
    <p1510:client id="{C7F76F83-35A7-9CAC-CF59-EF940E6EC1D2}" v="169" dt="2024-05-28T16:16:48.7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51"/>
    <p:restoredTop sz="94537"/>
  </p:normalViewPr>
  <p:slideViewPr>
    <p:cSldViewPr snapToGrid="0">
      <p:cViewPr varScale="1">
        <p:scale>
          <a:sx n="119" d="100"/>
          <a:sy n="119" d="100"/>
        </p:scale>
        <p:origin x="864" y="176"/>
      </p:cViewPr>
      <p:guideLst/>
    </p:cSldViewPr>
  </p:slideViewPr>
  <p:outlineViewPr>
    <p:cViewPr>
      <p:scale>
        <a:sx n="33" d="100"/>
        <a:sy n="33" d="100"/>
      </p:scale>
      <p:origin x="0" y="-94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67988-B45E-7547-8909-2E4065ECFD9B}" type="datetimeFigureOut">
              <a:rPr lang="it-IT" smtClean="0"/>
              <a:t>05/07/24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38755-3802-AD45-B554-D0C938C901A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1092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T"/>
              <a:t>Questo è un totorial per Chat GPT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38755-3802-AD45-B554-D0C938C901A5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8913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GB" b="1" err="1">
                <a:effectLst/>
              </a:rPr>
              <a:t>Analisi</a:t>
            </a:r>
            <a:r>
              <a:rPr lang="en-GB" b="1">
                <a:effectLst/>
              </a:rPr>
              <a:t> del </a:t>
            </a:r>
            <a:r>
              <a:rPr lang="en-GB" b="1" err="1">
                <a:effectLst/>
              </a:rPr>
              <a:t>contenuto</a:t>
            </a:r>
            <a:r>
              <a:rPr lang="en-GB" b="1">
                <a:effectLst/>
              </a:rPr>
              <a:t> di un testo</a:t>
            </a:r>
            <a:r>
              <a:rPr lang="en-GB">
                <a:effectLst/>
              </a:rPr>
              <a:t>: </a:t>
            </a:r>
            <a:r>
              <a:rPr lang="en-GB" err="1">
                <a:effectLst/>
              </a:rPr>
              <a:t>L'impiego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dell'intelligenza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artificiale</a:t>
            </a:r>
            <a:r>
              <a:rPr lang="en-GB">
                <a:effectLst/>
              </a:rPr>
              <a:t> (AI) per </a:t>
            </a:r>
            <a:r>
              <a:rPr lang="en-GB" err="1">
                <a:effectLst/>
              </a:rPr>
              <a:t>l'analisi</a:t>
            </a:r>
            <a:r>
              <a:rPr lang="en-GB">
                <a:effectLst/>
              </a:rPr>
              <a:t> del </a:t>
            </a:r>
            <a:r>
              <a:rPr lang="en-GB" err="1">
                <a:effectLst/>
              </a:rPr>
              <a:t>contenuto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permette</a:t>
            </a:r>
            <a:r>
              <a:rPr lang="en-GB">
                <a:effectLst/>
              </a:rPr>
              <a:t> alle </a:t>
            </a:r>
            <a:r>
              <a:rPr lang="en-GB" err="1">
                <a:effectLst/>
              </a:rPr>
              <a:t>aziende</a:t>
            </a:r>
            <a:r>
              <a:rPr lang="en-GB">
                <a:effectLst/>
              </a:rPr>
              <a:t> di </a:t>
            </a:r>
            <a:r>
              <a:rPr lang="en-GB" err="1">
                <a:effectLst/>
              </a:rPr>
              <a:t>identificare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rapidamente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temi</a:t>
            </a:r>
            <a:r>
              <a:rPr lang="en-GB">
                <a:effectLst/>
              </a:rPr>
              <a:t>, </a:t>
            </a:r>
            <a:r>
              <a:rPr lang="en-GB" err="1">
                <a:effectLst/>
              </a:rPr>
              <a:t>sentimenti</a:t>
            </a:r>
            <a:r>
              <a:rPr lang="en-GB">
                <a:effectLst/>
              </a:rPr>
              <a:t> e </a:t>
            </a:r>
            <a:r>
              <a:rPr lang="en-GB" err="1">
                <a:effectLst/>
              </a:rPr>
              <a:t>tendenze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chiave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nei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testi</a:t>
            </a:r>
            <a:r>
              <a:rPr lang="en-GB">
                <a:effectLst/>
              </a:rPr>
              <a:t>, </a:t>
            </a:r>
            <a:r>
              <a:rPr lang="en-GB" err="1">
                <a:effectLst/>
              </a:rPr>
              <a:t>facilitando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una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migliore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comprensione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dei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dati</a:t>
            </a:r>
            <a:r>
              <a:rPr lang="en-GB">
                <a:effectLst/>
              </a:rPr>
              <a:t> e </a:t>
            </a:r>
            <a:r>
              <a:rPr lang="en-GB" err="1">
                <a:effectLst/>
              </a:rPr>
              <a:t>una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rapida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reazione</a:t>
            </a:r>
            <a:r>
              <a:rPr lang="en-GB">
                <a:effectLst/>
              </a:rPr>
              <a:t> alle </a:t>
            </a:r>
            <a:r>
              <a:rPr lang="en-GB" err="1">
                <a:effectLst/>
              </a:rPr>
              <a:t>esigenze</a:t>
            </a:r>
            <a:r>
              <a:rPr lang="en-GB">
                <a:effectLst/>
              </a:rPr>
              <a:t> del </a:t>
            </a:r>
            <a:r>
              <a:rPr lang="en-GB" err="1">
                <a:effectLst/>
              </a:rPr>
              <a:t>mercato</a:t>
            </a:r>
            <a:r>
              <a:rPr lang="en-GB">
                <a:effectLst/>
              </a:rPr>
              <a:t>. </a:t>
            </a:r>
            <a:r>
              <a:rPr lang="en-GB" err="1">
                <a:effectLst/>
              </a:rPr>
              <a:t>Questo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riduce</a:t>
            </a:r>
            <a:r>
              <a:rPr lang="en-GB">
                <a:effectLst/>
              </a:rPr>
              <a:t> il </a:t>
            </a:r>
            <a:r>
              <a:rPr lang="en-GB" err="1">
                <a:effectLst/>
              </a:rPr>
              <a:t>carico</a:t>
            </a:r>
            <a:r>
              <a:rPr lang="en-GB">
                <a:effectLst/>
              </a:rPr>
              <a:t> di </a:t>
            </a:r>
            <a:r>
              <a:rPr lang="en-GB" err="1">
                <a:effectLst/>
              </a:rPr>
              <a:t>lavoro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manuale</a:t>
            </a:r>
            <a:r>
              <a:rPr lang="en-GB">
                <a:effectLst/>
              </a:rPr>
              <a:t> e </a:t>
            </a:r>
            <a:r>
              <a:rPr lang="en-GB" err="1">
                <a:effectLst/>
              </a:rPr>
              <a:t>aumenta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l'efficienza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nel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trattare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grandi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volumi</a:t>
            </a:r>
            <a:r>
              <a:rPr lang="en-GB">
                <a:effectLst/>
              </a:rPr>
              <a:t> di </a:t>
            </a:r>
            <a:r>
              <a:rPr lang="en-GB" err="1">
                <a:effectLst/>
              </a:rPr>
              <a:t>informazioni</a:t>
            </a:r>
            <a:r>
              <a:rPr lang="en-GB">
                <a:effectLst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GB" b="1" err="1">
                <a:effectLst/>
              </a:rPr>
              <a:t>Sintesi</a:t>
            </a:r>
            <a:r>
              <a:rPr lang="en-GB" b="1">
                <a:effectLst/>
              </a:rPr>
              <a:t> di un </a:t>
            </a:r>
            <a:r>
              <a:rPr lang="en-GB" b="1" err="1">
                <a:effectLst/>
              </a:rPr>
              <a:t>documento</a:t>
            </a:r>
            <a:r>
              <a:rPr lang="en-GB">
                <a:effectLst/>
              </a:rPr>
              <a:t>: L'AI </a:t>
            </a:r>
            <a:r>
              <a:rPr lang="en-GB" err="1">
                <a:effectLst/>
              </a:rPr>
              <a:t>può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efficacemente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condensare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documenti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lunghi</a:t>
            </a:r>
            <a:r>
              <a:rPr lang="en-GB">
                <a:effectLst/>
              </a:rPr>
              <a:t> in </a:t>
            </a:r>
            <a:r>
              <a:rPr lang="en-GB" err="1">
                <a:effectLst/>
              </a:rPr>
              <a:t>sommari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brevi</a:t>
            </a:r>
            <a:r>
              <a:rPr lang="en-GB">
                <a:effectLst/>
              </a:rPr>
              <a:t> e </a:t>
            </a:r>
            <a:r>
              <a:rPr lang="en-GB" err="1">
                <a:effectLst/>
              </a:rPr>
              <a:t>pertinenti</a:t>
            </a:r>
            <a:r>
              <a:rPr lang="en-GB">
                <a:effectLst/>
              </a:rPr>
              <a:t>, </a:t>
            </a:r>
            <a:r>
              <a:rPr lang="en-GB" err="1">
                <a:effectLst/>
              </a:rPr>
              <a:t>garantendo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che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i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punti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chiave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siano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immediatamente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accessibili</a:t>
            </a:r>
            <a:r>
              <a:rPr lang="en-GB">
                <a:effectLst/>
              </a:rPr>
              <a:t>. </a:t>
            </a:r>
            <a:r>
              <a:rPr lang="en-GB" err="1">
                <a:effectLst/>
              </a:rPr>
              <a:t>Questo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aiuta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i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decisori</a:t>
            </a:r>
            <a:r>
              <a:rPr lang="en-GB">
                <a:effectLst/>
              </a:rPr>
              <a:t> a </a:t>
            </a:r>
            <a:r>
              <a:rPr lang="en-GB" err="1">
                <a:effectLst/>
              </a:rPr>
              <a:t>risparmiare</a:t>
            </a:r>
            <a:r>
              <a:rPr lang="en-GB">
                <a:effectLst/>
              </a:rPr>
              <a:t> tempo, </a:t>
            </a:r>
            <a:r>
              <a:rPr lang="en-GB" err="1">
                <a:effectLst/>
              </a:rPr>
              <a:t>migliorando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l'agilità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decisionale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all'interno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dell'organizzazione</a:t>
            </a:r>
            <a:r>
              <a:rPr lang="en-GB">
                <a:effectLst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GB" b="1" err="1">
                <a:effectLst/>
              </a:rPr>
              <a:t>Rielaborazione</a:t>
            </a:r>
            <a:r>
              <a:rPr lang="en-GB" b="1">
                <a:effectLst/>
              </a:rPr>
              <a:t> in </a:t>
            </a:r>
            <a:r>
              <a:rPr lang="en-GB" b="1" err="1">
                <a:effectLst/>
              </a:rPr>
              <a:t>formati</a:t>
            </a:r>
            <a:r>
              <a:rPr lang="en-GB" b="1">
                <a:effectLst/>
              </a:rPr>
              <a:t> </a:t>
            </a:r>
            <a:r>
              <a:rPr lang="en-GB" b="1" err="1">
                <a:effectLst/>
              </a:rPr>
              <a:t>diversi</a:t>
            </a:r>
            <a:r>
              <a:rPr lang="en-GB">
                <a:effectLst/>
              </a:rPr>
              <a:t>: La </a:t>
            </a:r>
            <a:r>
              <a:rPr lang="en-GB" err="1">
                <a:effectLst/>
              </a:rPr>
              <a:t>capacità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dell'AI</a:t>
            </a:r>
            <a:r>
              <a:rPr lang="en-GB">
                <a:effectLst/>
              </a:rPr>
              <a:t> di </a:t>
            </a:r>
            <a:r>
              <a:rPr lang="en-GB" err="1">
                <a:effectLst/>
              </a:rPr>
              <a:t>trasformare</a:t>
            </a:r>
            <a:r>
              <a:rPr lang="en-GB">
                <a:effectLst/>
              </a:rPr>
              <a:t> il </a:t>
            </a:r>
            <a:r>
              <a:rPr lang="en-GB" err="1">
                <a:effectLst/>
              </a:rPr>
              <a:t>contenuto</a:t>
            </a:r>
            <a:r>
              <a:rPr lang="en-GB">
                <a:effectLst/>
              </a:rPr>
              <a:t> in </a:t>
            </a:r>
            <a:r>
              <a:rPr lang="en-GB" err="1">
                <a:effectLst/>
              </a:rPr>
              <a:t>vari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formati</a:t>
            </a:r>
            <a:r>
              <a:rPr lang="en-GB">
                <a:effectLst/>
              </a:rPr>
              <a:t>, come </a:t>
            </a:r>
            <a:r>
              <a:rPr lang="en-GB" err="1">
                <a:effectLst/>
              </a:rPr>
              <a:t>grafici</a:t>
            </a:r>
            <a:r>
              <a:rPr lang="en-GB">
                <a:effectLst/>
              </a:rPr>
              <a:t>, </a:t>
            </a:r>
            <a:r>
              <a:rPr lang="en-GB" err="1">
                <a:effectLst/>
              </a:rPr>
              <a:t>presentazioni</a:t>
            </a:r>
            <a:r>
              <a:rPr lang="en-GB">
                <a:effectLst/>
              </a:rPr>
              <a:t>, o video, </a:t>
            </a:r>
            <a:r>
              <a:rPr lang="en-GB" err="1">
                <a:effectLst/>
              </a:rPr>
              <a:t>consente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una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comunicazione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più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efficace</a:t>
            </a:r>
            <a:r>
              <a:rPr lang="en-GB">
                <a:effectLst/>
              </a:rPr>
              <a:t> e </a:t>
            </a:r>
            <a:r>
              <a:rPr lang="en-GB" err="1">
                <a:effectLst/>
              </a:rPr>
              <a:t>personalizzata</a:t>
            </a:r>
            <a:r>
              <a:rPr lang="en-GB">
                <a:effectLst/>
              </a:rPr>
              <a:t> a </a:t>
            </a:r>
            <a:r>
              <a:rPr lang="en-GB" err="1">
                <a:effectLst/>
              </a:rPr>
              <a:t>seconda</a:t>
            </a:r>
            <a:r>
              <a:rPr lang="en-GB">
                <a:effectLst/>
              </a:rPr>
              <a:t> del </a:t>
            </a:r>
            <a:r>
              <a:rPr lang="en-GB" err="1">
                <a:effectLst/>
              </a:rPr>
              <a:t>pubblico</a:t>
            </a:r>
            <a:r>
              <a:rPr lang="en-GB">
                <a:effectLst/>
              </a:rPr>
              <a:t> e del </a:t>
            </a:r>
            <a:r>
              <a:rPr lang="en-GB" err="1">
                <a:effectLst/>
              </a:rPr>
              <a:t>contesto</a:t>
            </a:r>
            <a:r>
              <a:rPr lang="en-GB">
                <a:effectLst/>
              </a:rPr>
              <a:t>, </a:t>
            </a:r>
            <a:r>
              <a:rPr lang="en-GB" err="1">
                <a:effectLst/>
              </a:rPr>
              <a:t>potenziando</a:t>
            </a:r>
            <a:r>
              <a:rPr lang="en-GB">
                <a:effectLst/>
              </a:rPr>
              <a:t> la </a:t>
            </a:r>
            <a:r>
              <a:rPr lang="en-GB" err="1">
                <a:effectLst/>
              </a:rPr>
              <a:t>presentazione</a:t>
            </a:r>
            <a:r>
              <a:rPr lang="en-GB">
                <a:effectLst/>
              </a:rPr>
              <a:t> e la </a:t>
            </a:r>
            <a:r>
              <a:rPr lang="en-GB" err="1">
                <a:effectLst/>
              </a:rPr>
              <a:t>comprensione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delle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informazioni</a:t>
            </a:r>
            <a:r>
              <a:rPr lang="en-GB">
                <a:effectLst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GB" b="1" err="1">
                <a:effectLst/>
              </a:rPr>
              <a:t>Traduzione</a:t>
            </a:r>
            <a:r>
              <a:rPr lang="en-GB" b="1">
                <a:effectLst/>
              </a:rPr>
              <a:t> </a:t>
            </a:r>
            <a:r>
              <a:rPr lang="en-GB" b="1" err="1">
                <a:effectLst/>
              </a:rPr>
              <a:t>professionale</a:t>
            </a:r>
            <a:r>
              <a:rPr lang="en-GB" b="1">
                <a:effectLst/>
              </a:rPr>
              <a:t> in </a:t>
            </a:r>
            <a:r>
              <a:rPr lang="en-GB" b="1" err="1">
                <a:effectLst/>
              </a:rPr>
              <a:t>varie</a:t>
            </a:r>
            <a:r>
              <a:rPr lang="en-GB" b="1">
                <a:effectLst/>
              </a:rPr>
              <a:t> lingue</a:t>
            </a:r>
            <a:r>
              <a:rPr lang="en-GB">
                <a:effectLst/>
              </a:rPr>
              <a:t>: L'AI </a:t>
            </a:r>
            <a:r>
              <a:rPr lang="en-GB" err="1">
                <a:effectLst/>
              </a:rPr>
              <a:t>può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fornire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traduzioni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rapide</a:t>
            </a:r>
            <a:r>
              <a:rPr lang="en-GB">
                <a:effectLst/>
              </a:rPr>
              <a:t> e accurate in diverse lingue, </a:t>
            </a:r>
            <a:r>
              <a:rPr lang="en-GB" err="1">
                <a:effectLst/>
              </a:rPr>
              <a:t>rendendo</a:t>
            </a:r>
            <a:r>
              <a:rPr lang="en-GB">
                <a:effectLst/>
              </a:rPr>
              <a:t> la </a:t>
            </a:r>
            <a:r>
              <a:rPr lang="en-GB" err="1">
                <a:effectLst/>
              </a:rPr>
              <a:t>comunicazione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aziendale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globale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più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efficiente</a:t>
            </a:r>
            <a:r>
              <a:rPr lang="en-GB">
                <a:effectLst/>
              </a:rPr>
              <a:t> e </a:t>
            </a:r>
            <a:r>
              <a:rPr lang="en-GB" err="1">
                <a:effectLst/>
              </a:rPr>
              <a:t>riducendo</a:t>
            </a:r>
            <a:r>
              <a:rPr lang="en-GB">
                <a:effectLst/>
              </a:rPr>
              <a:t> la </a:t>
            </a:r>
            <a:r>
              <a:rPr lang="en-GB" err="1">
                <a:effectLst/>
              </a:rPr>
              <a:t>barriera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linguistica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tra</a:t>
            </a:r>
            <a:r>
              <a:rPr lang="en-GB">
                <a:effectLst/>
              </a:rPr>
              <a:t> le diverse </a:t>
            </a:r>
            <a:r>
              <a:rPr lang="en-GB" err="1">
                <a:effectLst/>
              </a:rPr>
              <a:t>filiali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internazionali</a:t>
            </a:r>
            <a:r>
              <a:rPr lang="en-GB">
                <a:effectLst/>
              </a:rPr>
              <a:t> e </a:t>
            </a:r>
            <a:r>
              <a:rPr lang="en-GB" err="1">
                <a:effectLst/>
              </a:rPr>
              <a:t>i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loro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clienti</a:t>
            </a:r>
            <a:r>
              <a:rPr lang="en-GB">
                <a:effectLst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GB" b="1" err="1">
                <a:effectLst/>
              </a:rPr>
              <a:t>Generazione</a:t>
            </a:r>
            <a:r>
              <a:rPr lang="en-GB" b="1">
                <a:effectLst/>
              </a:rPr>
              <a:t> di report, email, slide</a:t>
            </a:r>
            <a:r>
              <a:rPr lang="en-GB">
                <a:effectLst/>
              </a:rPr>
              <a:t>: La </a:t>
            </a:r>
            <a:r>
              <a:rPr lang="en-GB" err="1">
                <a:effectLst/>
              </a:rPr>
              <a:t>generazione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automatizzata</a:t>
            </a:r>
            <a:r>
              <a:rPr lang="en-GB">
                <a:effectLst/>
              </a:rPr>
              <a:t> di report, email e </a:t>
            </a:r>
            <a:r>
              <a:rPr lang="en-GB" err="1">
                <a:effectLst/>
              </a:rPr>
              <a:t>materiale</a:t>
            </a:r>
            <a:r>
              <a:rPr lang="en-GB">
                <a:effectLst/>
              </a:rPr>
              <a:t> di </a:t>
            </a:r>
            <a:r>
              <a:rPr lang="en-GB" err="1">
                <a:effectLst/>
              </a:rPr>
              <a:t>presentazione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tramite</a:t>
            </a:r>
            <a:r>
              <a:rPr lang="en-GB">
                <a:effectLst/>
              </a:rPr>
              <a:t> AI </a:t>
            </a:r>
            <a:r>
              <a:rPr lang="en-GB" err="1">
                <a:effectLst/>
              </a:rPr>
              <a:t>aiuta</a:t>
            </a:r>
            <a:r>
              <a:rPr lang="en-GB">
                <a:effectLst/>
              </a:rPr>
              <a:t> a </a:t>
            </a:r>
            <a:r>
              <a:rPr lang="en-GB" err="1">
                <a:effectLst/>
              </a:rPr>
              <a:t>standardizzare</a:t>
            </a:r>
            <a:r>
              <a:rPr lang="en-GB">
                <a:effectLst/>
              </a:rPr>
              <a:t> la </a:t>
            </a:r>
            <a:r>
              <a:rPr lang="en-GB" err="1">
                <a:effectLst/>
              </a:rPr>
              <a:t>comunicazione</a:t>
            </a:r>
            <a:r>
              <a:rPr lang="en-GB">
                <a:effectLst/>
              </a:rPr>
              <a:t> e a </a:t>
            </a:r>
            <a:r>
              <a:rPr lang="en-GB" err="1">
                <a:effectLst/>
              </a:rPr>
              <a:t>garantire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che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i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materiali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siano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professionali</a:t>
            </a:r>
            <a:r>
              <a:rPr lang="en-GB">
                <a:effectLst/>
              </a:rPr>
              <a:t> e </a:t>
            </a:r>
            <a:r>
              <a:rPr lang="en-GB" err="1">
                <a:effectLst/>
              </a:rPr>
              <a:t>coerenti</a:t>
            </a:r>
            <a:r>
              <a:rPr lang="en-GB">
                <a:effectLst/>
              </a:rPr>
              <a:t>, </a:t>
            </a:r>
            <a:r>
              <a:rPr lang="en-GB" err="1">
                <a:effectLst/>
              </a:rPr>
              <a:t>riducendo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gli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errori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umani</a:t>
            </a:r>
            <a:r>
              <a:rPr lang="en-GB">
                <a:effectLst/>
              </a:rPr>
              <a:t> e </a:t>
            </a:r>
            <a:r>
              <a:rPr lang="en-GB" err="1">
                <a:effectLst/>
              </a:rPr>
              <a:t>migliorando</a:t>
            </a:r>
            <a:r>
              <a:rPr lang="en-GB">
                <a:effectLst/>
              </a:rPr>
              <a:t> la </a:t>
            </a:r>
            <a:r>
              <a:rPr lang="en-GB" err="1">
                <a:effectLst/>
              </a:rPr>
              <a:t>produttività</a:t>
            </a:r>
            <a:r>
              <a:rPr lang="en-GB">
                <a:effectLst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GB" b="1" err="1">
                <a:effectLst/>
              </a:rPr>
              <a:t>Redazione</a:t>
            </a:r>
            <a:r>
              <a:rPr lang="en-GB" b="1">
                <a:effectLst/>
              </a:rPr>
              <a:t> </a:t>
            </a:r>
            <a:r>
              <a:rPr lang="en-GB" b="1" err="1">
                <a:effectLst/>
              </a:rPr>
              <a:t>dei</a:t>
            </a:r>
            <a:r>
              <a:rPr lang="en-GB" b="1">
                <a:effectLst/>
              </a:rPr>
              <a:t> </a:t>
            </a:r>
            <a:r>
              <a:rPr lang="en-GB" b="1" err="1">
                <a:effectLst/>
              </a:rPr>
              <a:t>verbali</a:t>
            </a:r>
            <a:r>
              <a:rPr lang="en-GB" b="1">
                <a:effectLst/>
              </a:rPr>
              <a:t> di </a:t>
            </a:r>
            <a:r>
              <a:rPr lang="en-GB" b="1" err="1">
                <a:effectLst/>
              </a:rPr>
              <a:t>un’assemblea</a:t>
            </a:r>
            <a:r>
              <a:rPr lang="en-GB">
                <a:effectLst/>
              </a:rPr>
              <a:t>: </a:t>
            </a:r>
            <a:r>
              <a:rPr lang="en-GB" err="1">
                <a:effectLst/>
              </a:rPr>
              <a:t>Utilizzando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l'AI</a:t>
            </a:r>
            <a:r>
              <a:rPr lang="en-GB">
                <a:effectLst/>
              </a:rPr>
              <a:t> per </a:t>
            </a:r>
            <a:r>
              <a:rPr lang="en-GB" err="1">
                <a:effectLst/>
              </a:rPr>
              <a:t>redigere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i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verbali</a:t>
            </a:r>
            <a:r>
              <a:rPr lang="en-GB">
                <a:effectLst/>
              </a:rPr>
              <a:t>, le </a:t>
            </a:r>
            <a:r>
              <a:rPr lang="en-GB" err="1">
                <a:effectLst/>
              </a:rPr>
              <a:t>aziende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possono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garantire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una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documentazione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accurata</a:t>
            </a:r>
            <a:r>
              <a:rPr lang="en-GB">
                <a:effectLst/>
              </a:rPr>
              <a:t> e </a:t>
            </a:r>
            <a:r>
              <a:rPr lang="en-GB" err="1">
                <a:effectLst/>
              </a:rPr>
              <a:t>tempestiva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delle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discussioni</a:t>
            </a:r>
            <a:r>
              <a:rPr lang="en-GB">
                <a:effectLst/>
              </a:rPr>
              <a:t> e </a:t>
            </a:r>
            <a:r>
              <a:rPr lang="en-GB" err="1">
                <a:effectLst/>
              </a:rPr>
              <a:t>delle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decisioni</a:t>
            </a:r>
            <a:r>
              <a:rPr lang="en-GB">
                <a:effectLst/>
              </a:rPr>
              <a:t> prese </a:t>
            </a:r>
            <a:r>
              <a:rPr lang="en-GB" err="1">
                <a:effectLst/>
              </a:rPr>
              <a:t>durante</a:t>
            </a:r>
            <a:r>
              <a:rPr lang="en-GB">
                <a:effectLst/>
              </a:rPr>
              <a:t> le </a:t>
            </a:r>
            <a:r>
              <a:rPr lang="en-GB" err="1">
                <a:effectLst/>
              </a:rPr>
              <a:t>riunioni</a:t>
            </a:r>
            <a:r>
              <a:rPr lang="en-GB">
                <a:effectLst/>
              </a:rPr>
              <a:t>, </a:t>
            </a:r>
            <a:r>
              <a:rPr lang="en-GB" err="1">
                <a:effectLst/>
              </a:rPr>
              <a:t>facilitando</a:t>
            </a:r>
            <a:r>
              <a:rPr lang="en-GB">
                <a:effectLst/>
              </a:rPr>
              <a:t> la </a:t>
            </a:r>
            <a:r>
              <a:rPr lang="en-GB" err="1">
                <a:effectLst/>
              </a:rPr>
              <a:t>tracciabilità</a:t>
            </a:r>
            <a:r>
              <a:rPr lang="en-GB">
                <a:effectLst/>
              </a:rPr>
              <a:t> e il rispetto </a:t>
            </a:r>
            <a:r>
              <a:rPr lang="en-GB" err="1">
                <a:effectLst/>
              </a:rPr>
              <a:t>delle</a:t>
            </a:r>
            <a:r>
              <a:rPr lang="en-GB">
                <a:effectLst/>
              </a:rPr>
              <a:t> normative.</a:t>
            </a:r>
          </a:p>
          <a:p>
            <a:pPr>
              <a:buFont typeface="+mj-lt"/>
              <a:buAutoNum type="arabicPeriod"/>
            </a:pPr>
            <a:r>
              <a:rPr lang="en-GB" b="1" err="1">
                <a:effectLst/>
              </a:rPr>
              <a:t>Creazione</a:t>
            </a:r>
            <a:r>
              <a:rPr lang="en-GB" b="1">
                <a:effectLst/>
              </a:rPr>
              <a:t> di </a:t>
            </a:r>
            <a:r>
              <a:rPr lang="en-GB" b="1" err="1">
                <a:effectLst/>
              </a:rPr>
              <a:t>manuali</a:t>
            </a:r>
            <a:r>
              <a:rPr lang="en-GB" b="1">
                <a:effectLst/>
              </a:rPr>
              <a:t> per il training e </a:t>
            </a:r>
            <a:r>
              <a:rPr lang="en-GB" b="1" err="1">
                <a:effectLst/>
              </a:rPr>
              <a:t>l’aggiornamento</a:t>
            </a:r>
            <a:r>
              <a:rPr lang="en-GB" b="1">
                <a:effectLst/>
              </a:rPr>
              <a:t> </a:t>
            </a:r>
            <a:r>
              <a:rPr lang="en-GB" b="1" err="1">
                <a:effectLst/>
              </a:rPr>
              <a:t>professionale</a:t>
            </a:r>
            <a:r>
              <a:rPr lang="en-GB">
                <a:effectLst/>
              </a:rPr>
              <a:t>: L'AI </a:t>
            </a:r>
            <a:r>
              <a:rPr lang="en-GB" err="1">
                <a:effectLst/>
              </a:rPr>
              <a:t>può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personalizzare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i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manuali</a:t>
            </a:r>
            <a:r>
              <a:rPr lang="en-GB">
                <a:effectLst/>
              </a:rPr>
              <a:t> di </a:t>
            </a:r>
            <a:r>
              <a:rPr lang="en-GB" err="1">
                <a:effectLst/>
              </a:rPr>
              <a:t>formazione</a:t>
            </a:r>
            <a:r>
              <a:rPr lang="en-GB">
                <a:effectLst/>
              </a:rPr>
              <a:t> in base alle </a:t>
            </a:r>
            <a:r>
              <a:rPr lang="en-GB" err="1">
                <a:effectLst/>
              </a:rPr>
              <a:t>esigenze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specifiche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dei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dipendenti</a:t>
            </a:r>
            <a:r>
              <a:rPr lang="en-GB">
                <a:effectLst/>
              </a:rPr>
              <a:t> e alle </a:t>
            </a:r>
            <a:r>
              <a:rPr lang="en-GB" err="1">
                <a:effectLst/>
              </a:rPr>
              <a:t>dinamiche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aziendali</a:t>
            </a:r>
            <a:r>
              <a:rPr lang="en-GB">
                <a:effectLst/>
              </a:rPr>
              <a:t> in </a:t>
            </a:r>
            <a:r>
              <a:rPr lang="en-GB" err="1">
                <a:effectLst/>
              </a:rPr>
              <a:t>evoluzione</a:t>
            </a:r>
            <a:r>
              <a:rPr lang="en-GB">
                <a:effectLst/>
              </a:rPr>
              <a:t>, </a:t>
            </a:r>
            <a:r>
              <a:rPr lang="en-GB" err="1">
                <a:effectLst/>
              </a:rPr>
              <a:t>contribuendo</a:t>
            </a:r>
            <a:r>
              <a:rPr lang="en-GB">
                <a:effectLst/>
              </a:rPr>
              <a:t> a </a:t>
            </a:r>
            <a:r>
              <a:rPr lang="en-GB" err="1">
                <a:effectLst/>
              </a:rPr>
              <a:t>una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formazione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più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efficace</a:t>
            </a:r>
            <a:r>
              <a:rPr lang="en-GB">
                <a:effectLst/>
              </a:rPr>
              <a:t> e al </a:t>
            </a:r>
            <a:r>
              <a:rPr lang="en-GB" err="1">
                <a:effectLst/>
              </a:rPr>
              <a:t>mantenimento</a:t>
            </a:r>
            <a:r>
              <a:rPr lang="en-GB">
                <a:effectLst/>
              </a:rPr>
              <a:t> di </a:t>
            </a:r>
            <a:r>
              <a:rPr lang="en-GB" err="1">
                <a:effectLst/>
              </a:rPr>
              <a:t>una</a:t>
            </a:r>
            <a:r>
              <a:rPr lang="en-GB">
                <a:effectLst/>
              </a:rPr>
              <a:t> forza </a:t>
            </a:r>
            <a:r>
              <a:rPr lang="en-GB" err="1">
                <a:effectLst/>
              </a:rPr>
              <a:t>lavoro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competente</a:t>
            </a:r>
            <a:r>
              <a:rPr lang="en-GB">
                <a:effectLst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GB" b="1" err="1">
                <a:effectLst/>
              </a:rPr>
              <a:t>Ideazione</a:t>
            </a:r>
            <a:r>
              <a:rPr lang="en-GB" b="1">
                <a:effectLst/>
              </a:rPr>
              <a:t> di </a:t>
            </a:r>
            <a:r>
              <a:rPr lang="en-GB" b="1" err="1">
                <a:effectLst/>
              </a:rPr>
              <a:t>corsi</a:t>
            </a:r>
            <a:r>
              <a:rPr lang="en-GB" b="1">
                <a:effectLst/>
              </a:rPr>
              <a:t> di </a:t>
            </a:r>
            <a:r>
              <a:rPr lang="en-GB" b="1" err="1">
                <a:effectLst/>
              </a:rPr>
              <a:t>formazione</a:t>
            </a:r>
            <a:r>
              <a:rPr lang="en-GB">
                <a:effectLst/>
              </a:rPr>
              <a:t>: </a:t>
            </a:r>
            <a:r>
              <a:rPr lang="en-GB" err="1">
                <a:effectLst/>
              </a:rPr>
              <a:t>L'introduzione</a:t>
            </a:r>
            <a:r>
              <a:rPr lang="en-GB">
                <a:effectLst/>
              </a:rPr>
              <a:t> di AI </a:t>
            </a:r>
            <a:r>
              <a:rPr lang="en-GB" err="1">
                <a:effectLst/>
              </a:rPr>
              <a:t>nell'ideazione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dei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corsi</a:t>
            </a:r>
            <a:r>
              <a:rPr lang="en-GB">
                <a:effectLst/>
              </a:rPr>
              <a:t> di </a:t>
            </a:r>
            <a:r>
              <a:rPr lang="en-GB" err="1">
                <a:effectLst/>
              </a:rPr>
              <a:t>formazione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permette</a:t>
            </a:r>
            <a:r>
              <a:rPr lang="en-GB">
                <a:effectLst/>
              </a:rPr>
              <a:t> di </a:t>
            </a:r>
            <a:r>
              <a:rPr lang="en-GB" err="1">
                <a:effectLst/>
              </a:rPr>
              <a:t>creare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percorsi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formativi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innovativi</a:t>
            </a:r>
            <a:r>
              <a:rPr lang="en-GB">
                <a:effectLst/>
              </a:rPr>
              <a:t> e </a:t>
            </a:r>
            <a:r>
              <a:rPr lang="en-GB" err="1">
                <a:effectLst/>
              </a:rPr>
              <a:t>interattivi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che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si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adattano</a:t>
            </a:r>
            <a:r>
              <a:rPr lang="en-GB">
                <a:effectLst/>
              </a:rPr>
              <a:t> ai </a:t>
            </a:r>
            <a:r>
              <a:rPr lang="en-GB" err="1">
                <a:effectLst/>
              </a:rPr>
              <a:t>bisogni</a:t>
            </a:r>
            <a:r>
              <a:rPr lang="en-GB">
                <a:effectLst/>
              </a:rPr>
              <a:t> di </a:t>
            </a:r>
            <a:r>
              <a:rPr lang="en-GB" err="1">
                <a:effectLst/>
              </a:rPr>
              <a:t>apprendimento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individuali</a:t>
            </a:r>
            <a:r>
              <a:rPr lang="en-GB">
                <a:effectLst/>
              </a:rPr>
              <a:t>, </a:t>
            </a:r>
            <a:r>
              <a:rPr lang="en-GB" err="1">
                <a:effectLst/>
              </a:rPr>
              <a:t>migliorando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l'engagement</a:t>
            </a:r>
            <a:r>
              <a:rPr lang="en-GB">
                <a:effectLst/>
              </a:rPr>
              <a:t> e </a:t>
            </a:r>
            <a:r>
              <a:rPr lang="en-GB" err="1">
                <a:effectLst/>
              </a:rPr>
              <a:t>l'efficacia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dell'apprendimento</a:t>
            </a:r>
            <a:r>
              <a:rPr lang="en-GB">
                <a:effectLst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GB" b="1" err="1">
                <a:effectLst/>
              </a:rPr>
              <a:t>Miglioramento</a:t>
            </a:r>
            <a:r>
              <a:rPr lang="en-GB" b="1">
                <a:effectLst/>
              </a:rPr>
              <a:t> del Brand e </a:t>
            </a:r>
            <a:r>
              <a:rPr lang="en-GB" b="1" err="1">
                <a:effectLst/>
              </a:rPr>
              <a:t>della</a:t>
            </a:r>
            <a:r>
              <a:rPr lang="en-GB" b="1">
                <a:effectLst/>
              </a:rPr>
              <a:t> </a:t>
            </a:r>
            <a:r>
              <a:rPr lang="en-GB" b="1" err="1">
                <a:effectLst/>
              </a:rPr>
              <a:t>comunicazione</a:t>
            </a:r>
            <a:r>
              <a:rPr lang="en-GB" b="1">
                <a:effectLst/>
              </a:rPr>
              <a:t> </a:t>
            </a:r>
            <a:r>
              <a:rPr lang="en-GB" b="1" err="1">
                <a:effectLst/>
              </a:rPr>
              <a:t>esterna</a:t>
            </a:r>
            <a:r>
              <a:rPr lang="en-GB">
                <a:effectLst/>
              </a:rPr>
              <a:t>: L'AI </a:t>
            </a:r>
            <a:r>
              <a:rPr lang="en-GB" err="1">
                <a:effectLst/>
              </a:rPr>
              <a:t>può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analizzare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i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dati</a:t>
            </a:r>
            <a:r>
              <a:rPr lang="en-GB">
                <a:effectLst/>
              </a:rPr>
              <a:t> di </a:t>
            </a:r>
            <a:r>
              <a:rPr lang="en-GB" err="1">
                <a:effectLst/>
              </a:rPr>
              <a:t>mercato</a:t>
            </a:r>
            <a:r>
              <a:rPr lang="en-GB">
                <a:effectLst/>
              </a:rPr>
              <a:t> e le </a:t>
            </a:r>
            <a:r>
              <a:rPr lang="en-GB" err="1">
                <a:effectLst/>
              </a:rPr>
              <a:t>preferenze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dei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consumatori</a:t>
            </a:r>
            <a:r>
              <a:rPr lang="en-GB">
                <a:effectLst/>
              </a:rPr>
              <a:t> per </a:t>
            </a:r>
            <a:r>
              <a:rPr lang="en-GB" err="1">
                <a:effectLst/>
              </a:rPr>
              <a:t>aiutare</a:t>
            </a:r>
            <a:r>
              <a:rPr lang="en-GB">
                <a:effectLst/>
              </a:rPr>
              <a:t> a </a:t>
            </a:r>
            <a:r>
              <a:rPr lang="en-GB" err="1">
                <a:effectLst/>
              </a:rPr>
              <a:t>sviluppare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strategie</a:t>
            </a:r>
            <a:r>
              <a:rPr lang="en-GB">
                <a:effectLst/>
              </a:rPr>
              <a:t> di branding </a:t>
            </a:r>
            <a:r>
              <a:rPr lang="en-GB" err="1">
                <a:effectLst/>
              </a:rPr>
              <a:t>più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mirate</a:t>
            </a:r>
            <a:r>
              <a:rPr lang="en-GB">
                <a:effectLst/>
              </a:rPr>
              <a:t> e </a:t>
            </a:r>
            <a:r>
              <a:rPr lang="en-GB" err="1">
                <a:effectLst/>
              </a:rPr>
              <a:t>comunicazioni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esterne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che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risuonano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meglio</a:t>
            </a:r>
            <a:r>
              <a:rPr lang="en-GB">
                <a:effectLst/>
              </a:rPr>
              <a:t> con il </a:t>
            </a:r>
            <a:r>
              <a:rPr lang="en-GB" err="1">
                <a:effectLst/>
              </a:rPr>
              <a:t>pubblico</a:t>
            </a:r>
            <a:r>
              <a:rPr lang="en-GB">
                <a:effectLst/>
              </a:rPr>
              <a:t> di </a:t>
            </a:r>
            <a:r>
              <a:rPr lang="en-GB" err="1">
                <a:effectLst/>
              </a:rPr>
              <a:t>riferimento</a:t>
            </a:r>
            <a:r>
              <a:rPr lang="en-GB">
                <a:effectLst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GB" b="1" err="1">
                <a:effectLst/>
              </a:rPr>
              <a:t>Preparazione</a:t>
            </a:r>
            <a:r>
              <a:rPr lang="en-GB" b="1">
                <a:effectLst/>
              </a:rPr>
              <a:t> ad </a:t>
            </a:r>
            <a:r>
              <a:rPr lang="en-GB" b="1" err="1">
                <a:effectLst/>
              </a:rPr>
              <a:t>una</a:t>
            </a:r>
            <a:r>
              <a:rPr lang="en-GB" b="1">
                <a:effectLst/>
              </a:rPr>
              <a:t> </a:t>
            </a:r>
            <a:r>
              <a:rPr lang="en-GB" b="1" err="1">
                <a:effectLst/>
              </a:rPr>
              <a:t>trattativa</a:t>
            </a:r>
            <a:r>
              <a:rPr lang="en-GB" b="1">
                <a:effectLst/>
              </a:rPr>
              <a:t> di </a:t>
            </a:r>
            <a:r>
              <a:rPr lang="en-GB" b="1" err="1">
                <a:effectLst/>
              </a:rPr>
              <a:t>affari</a:t>
            </a:r>
            <a:r>
              <a:rPr lang="en-GB">
                <a:effectLst/>
              </a:rPr>
              <a:t>: </a:t>
            </a:r>
            <a:r>
              <a:rPr lang="en-GB" err="1">
                <a:effectLst/>
              </a:rPr>
              <a:t>Utilizzando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l'AI</a:t>
            </a:r>
            <a:r>
              <a:rPr lang="en-GB">
                <a:effectLst/>
              </a:rPr>
              <a:t> per </a:t>
            </a:r>
            <a:r>
              <a:rPr lang="en-GB" err="1">
                <a:effectLst/>
              </a:rPr>
              <a:t>analizzare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precedenti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negoziazioni</a:t>
            </a:r>
            <a:r>
              <a:rPr lang="en-GB">
                <a:effectLst/>
              </a:rPr>
              <a:t> e </a:t>
            </a:r>
            <a:r>
              <a:rPr lang="en-GB" err="1">
                <a:effectLst/>
              </a:rPr>
              <a:t>dati</a:t>
            </a:r>
            <a:r>
              <a:rPr lang="en-GB">
                <a:effectLst/>
              </a:rPr>
              <a:t> di </a:t>
            </a:r>
            <a:r>
              <a:rPr lang="en-GB" err="1">
                <a:effectLst/>
              </a:rPr>
              <a:t>mercato</a:t>
            </a:r>
            <a:r>
              <a:rPr lang="en-GB">
                <a:effectLst/>
              </a:rPr>
              <a:t>, le </a:t>
            </a:r>
            <a:r>
              <a:rPr lang="en-GB" err="1">
                <a:effectLst/>
              </a:rPr>
              <a:t>aziende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possono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prepararsi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meglio</a:t>
            </a:r>
            <a:r>
              <a:rPr lang="en-GB">
                <a:effectLst/>
              </a:rPr>
              <a:t> alle </a:t>
            </a:r>
            <a:r>
              <a:rPr lang="en-GB" err="1">
                <a:effectLst/>
              </a:rPr>
              <a:t>trattative</a:t>
            </a:r>
            <a:r>
              <a:rPr lang="en-GB">
                <a:effectLst/>
              </a:rPr>
              <a:t> di </a:t>
            </a:r>
            <a:r>
              <a:rPr lang="en-GB" err="1">
                <a:effectLst/>
              </a:rPr>
              <a:t>affari</a:t>
            </a:r>
            <a:r>
              <a:rPr lang="en-GB">
                <a:effectLst/>
              </a:rPr>
              <a:t>, </a:t>
            </a:r>
            <a:r>
              <a:rPr lang="en-GB" err="1">
                <a:effectLst/>
              </a:rPr>
              <a:t>identificando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strategie</a:t>
            </a:r>
            <a:r>
              <a:rPr lang="en-GB">
                <a:effectLst/>
              </a:rPr>
              <a:t> di </a:t>
            </a:r>
            <a:r>
              <a:rPr lang="en-GB" err="1">
                <a:effectLst/>
              </a:rPr>
              <a:t>successo</a:t>
            </a:r>
            <a:r>
              <a:rPr lang="en-GB">
                <a:effectLst/>
              </a:rPr>
              <a:t> e </a:t>
            </a:r>
            <a:r>
              <a:rPr lang="en-GB" err="1">
                <a:effectLst/>
              </a:rPr>
              <a:t>potenziali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aree</a:t>
            </a:r>
            <a:r>
              <a:rPr lang="en-GB">
                <a:effectLst/>
              </a:rPr>
              <a:t> di </a:t>
            </a:r>
            <a:r>
              <a:rPr lang="en-GB" err="1">
                <a:effectLst/>
              </a:rPr>
              <a:t>compromesso</a:t>
            </a:r>
            <a:r>
              <a:rPr lang="en-GB">
                <a:effectLst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GB" b="1" err="1">
                <a:effectLst/>
              </a:rPr>
              <a:t>Introduzione</a:t>
            </a:r>
            <a:r>
              <a:rPr lang="en-GB" b="1">
                <a:effectLst/>
              </a:rPr>
              <a:t> di </a:t>
            </a:r>
            <a:r>
              <a:rPr lang="en-GB" b="1" err="1">
                <a:effectLst/>
              </a:rPr>
              <a:t>nuove</a:t>
            </a:r>
            <a:r>
              <a:rPr lang="en-GB" b="1">
                <a:effectLst/>
              </a:rPr>
              <a:t> </a:t>
            </a:r>
            <a:r>
              <a:rPr lang="en-GB" b="1" err="1">
                <a:effectLst/>
              </a:rPr>
              <a:t>strategie</a:t>
            </a:r>
            <a:r>
              <a:rPr lang="en-GB" b="1">
                <a:effectLst/>
              </a:rPr>
              <a:t> di on-boarding</a:t>
            </a:r>
            <a:r>
              <a:rPr lang="en-GB">
                <a:effectLst/>
              </a:rPr>
              <a:t>: L'AI </a:t>
            </a:r>
            <a:r>
              <a:rPr lang="en-GB" err="1">
                <a:effectLst/>
              </a:rPr>
              <a:t>può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ottimizzare</a:t>
            </a:r>
            <a:r>
              <a:rPr lang="en-GB">
                <a:effectLst/>
              </a:rPr>
              <a:t> il </a:t>
            </a:r>
            <a:r>
              <a:rPr lang="en-GB" err="1">
                <a:effectLst/>
              </a:rPr>
              <a:t>processo</a:t>
            </a:r>
            <a:r>
              <a:rPr lang="en-GB">
                <a:effectLst/>
              </a:rPr>
              <a:t> di onboarding </a:t>
            </a:r>
            <a:r>
              <a:rPr lang="en-GB" err="1">
                <a:effectLst/>
              </a:rPr>
              <a:t>personalizzando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l'esperienza</a:t>
            </a:r>
            <a:r>
              <a:rPr lang="en-GB">
                <a:effectLst/>
              </a:rPr>
              <a:t> per </a:t>
            </a:r>
            <a:r>
              <a:rPr lang="en-GB" err="1">
                <a:effectLst/>
              </a:rPr>
              <a:t>i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nuovi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dipendenti</a:t>
            </a:r>
            <a:r>
              <a:rPr lang="en-GB">
                <a:effectLst/>
              </a:rPr>
              <a:t> in base al </a:t>
            </a:r>
            <a:r>
              <a:rPr lang="en-GB" err="1">
                <a:effectLst/>
              </a:rPr>
              <a:t>loro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ruolo</a:t>
            </a:r>
            <a:r>
              <a:rPr lang="en-GB">
                <a:effectLst/>
              </a:rPr>
              <a:t> e alle </a:t>
            </a:r>
            <a:r>
              <a:rPr lang="en-GB" err="1">
                <a:effectLst/>
              </a:rPr>
              <a:t>loro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esperienze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precedenti</a:t>
            </a:r>
            <a:r>
              <a:rPr lang="en-GB">
                <a:effectLst/>
              </a:rPr>
              <a:t>, </a:t>
            </a:r>
            <a:r>
              <a:rPr lang="en-GB" err="1">
                <a:effectLst/>
              </a:rPr>
              <a:t>garantendo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una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transizione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più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rapida</a:t>
            </a:r>
            <a:r>
              <a:rPr lang="en-GB">
                <a:effectLst/>
              </a:rPr>
              <a:t> e </a:t>
            </a:r>
            <a:r>
              <a:rPr lang="en-GB" err="1">
                <a:effectLst/>
              </a:rPr>
              <a:t>soddisfacente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all'interno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dell'azienda</a:t>
            </a:r>
            <a:r>
              <a:rPr lang="en-GB">
                <a:effectLst/>
              </a:rPr>
              <a:t>.</a:t>
            </a:r>
          </a:p>
          <a:p>
            <a:pPr algn="l"/>
            <a:br>
              <a:rPr lang="en-GB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öhne"/>
              </a:rPr>
            </a:br>
            <a:endParaRPr lang="en-GB" b="0" i="0">
              <a:solidFill>
                <a:srgbClr val="000000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38755-3802-AD45-B554-D0C938C901A5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80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GB" b="1" err="1">
                <a:effectLst/>
              </a:rPr>
              <a:t>Analisi</a:t>
            </a:r>
            <a:r>
              <a:rPr lang="en-GB" b="1">
                <a:effectLst/>
              </a:rPr>
              <a:t> del </a:t>
            </a:r>
            <a:r>
              <a:rPr lang="en-GB" b="1" err="1">
                <a:effectLst/>
              </a:rPr>
              <a:t>contenuto</a:t>
            </a:r>
            <a:r>
              <a:rPr lang="en-GB" b="1">
                <a:effectLst/>
              </a:rPr>
              <a:t> di un testo</a:t>
            </a:r>
            <a:r>
              <a:rPr lang="en-GB">
                <a:effectLst/>
              </a:rPr>
              <a:t>: </a:t>
            </a:r>
            <a:r>
              <a:rPr lang="en-GB" err="1">
                <a:effectLst/>
              </a:rPr>
              <a:t>L'impiego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dell'intelligenza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artificiale</a:t>
            </a:r>
            <a:r>
              <a:rPr lang="en-GB">
                <a:effectLst/>
              </a:rPr>
              <a:t> (AI) per </a:t>
            </a:r>
            <a:r>
              <a:rPr lang="en-GB" err="1">
                <a:effectLst/>
              </a:rPr>
              <a:t>l'analisi</a:t>
            </a:r>
            <a:r>
              <a:rPr lang="en-GB">
                <a:effectLst/>
              </a:rPr>
              <a:t> del </a:t>
            </a:r>
            <a:r>
              <a:rPr lang="en-GB" err="1">
                <a:effectLst/>
              </a:rPr>
              <a:t>contenuto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permette</a:t>
            </a:r>
            <a:r>
              <a:rPr lang="en-GB">
                <a:effectLst/>
              </a:rPr>
              <a:t> alle </a:t>
            </a:r>
            <a:r>
              <a:rPr lang="en-GB" err="1">
                <a:effectLst/>
              </a:rPr>
              <a:t>aziende</a:t>
            </a:r>
            <a:r>
              <a:rPr lang="en-GB">
                <a:effectLst/>
              </a:rPr>
              <a:t> di </a:t>
            </a:r>
            <a:r>
              <a:rPr lang="en-GB" err="1">
                <a:effectLst/>
              </a:rPr>
              <a:t>identificare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rapidamente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temi</a:t>
            </a:r>
            <a:r>
              <a:rPr lang="en-GB">
                <a:effectLst/>
              </a:rPr>
              <a:t>, </a:t>
            </a:r>
            <a:r>
              <a:rPr lang="en-GB" err="1">
                <a:effectLst/>
              </a:rPr>
              <a:t>sentimenti</a:t>
            </a:r>
            <a:r>
              <a:rPr lang="en-GB">
                <a:effectLst/>
              </a:rPr>
              <a:t> e </a:t>
            </a:r>
            <a:r>
              <a:rPr lang="en-GB" err="1">
                <a:effectLst/>
              </a:rPr>
              <a:t>tendenze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chiave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nei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testi</a:t>
            </a:r>
            <a:r>
              <a:rPr lang="en-GB">
                <a:effectLst/>
              </a:rPr>
              <a:t>, </a:t>
            </a:r>
            <a:r>
              <a:rPr lang="en-GB" err="1">
                <a:effectLst/>
              </a:rPr>
              <a:t>facilitando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una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migliore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comprensione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dei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dati</a:t>
            </a:r>
            <a:r>
              <a:rPr lang="en-GB">
                <a:effectLst/>
              </a:rPr>
              <a:t> e </a:t>
            </a:r>
            <a:r>
              <a:rPr lang="en-GB" err="1">
                <a:effectLst/>
              </a:rPr>
              <a:t>una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rapida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reazione</a:t>
            </a:r>
            <a:r>
              <a:rPr lang="en-GB">
                <a:effectLst/>
              </a:rPr>
              <a:t> alle </a:t>
            </a:r>
            <a:r>
              <a:rPr lang="en-GB" err="1">
                <a:effectLst/>
              </a:rPr>
              <a:t>esigenze</a:t>
            </a:r>
            <a:r>
              <a:rPr lang="en-GB">
                <a:effectLst/>
              </a:rPr>
              <a:t> del </a:t>
            </a:r>
            <a:r>
              <a:rPr lang="en-GB" err="1">
                <a:effectLst/>
              </a:rPr>
              <a:t>mercato</a:t>
            </a:r>
            <a:r>
              <a:rPr lang="en-GB">
                <a:effectLst/>
              </a:rPr>
              <a:t>. </a:t>
            </a:r>
            <a:r>
              <a:rPr lang="en-GB" err="1">
                <a:effectLst/>
              </a:rPr>
              <a:t>Questo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riduce</a:t>
            </a:r>
            <a:r>
              <a:rPr lang="en-GB">
                <a:effectLst/>
              </a:rPr>
              <a:t> il </a:t>
            </a:r>
            <a:r>
              <a:rPr lang="en-GB" err="1">
                <a:effectLst/>
              </a:rPr>
              <a:t>carico</a:t>
            </a:r>
            <a:r>
              <a:rPr lang="en-GB">
                <a:effectLst/>
              </a:rPr>
              <a:t> di </a:t>
            </a:r>
            <a:r>
              <a:rPr lang="en-GB" err="1">
                <a:effectLst/>
              </a:rPr>
              <a:t>lavoro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manuale</a:t>
            </a:r>
            <a:r>
              <a:rPr lang="en-GB">
                <a:effectLst/>
              </a:rPr>
              <a:t> e </a:t>
            </a:r>
            <a:r>
              <a:rPr lang="en-GB" err="1">
                <a:effectLst/>
              </a:rPr>
              <a:t>aumenta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l'efficienza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nel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trattare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grandi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volumi</a:t>
            </a:r>
            <a:r>
              <a:rPr lang="en-GB">
                <a:effectLst/>
              </a:rPr>
              <a:t> di </a:t>
            </a:r>
            <a:r>
              <a:rPr lang="en-GB" err="1">
                <a:effectLst/>
              </a:rPr>
              <a:t>informazioni</a:t>
            </a:r>
            <a:r>
              <a:rPr lang="en-GB">
                <a:effectLst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GB" b="1" err="1">
                <a:effectLst/>
              </a:rPr>
              <a:t>Sintesi</a:t>
            </a:r>
            <a:r>
              <a:rPr lang="en-GB" b="1">
                <a:effectLst/>
              </a:rPr>
              <a:t> di un </a:t>
            </a:r>
            <a:r>
              <a:rPr lang="en-GB" b="1" err="1">
                <a:effectLst/>
              </a:rPr>
              <a:t>documento</a:t>
            </a:r>
            <a:r>
              <a:rPr lang="en-GB">
                <a:effectLst/>
              </a:rPr>
              <a:t>: L'AI </a:t>
            </a:r>
            <a:r>
              <a:rPr lang="en-GB" err="1">
                <a:effectLst/>
              </a:rPr>
              <a:t>può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efficacemente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condensare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documenti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lunghi</a:t>
            </a:r>
            <a:r>
              <a:rPr lang="en-GB">
                <a:effectLst/>
              </a:rPr>
              <a:t> in </a:t>
            </a:r>
            <a:r>
              <a:rPr lang="en-GB" err="1">
                <a:effectLst/>
              </a:rPr>
              <a:t>sommari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brevi</a:t>
            </a:r>
            <a:r>
              <a:rPr lang="en-GB">
                <a:effectLst/>
              </a:rPr>
              <a:t> e </a:t>
            </a:r>
            <a:r>
              <a:rPr lang="en-GB" err="1">
                <a:effectLst/>
              </a:rPr>
              <a:t>pertinenti</a:t>
            </a:r>
            <a:r>
              <a:rPr lang="en-GB">
                <a:effectLst/>
              </a:rPr>
              <a:t>, </a:t>
            </a:r>
            <a:r>
              <a:rPr lang="en-GB" err="1">
                <a:effectLst/>
              </a:rPr>
              <a:t>garantendo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che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i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punti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chiave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siano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immediatamente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accessibili</a:t>
            </a:r>
            <a:r>
              <a:rPr lang="en-GB">
                <a:effectLst/>
              </a:rPr>
              <a:t>. </a:t>
            </a:r>
            <a:r>
              <a:rPr lang="en-GB" err="1">
                <a:effectLst/>
              </a:rPr>
              <a:t>Questo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aiuta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i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decisori</a:t>
            </a:r>
            <a:r>
              <a:rPr lang="en-GB">
                <a:effectLst/>
              </a:rPr>
              <a:t> a </a:t>
            </a:r>
            <a:r>
              <a:rPr lang="en-GB" err="1">
                <a:effectLst/>
              </a:rPr>
              <a:t>risparmiare</a:t>
            </a:r>
            <a:r>
              <a:rPr lang="en-GB">
                <a:effectLst/>
              </a:rPr>
              <a:t> tempo, </a:t>
            </a:r>
            <a:r>
              <a:rPr lang="en-GB" err="1">
                <a:effectLst/>
              </a:rPr>
              <a:t>migliorando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l'agilità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decisionale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all'interno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dell'organizzazione</a:t>
            </a:r>
            <a:r>
              <a:rPr lang="en-GB">
                <a:effectLst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GB" b="1" err="1">
                <a:effectLst/>
              </a:rPr>
              <a:t>Rielaborazione</a:t>
            </a:r>
            <a:r>
              <a:rPr lang="en-GB" b="1">
                <a:effectLst/>
              </a:rPr>
              <a:t> in </a:t>
            </a:r>
            <a:r>
              <a:rPr lang="en-GB" b="1" err="1">
                <a:effectLst/>
              </a:rPr>
              <a:t>formati</a:t>
            </a:r>
            <a:r>
              <a:rPr lang="en-GB" b="1">
                <a:effectLst/>
              </a:rPr>
              <a:t> </a:t>
            </a:r>
            <a:r>
              <a:rPr lang="en-GB" b="1" err="1">
                <a:effectLst/>
              </a:rPr>
              <a:t>diversi</a:t>
            </a:r>
            <a:r>
              <a:rPr lang="en-GB">
                <a:effectLst/>
              </a:rPr>
              <a:t>: La </a:t>
            </a:r>
            <a:r>
              <a:rPr lang="en-GB" err="1">
                <a:effectLst/>
              </a:rPr>
              <a:t>capacità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dell'AI</a:t>
            </a:r>
            <a:r>
              <a:rPr lang="en-GB">
                <a:effectLst/>
              </a:rPr>
              <a:t> di </a:t>
            </a:r>
            <a:r>
              <a:rPr lang="en-GB" err="1">
                <a:effectLst/>
              </a:rPr>
              <a:t>trasformare</a:t>
            </a:r>
            <a:r>
              <a:rPr lang="en-GB">
                <a:effectLst/>
              </a:rPr>
              <a:t> il </a:t>
            </a:r>
            <a:r>
              <a:rPr lang="en-GB" err="1">
                <a:effectLst/>
              </a:rPr>
              <a:t>contenuto</a:t>
            </a:r>
            <a:r>
              <a:rPr lang="en-GB">
                <a:effectLst/>
              </a:rPr>
              <a:t> in </a:t>
            </a:r>
            <a:r>
              <a:rPr lang="en-GB" err="1">
                <a:effectLst/>
              </a:rPr>
              <a:t>vari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formati</a:t>
            </a:r>
            <a:r>
              <a:rPr lang="en-GB">
                <a:effectLst/>
              </a:rPr>
              <a:t>, come </a:t>
            </a:r>
            <a:r>
              <a:rPr lang="en-GB" err="1">
                <a:effectLst/>
              </a:rPr>
              <a:t>grafici</a:t>
            </a:r>
            <a:r>
              <a:rPr lang="en-GB">
                <a:effectLst/>
              </a:rPr>
              <a:t>, </a:t>
            </a:r>
            <a:r>
              <a:rPr lang="en-GB" err="1">
                <a:effectLst/>
              </a:rPr>
              <a:t>presentazioni</a:t>
            </a:r>
            <a:r>
              <a:rPr lang="en-GB">
                <a:effectLst/>
              </a:rPr>
              <a:t>, o video, </a:t>
            </a:r>
            <a:r>
              <a:rPr lang="en-GB" err="1">
                <a:effectLst/>
              </a:rPr>
              <a:t>consente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una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comunicazione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più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efficace</a:t>
            </a:r>
            <a:r>
              <a:rPr lang="en-GB">
                <a:effectLst/>
              </a:rPr>
              <a:t> e </a:t>
            </a:r>
            <a:r>
              <a:rPr lang="en-GB" err="1">
                <a:effectLst/>
              </a:rPr>
              <a:t>personalizzata</a:t>
            </a:r>
            <a:r>
              <a:rPr lang="en-GB">
                <a:effectLst/>
              </a:rPr>
              <a:t> a </a:t>
            </a:r>
            <a:r>
              <a:rPr lang="en-GB" err="1">
                <a:effectLst/>
              </a:rPr>
              <a:t>seconda</a:t>
            </a:r>
            <a:r>
              <a:rPr lang="en-GB">
                <a:effectLst/>
              </a:rPr>
              <a:t> del </a:t>
            </a:r>
            <a:r>
              <a:rPr lang="en-GB" err="1">
                <a:effectLst/>
              </a:rPr>
              <a:t>pubblico</a:t>
            </a:r>
            <a:r>
              <a:rPr lang="en-GB">
                <a:effectLst/>
              </a:rPr>
              <a:t> e del </a:t>
            </a:r>
            <a:r>
              <a:rPr lang="en-GB" err="1">
                <a:effectLst/>
              </a:rPr>
              <a:t>contesto</a:t>
            </a:r>
            <a:r>
              <a:rPr lang="en-GB">
                <a:effectLst/>
              </a:rPr>
              <a:t>, </a:t>
            </a:r>
            <a:r>
              <a:rPr lang="en-GB" err="1">
                <a:effectLst/>
              </a:rPr>
              <a:t>potenziando</a:t>
            </a:r>
            <a:r>
              <a:rPr lang="en-GB">
                <a:effectLst/>
              </a:rPr>
              <a:t> la </a:t>
            </a:r>
            <a:r>
              <a:rPr lang="en-GB" err="1">
                <a:effectLst/>
              </a:rPr>
              <a:t>presentazione</a:t>
            </a:r>
            <a:r>
              <a:rPr lang="en-GB">
                <a:effectLst/>
              </a:rPr>
              <a:t> e la </a:t>
            </a:r>
            <a:r>
              <a:rPr lang="en-GB" err="1">
                <a:effectLst/>
              </a:rPr>
              <a:t>comprensione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delle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informazioni</a:t>
            </a:r>
            <a:r>
              <a:rPr lang="en-GB">
                <a:effectLst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GB" b="1" err="1">
                <a:effectLst/>
              </a:rPr>
              <a:t>Traduzione</a:t>
            </a:r>
            <a:r>
              <a:rPr lang="en-GB" b="1">
                <a:effectLst/>
              </a:rPr>
              <a:t> </a:t>
            </a:r>
            <a:r>
              <a:rPr lang="en-GB" b="1" err="1">
                <a:effectLst/>
              </a:rPr>
              <a:t>professionale</a:t>
            </a:r>
            <a:r>
              <a:rPr lang="en-GB" b="1">
                <a:effectLst/>
              </a:rPr>
              <a:t> in </a:t>
            </a:r>
            <a:r>
              <a:rPr lang="en-GB" b="1" err="1">
                <a:effectLst/>
              </a:rPr>
              <a:t>varie</a:t>
            </a:r>
            <a:r>
              <a:rPr lang="en-GB" b="1">
                <a:effectLst/>
              </a:rPr>
              <a:t> lingue</a:t>
            </a:r>
            <a:r>
              <a:rPr lang="en-GB">
                <a:effectLst/>
              </a:rPr>
              <a:t>: L'AI </a:t>
            </a:r>
            <a:r>
              <a:rPr lang="en-GB" err="1">
                <a:effectLst/>
              </a:rPr>
              <a:t>può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fornire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traduzioni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rapide</a:t>
            </a:r>
            <a:r>
              <a:rPr lang="en-GB">
                <a:effectLst/>
              </a:rPr>
              <a:t> e accurate in diverse lingue, </a:t>
            </a:r>
            <a:r>
              <a:rPr lang="en-GB" err="1">
                <a:effectLst/>
              </a:rPr>
              <a:t>rendendo</a:t>
            </a:r>
            <a:r>
              <a:rPr lang="en-GB">
                <a:effectLst/>
              </a:rPr>
              <a:t> la </a:t>
            </a:r>
            <a:r>
              <a:rPr lang="en-GB" err="1">
                <a:effectLst/>
              </a:rPr>
              <a:t>comunicazione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aziendale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globale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più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efficiente</a:t>
            </a:r>
            <a:r>
              <a:rPr lang="en-GB">
                <a:effectLst/>
              </a:rPr>
              <a:t> e </a:t>
            </a:r>
            <a:r>
              <a:rPr lang="en-GB" err="1">
                <a:effectLst/>
              </a:rPr>
              <a:t>riducendo</a:t>
            </a:r>
            <a:r>
              <a:rPr lang="en-GB">
                <a:effectLst/>
              </a:rPr>
              <a:t> la </a:t>
            </a:r>
            <a:r>
              <a:rPr lang="en-GB" err="1">
                <a:effectLst/>
              </a:rPr>
              <a:t>barriera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linguistica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tra</a:t>
            </a:r>
            <a:r>
              <a:rPr lang="en-GB">
                <a:effectLst/>
              </a:rPr>
              <a:t> le diverse </a:t>
            </a:r>
            <a:r>
              <a:rPr lang="en-GB" err="1">
                <a:effectLst/>
              </a:rPr>
              <a:t>filiali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internazionali</a:t>
            </a:r>
            <a:r>
              <a:rPr lang="en-GB">
                <a:effectLst/>
              </a:rPr>
              <a:t> e </a:t>
            </a:r>
            <a:r>
              <a:rPr lang="en-GB" err="1">
                <a:effectLst/>
              </a:rPr>
              <a:t>i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loro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clienti</a:t>
            </a:r>
            <a:r>
              <a:rPr lang="en-GB">
                <a:effectLst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GB" b="1" err="1">
                <a:effectLst/>
              </a:rPr>
              <a:t>Generazione</a:t>
            </a:r>
            <a:r>
              <a:rPr lang="en-GB" b="1">
                <a:effectLst/>
              </a:rPr>
              <a:t> di report, email, slide</a:t>
            </a:r>
            <a:r>
              <a:rPr lang="en-GB">
                <a:effectLst/>
              </a:rPr>
              <a:t>: La </a:t>
            </a:r>
            <a:r>
              <a:rPr lang="en-GB" err="1">
                <a:effectLst/>
              </a:rPr>
              <a:t>generazione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automatizzata</a:t>
            </a:r>
            <a:r>
              <a:rPr lang="en-GB">
                <a:effectLst/>
              </a:rPr>
              <a:t> di report, email e </a:t>
            </a:r>
            <a:r>
              <a:rPr lang="en-GB" err="1">
                <a:effectLst/>
              </a:rPr>
              <a:t>materiale</a:t>
            </a:r>
            <a:r>
              <a:rPr lang="en-GB">
                <a:effectLst/>
              </a:rPr>
              <a:t> di </a:t>
            </a:r>
            <a:r>
              <a:rPr lang="en-GB" err="1">
                <a:effectLst/>
              </a:rPr>
              <a:t>presentazione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tramite</a:t>
            </a:r>
            <a:r>
              <a:rPr lang="en-GB">
                <a:effectLst/>
              </a:rPr>
              <a:t> AI </a:t>
            </a:r>
            <a:r>
              <a:rPr lang="en-GB" err="1">
                <a:effectLst/>
              </a:rPr>
              <a:t>aiuta</a:t>
            </a:r>
            <a:r>
              <a:rPr lang="en-GB">
                <a:effectLst/>
              </a:rPr>
              <a:t> a </a:t>
            </a:r>
            <a:r>
              <a:rPr lang="en-GB" err="1">
                <a:effectLst/>
              </a:rPr>
              <a:t>standardizzare</a:t>
            </a:r>
            <a:r>
              <a:rPr lang="en-GB">
                <a:effectLst/>
              </a:rPr>
              <a:t> la </a:t>
            </a:r>
            <a:r>
              <a:rPr lang="en-GB" err="1">
                <a:effectLst/>
              </a:rPr>
              <a:t>comunicazione</a:t>
            </a:r>
            <a:r>
              <a:rPr lang="en-GB">
                <a:effectLst/>
              </a:rPr>
              <a:t> e a </a:t>
            </a:r>
            <a:r>
              <a:rPr lang="en-GB" err="1">
                <a:effectLst/>
              </a:rPr>
              <a:t>garantire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che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i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materiali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siano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professionali</a:t>
            </a:r>
            <a:r>
              <a:rPr lang="en-GB">
                <a:effectLst/>
              </a:rPr>
              <a:t> e </a:t>
            </a:r>
            <a:r>
              <a:rPr lang="en-GB" err="1">
                <a:effectLst/>
              </a:rPr>
              <a:t>coerenti</a:t>
            </a:r>
            <a:r>
              <a:rPr lang="en-GB">
                <a:effectLst/>
              </a:rPr>
              <a:t>, </a:t>
            </a:r>
            <a:r>
              <a:rPr lang="en-GB" err="1">
                <a:effectLst/>
              </a:rPr>
              <a:t>riducendo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gli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errori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umani</a:t>
            </a:r>
            <a:r>
              <a:rPr lang="en-GB">
                <a:effectLst/>
              </a:rPr>
              <a:t> e </a:t>
            </a:r>
            <a:r>
              <a:rPr lang="en-GB" err="1">
                <a:effectLst/>
              </a:rPr>
              <a:t>migliorando</a:t>
            </a:r>
            <a:r>
              <a:rPr lang="en-GB">
                <a:effectLst/>
              </a:rPr>
              <a:t> la </a:t>
            </a:r>
            <a:r>
              <a:rPr lang="en-GB" err="1">
                <a:effectLst/>
              </a:rPr>
              <a:t>produttività</a:t>
            </a:r>
            <a:r>
              <a:rPr lang="en-GB">
                <a:effectLst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GB" b="1" err="1">
                <a:effectLst/>
              </a:rPr>
              <a:t>Redazione</a:t>
            </a:r>
            <a:r>
              <a:rPr lang="en-GB" b="1">
                <a:effectLst/>
              </a:rPr>
              <a:t> </a:t>
            </a:r>
            <a:r>
              <a:rPr lang="en-GB" b="1" err="1">
                <a:effectLst/>
              </a:rPr>
              <a:t>dei</a:t>
            </a:r>
            <a:r>
              <a:rPr lang="en-GB" b="1">
                <a:effectLst/>
              </a:rPr>
              <a:t> </a:t>
            </a:r>
            <a:r>
              <a:rPr lang="en-GB" b="1" err="1">
                <a:effectLst/>
              </a:rPr>
              <a:t>verbali</a:t>
            </a:r>
            <a:r>
              <a:rPr lang="en-GB" b="1">
                <a:effectLst/>
              </a:rPr>
              <a:t> di </a:t>
            </a:r>
            <a:r>
              <a:rPr lang="en-GB" b="1" err="1">
                <a:effectLst/>
              </a:rPr>
              <a:t>un’assemblea</a:t>
            </a:r>
            <a:r>
              <a:rPr lang="en-GB">
                <a:effectLst/>
              </a:rPr>
              <a:t>: </a:t>
            </a:r>
            <a:r>
              <a:rPr lang="en-GB" err="1">
                <a:effectLst/>
              </a:rPr>
              <a:t>Utilizzando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l'AI</a:t>
            </a:r>
            <a:r>
              <a:rPr lang="en-GB">
                <a:effectLst/>
              </a:rPr>
              <a:t> per </a:t>
            </a:r>
            <a:r>
              <a:rPr lang="en-GB" err="1">
                <a:effectLst/>
              </a:rPr>
              <a:t>redigere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i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verbali</a:t>
            </a:r>
            <a:r>
              <a:rPr lang="en-GB">
                <a:effectLst/>
              </a:rPr>
              <a:t>, le </a:t>
            </a:r>
            <a:r>
              <a:rPr lang="en-GB" err="1">
                <a:effectLst/>
              </a:rPr>
              <a:t>aziende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possono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garantire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una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documentazione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accurata</a:t>
            </a:r>
            <a:r>
              <a:rPr lang="en-GB">
                <a:effectLst/>
              </a:rPr>
              <a:t> e </a:t>
            </a:r>
            <a:r>
              <a:rPr lang="en-GB" err="1">
                <a:effectLst/>
              </a:rPr>
              <a:t>tempestiva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delle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discussioni</a:t>
            </a:r>
            <a:r>
              <a:rPr lang="en-GB">
                <a:effectLst/>
              </a:rPr>
              <a:t> e </a:t>
            </a:r>
            <a:r>
              <a:rPr lang="en-GB" err="1">
                <a:effectLst/>
              </a:rPr>
              <a:t>delle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decisioni</a:t>
            </a:r>
            <a:r>
              <a:rPr lang="en-GB">
                <a:effectLst/>
              </a:rPr>
              <a:t> prese </a:t>
            </a:r>
            <a:r>
              <a:rPr lang="en-GB" err="1">
                <a:effectLst/>
              </a:rPr>
              <a:t>durante</a:t>
            </a:r>
            <a:r>
              <a:rPr lang="en-GB">
                <a:effectLst/>
              </a:rPr>
              <a:t> le </a:t>
            </a:r>
            <a:r>
              <a:rPr lang="en-GB" err="1">
                <a:effectLst/>
              </a:rPr>
              <a:t>riunioni</a:t>
            </a:r>
            <a:r>
              <a:rPr lang="en-GB">
                <a:effectLst/>
              </a:rPr>
              <a:t>, </a:t>
            </a:r>
            <a:r>
              <a:rPr lang="en-GB" err="1">
                <a:effectLst/>
              </a:rPr>
              <a:t>facilitando</a:t>
            </a:r>
            <a:r>
              <a:rPr lang="en-GB">
                <a:effectLst/>
              </a:rPr>
              <a:t> la </a:t>
            </a:r>
            <a:r>
              <a:rPr lang="en-GB" err="1">
                <a:effectLst/>
              </a:rPr>
              <a:t>tracciabilità</a:t>
            </a:r>
            <a:r>
              <a:rPr lang="en-GB">
                <a:effectLst/>
              </a:rPr>
              <a:t> e il rispetto </a:t>
            </a:r>
            <a:r>
              <a:rPr lang="en-GB" err="1">
                <a:effectLst/>
              </a:rPr>
              <a:t>delle</a:t>
            </a:r>
            <a:r>
              <a:rPr lang="en-GB">
                <a:effectLst/>
              </a:rPr>
              <a:t> normative.</a:t>
            </a:r>
          </a:p>
          <a:p>
            <a:pPr>
              <a:buFont typeface="+mj-lt"/>
              <a:buAutoNum type="arabicPeriod"/>
            </a:pPr>
            <a:r>
              <a:rPr lang="en-GB" b="1" err="1">
                <a:effectLst/>
              </a:rPr>
              <a:t>Creazione</a:t>
            </a:r>
            <a:r>
              <a:rPr lang="en-GB" b="1">
                <a:effectLst/>
              </a:rPr>
              <a:t> di </a:t>
            </a:r>
            <a:r>
              <a:rPr lang="en-GB" b="1" err="1">
                <a:effectLst/>
              </a:rPr>
              <a:t>manuali</a:t>
            </a:r>
            <a:r>
              <a:rPr lang="en-GB" b="1">
                <a:effectLst/>
              </a:rPr>
              <a:t> per il training e </a:t>
            </a:r>
            <a:r>
              <a:rPr lang="en-GB" b="1" err="1">
                <a:effectLst/>
              </a:rPr>
              <a:t>l’aggiornamento</a:t>
            </a:r>
            <a:r>
              <a:rPr lang="en-GB" b="1">
                <a:effectLst/>
              </a:rPr>
              <a:t> </a:t>
            </a:r>
            <a:r>
              <a:rPr lang="en-GB" b="1" err="1">
                <a:effectLst/>
              </a:rPr>
              <a:t>professionale</a:t>
            </a:r>
            <a:r>
              <a:rPr lang="en-GB">
                <a:effectLst/>
              </a:rPr>
              <a:t>: L'AI </a:t>
            </a:r>
            <a:r>
              <a:rPr lang="en-GB" err="1">
                <a:effectLst/>
              </a:rPr>
              <a:t>può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personalizzare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i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manuali</a:t>
            </a:r>
            <a:r>
              <a:rPr lang="en-GB">
                <a:effectLst/>
              </a:rPr>
              <a:t> di </a:t>
            </a:r>
            <a:r>
              <a:rPr lang="en-GB" err="1">
                <a:effectLst/>
              </a:rPr>
              <a:t>formazione</a:t>
            </a:r>
            <a:r>
              <a:rPr lang="en-GB">
                <a:effectLst/>
              </a:rPr>
              <a:t> in base alle </a:t>
            </a:r>
            <a:r>
              <a:rPr lang="en-GB" err="1">
                <a:effectLst/>
              </a:rPr>
              <a:t>esigenze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specifiche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dei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dipendenti</a:t>
            </a:r>
            <a:r>
              <a:rPr lang="en-GB">
                <a:effectLst/>
              </a:rPr>
              <a:t> e alle </a:t>
            </a:r>
            <a:r>
              <a:rPr lang="en-GB" err="1">
                <a:effectLst/>
              </a:rPr>
              <a:t>dinamiche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aziendali</a:t>
            </a:r>
            <a:r>
              <a:rPr lang="en-GB">
                <a:effectLst/>
              </a:rPr>
              <a:t> in </a:t>
            </a:r>
            <a:r>
              <a:rPr lang="en-GB" err="1">
                <a:effectLst/>
              </a:rPr>
              <a:t>evoluzione</a:t>
            </a:r>
            <a:r>
              <a:rPr lang="en-GB">
                <a:effectLst/>
              </a:rPr>
              <a:t>, </a:t>
            </a:r>
            <a:r>
              <a:rPr lang="en-GB" err="1">
                <a:effectLst/>
              </a:rPr>
              <a:t>contribuendo</a:t>
            </a:r>
            <a:r>
              <a:rPr lang="en-GB">
                <a:effectLst/>
              </a:rPr>
              <a:t> a </a:t>
            </a:r>
            <a:r>
              <a:rPr lang="en-GB" err="1">
                <a:effectLst/>
              </a:rPr>
              <a:t>una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formazione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più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efficace</a:t>
            </a:r>
            <a:r>
              <a:rPr lang="en-GB">
                <a:effectLst/>
              </a:rPr>
              <a:t> e al </a:t>
            </a:r>
            <a:r>
              <a:rPr lang="en-GB" err="1">
                <a:effectLst/>
              </a:rPr>
              <a:t>mantenimento</a:t>
            </a:r>
            <a:r>
              <a:rPr lang="en-GB">
                <a:effectLst/>
              </a:rPr>
              <a:t> di </a:t>
            </a:r>
            <a:r>
              <a:rPr lang="en-GB" err="1">
                <a:effectLst/>
              </a:rPr>
              <a:t>una</a:t>
            </a:r>
            <a:r>
              <a:rPr lang="en-GB">
                <a:effectLst/>
              </a:rPr>
              <a:t> forza </a:t>
            </a:r>
            <a:r>
              <a:rPr lang="en-GB" err="1">
                <a:effectLst/>
              </a:rPr>
              <a:t>lavoro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competente</a:t>
            </a:r>
            <a:r>
              <a:rPr lang="en-GB">
                <a:effectLst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GB" b="1" err="1">
                <a:effectLst/>
              </a:rPr>
              <a:t>Ideazione</a:t>
            </a:r>
            <a:r>
              <a:rPr lang="en-GB" b="1">
                <a:effectLst/>
              </a:rPr>
              <a:t> di </a:t>
            </a:r>
            <a:r>
              <a:rPr lang="en-GB" b="1" err="1">
                <a:effectLst/>
              </a:rPr>
              <a:t>corsi</a:t>
            </a:r>
            <a:r>
              <a:rPr lang="en-GB" b="1">
                <a:effectLst/>
              </a:rPr>
              <a:t> di </a:t>
            </a:r>
            <a:r>
              <a:rPr lang="en-GB" b="1" err="1">
                <a:effectLst/>
              </a:rPr>
              <a:t>formazione</a:t>
            </a:r>
            <a:r>
              <a:rPr lang="en-GB">
                <a:effectLst/>
              </a:rPr>
              <a:t>: </a:t>
            </a:r>
            <a:r>
              <a:rPr lang="en-GB" err="1">
                <a:effectLst/>
              </a:rPr>
              <a:t>L'introduzione</a:t>
            </a:r>
            <a:r>
              <a:rPr lang="en-GB">
                <a:effectLst/>
              </a:rPr>
              <a:t> di AI </a:t>
            </a:r>
            <a:r>
              <a:rPr lang="en-GB" err="1">
                <a:effectLst/>
              </a:rPr>
              <a:t>nell'ideazione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dei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corsi</a:t>
            </a:r>
            <a:r>
              <a:rPr lang="en-GB">
                <a:effectLst/>
              </a:rPr>
              <a:t> di </a:t>
            </a:r>
            <a:r>
              <a:rPr lang="en-GB" err="1">
                <a:effectLst/>
              </a:rPr>
              <a:t>formazione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permette</a:t>
            </a:r>
            <a:r>
              <a:rPr lang="en-GB">
                <a:effectLst/>
              </a:rPr>
              <a:t> di </a:t>
            </a:r>
            <a:r>
              <a:rPr lang="en-GB" err="1">
                <a:effectLst/>
              </a:rPr>
              <a:t>creare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percorsi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formativi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innovativi</a:t>
            </a:r>
            <a:r>
              <a:rPr lang="en-GB">
                <a:effectLst/>
              </a:rPr>
              <a:t> e </a:t>
            </a:r>
            <a:r>
              <a:rPr lang="en-GB" err="1">
                <a:effectLst/>
              </a:rPr>
              <a:t>interattivi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che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si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adattano</a:t>
            </a:r>
            <a:r>
              <a:rPr lang="en-GB">
                <a:effectLst/>
              </a:rPr>
              <a:t> ai </a:t>
            </a:r>
            <a:r>
              <a:rPr lang="en-GB" err="1">
                <a:effectLst/>
              </a:rPr>
              <a:t>bisogni</a:t>
            </a:r>
            <a:r>
              <a:rPr lang="en-GB">
                <a:effectLst/>
              </a:rPr>
              <a:t> di </a:t>
            </a:r>
            <a:r>
              <a:rPr lang="en-GB" err="1">
                <a:effectLst/>
              </a:rPr>
              <a:t>apprendimento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individuali</a:t>
            </a:r>
            <a:r>
              <a:rPr lang="en-GB">
                <a:effectLst/>
              </a:rPr>
              <a:t>, </a:t>
            </a:r>
            <a:r>
              <a:rPr lang="en-GB" err="1">
                <a:effectLst/>
              </a:rPr>
              <a:t>migliorando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l'engagement</a:t>
            </a:r>
            <a:r>
              <a:rPr lang="en-GB">
                <a:effectLst/>
              </a:rPr>
              <a:t> e </a:t>
            </a:r>
            <a:r>
              <a:rPr lang="en-GB" err="1">
                <a:effectLst/>
              </a:rPr>
              <a:t>l'efficacia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dell'apprendimento</a:t>
            </a:r>
            <a:r>
              <a:rPr lang="en-GB">
                <a:effectLst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GB" b="1" err="1">
                <a:effectLst/>
              </a:rPr>
              <a:t>Miglioramento</a:t>
            </a:r>
            <a:r>
              <a:rPr lang="en-GB" b="1">
                <a:effectLst/>
              </a:rPr>
              <a:t> del Brand e </a:t>
            </a:r>
            <a:r>
              <a:rPr lang="en-GB" b="1" err="1">
                <a:effectLst/>
              </a:rPr>
              <a:t>della</a:t>
            </a:r>
            <a:r>
              <a:rPr lang="en-GB" b="1">
                <a:effectLst/>
              </a:rPr>
              <a:t> </a:t>
            </a:r>
            <a:r>
              <a:rPr lang="en-GB" b="1" err="1">
                <a:effectLst/>
              </a:rPr>
              <a:t>comunicazione</a:t>
            </a:r>
            <a:r>
              <a:rPr lang="en-GB" b="1">
                <a:effectLst/>
              </a:rPr>
              <a:t> </a:t>
            </a:r>
            <a:r>
              <a:rPr lang="en-GB" b="1" err="1">
                <a:effectLst/>
              </a:rPr>
              <a:t>esterna</a:t>
            </a:r>
            <a:r>
              <a:rPr lang="en-GB">
                <a:effectLst/>
              </a:rPr>
              <a:t>: L'AI </a:t>
            </a:r>
            <a:r>
              <a:rPr lang="en-GB" err="1">
                <a:effectLst/>
              </a:rPr>
              <a:t>può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analizzare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i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dati</a:t>
            </a:r>
            <a:r>
              <a:rPr lang="en-GB">
                <a:effectLst/>
              </a:rPr>
              <a:t> di </a:t>
            </a:r>
            <a:r>
              <a:rPr lang="en-GB" err="1">
                <a:effectLst/>
              </a:rPr>
              <a:t>mercato</a:t>
            </a:r>
            <a:r>
              <a:rPr lang="en-GB">
                <a:effectLst/>
              </a:rPr>
              <a:t> e le </a:t>
            </a:r>
            <a:r>
              <a:rPr lang="en-GB" err="1">
                <a:effectLst/>
              </a:rPr>
              <a:t>preferenze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dei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consumatori</a:t>
            </a:r>
            <a:r>
              <a:rPr lang="en-GB">
                <a:effectLst/>
              </a:rPr>
              <a:t> per </a:t>
            </a:r>
            <a:r>
              <a:rPr lang="en-GB" err="1">
                <a:effectLst/>
              </a:rPr>
              <a:t>aiutare</a:t>
            </a:r>
            <a:r>
              <a:rPr lang="en-GB">
                <a:effectLst/>
              </a:rPr>
              <a:t> a </a:t>
            </a:r>
            <a:r>
              <a:rPr lang="en-GB" err="1">
                <a:effectLst/>
              </a:rPr>
              <a:t>sviluppare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strategie</a:t>
            </a:r>
            <a:r>
              <a:rPr lang="en-GB">
                <a:effectLst/>
              </a:rPr>
              <a:t> di branding </a:t>
            </a:r>
            <a:r>
              <a:rPr lang="en-GB" err="1">
                <a:effectLst/>
              </a:rPr>
              <a:t>più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mirate</a:t>
            </a:r>
            <a:r>
              <a:rPr lang="en-GB">
                <a:effectLst/>
              </a:rPr>
              <a:t> e </a:t>
            </a:r>
            <a:r>
              <a:rPr lang="en-GB" err="1">
                <a:effectLst/>
              </a:rPr>
              <a:t>comunicazioni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esterne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che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risuonano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meglio</a:t>
            </a:r>
            <a:r>
              <a:rPr lang="en-GB">
                <a:effectLst/>
              </a:rPr>
              <a:t> con il </a:t>
            </a:r>
            <a:r>
              <a:rPr lang="en-GB" err="1">
                <a:effectLst/>
              </a:rPr>
              <a:t>pubblico</a:t>
            </a:r>
            <a:r>
              <a:rPr lang="en-GB">
                <a:effectLst/>
              </a:rPr>
              <a:t> di </a:t>
            </a:r>
            <a:r>
              <a:rPr lang="en-GB" err="1">
                <a:effectLst/>
              </a:rPr>
              <a:t>riferimento</a:t>
            </a:r>
            <a:r>
              <a:rPr lang="en-GB">
                <a:effectLst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GB" b="1" err="1">
                <a:effectLst/>
              </a:rPr>
              <a:t>Preparazione</a:t>
            </a:r>
            <a:r>
              <a:rPr lang="en-GB" b="1">
                <a:effectLst/>
              </a:rPr>
              <a:t> ad </a:t>
            </a:r>
            <a:r>
              <a:rPr lang="en-GB" b="1" err="1">
                <a:effectLst/>
              </a:rPr>
              <a:t>una</a:t>
            </a:r>
            <a:r>
              <a:rPr lang="en-GB" b="1">
                <a:effectLst/>
              </a:rPr>
              <a:t> </a:t>
            </a:r>
            <a:r>
              <a:rPr lang="en-GB" b="1" err="1">
                <a:effectLst/>
              </a:rPr>
              <a:t>trattativa</a:t>
            </a:r>
            <a:r>
              <a:rPr lang="en-GB" b="1">
                <a:effectLst/>
              </a:rPr>
              <a:t> di </a:t>
            </a:r>
            <a:r>
              <a:rPr lang="en-GB" b="1" err="1">
                <a:effectLst/>
              </a:rPr>
              <a:t>affari</a:t>
            </a:r>
            <a:r>
              <a:rPr lang="en-GB">
                <a:effectLst/>
              </a:rPr>
              <a:t>: </a:t>
            </a:r>
            <a:r>
              <a:rPr lang="en-GB" err="1">
                <a:effectLst/>
              </a:rPr>
              <a:t>Utilizzando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l'AI</a:t>
            </a:r>
            <a:r>
              <a:rPr lang="en-GB">
                <a:effectLst/>
              </a:rPr>
              <a:t> per </a:t>
            </a:r>
            <a:r>
              <a:rPr lang="en-GB" err="1">
                <a:effectLst/>
              </a:rPr>
              <a:t>analizzare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precedenti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negoziazioni</a:t>
            </a:r>
            <a:r>
              <a:rPr lang="en-GB">
                <a:effectLst/>
              </a:rPr>
              <a:t> e </a:t>
            </a:r>
            <a:r>
              <a:rPr lang="en-GB" err="1">
                <a:effectLst/>
              </a:rPr>
              <a:t>dati</a:t>
            </a:r>
            <a:r>
              <a:rPr lang="en-GB">
                <a:effectLst/>
              </a:rPr>
              <a:t> di </a:t>
            </a:r>
            <a:r>
              <a:rPr lang="en-GB" err="1">
                <a:effectLst/>
              </a:rPr>
              <a:t>mercato</a:t>
            </a:r>
            <a:r>
              <a:rPr lang="en-GB">
                <a:effectLst/>
              </a:rPr>
              <a:t>, le </a:t>
            </a:r>
            <a:r>
              <a:rPr lang="en-GB" err="1">
                <a:effectLst/>
              </a:rPr>
              <a:t>aziende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possono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prepararsi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meglio</a:t>
            </a:r>
            <a:r>
              <a:rPr lang="en-GB">
                <a:effectLst/>
              </a:rPr>
              <a:t> alle </a:t>
            </a:r>
            <a:r>
              <a:rPr lang="en-GB" err="1">
                <a:effectLst/>
              </a:rPr>
              <a:t>trattative</a:t>
            </a:r>
            <a:r>
              <a:rPr lang="en-GB">
                <a:effectLst/>
              </a:rPr>
              <a:t> di </a:t>
            </a:r>
            <a:r>
              <a:rPr lang="en-GB" err="1">
                <a:effectLst/>
              </a:rPr>
              <a:t>affari</a:t>
            </a:r>
            <a:r>
              <a:rPr lang="en-GB">
                <a:effectLst/>
              </a:rPr>
              <a:t>, </a:t>
            </a:r>
            <a:r>
              <a:rPr lang="en-GB" err="1">
                <a:effectLst/>
              </a:rPr>
              <a:t>identificando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strategie</a:t>
            </a:r>
            <a:r>
              <a:rPr lang="en-GB">
                <a:effectLst/>
              </a:rPr>
              <a:t> di </a:t>
            </a:r>
            <a:r>
              <a:rPr lang="en-GB" err="1">
                <a:effectLst/>
              </a:rPr>
              <a:t>successo</a:t>
            </a:r>
            <a:r>
              <a:rPr lang="en-GB">
                <a:effectLst/>
              </a:rPr>
              <a:t> e </a:t>
            </a:r>
            <a:r>
              <a:rPr lang="en-GB" err="1">
                <a:effectLst/>
              </a:rPr>
              <a:t>potenziali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aree</a:t>
            </a:r>
            <a:r>
              <a:rPr lang="en-GB">
                <a:effectLst/>
              </a:rPr>
              <a:t> di </a:t>
            </a:r>
            <a:r>
              <a:rPr lang="en-GB" err="1">
                <a:effectLst/>
              </a:rPr>
              <a:t>compromesso</a:t>
            </a:r>
            <a:r>
              <a:rPr lang="en-GB">
                <a:effectLst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GB" b="1" err="1">
                <a:effectLst/>
              </a:rPr>
              <a:t>Introduzione</a:t>
            </a:r>
            <a:r>
              <a:rPr lang="en-GB" b="1">
                <a:effectLst/>
              </a:rPr>
              <a:t> di </a:t>
            </a:r>
            <a:r>
              <a:rPr lang="en-GB" b="1" err="1">
                <a:effectLst/>
              </a:rPr>
              <a:t>nuove</a:t>
            </a:r>
            <a:r>
              <a:rPr lang="en-GB" b="1">
                <a:effectLst/>
              </a:rPr>
              <a:t> </a:t>
            </a:r>
            <a:r>
              <a:rPr lang="en-GB" b="1" err="1">
                <a:effectLst/>
              </a:rPr>
              <a:t>strategie</a:t>
            </a:r>
            <a:r>
              <a:rPr lang="en-GB" b="1">
                <a:effectLst/>
              </a:rPr>
              <a:t> di on-boarding</a:t>
            </a:r>
            <a:r>
              <a:rPr lang="en-GB">
                <a:effectLst/>
              </a:rPr>
              <a:t>: L'AI </a:t>
            </a:r>
            <a:r>
              <a:rPr lang="en-GB" err="1">
                <a:effectLst/>
              </a:rPr>
              <a:t>può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ottimizzare</a:t>
            </a:r>
            <a:r>
              <a:rPr lang="en-GB">
                <a:effectLst/>
              </a:rPr>
              <a:t> il </a:t>
            </a:r>
            <a:r>
              <a:rPr lang="en-GB" err="1">
                <a:effectLst/>
              </a:rPr>
              <a:t>processo</a:t>
            </a:r>
            <a:r>
              <a:rPr lang="en-GB">
                <a:effectLst/>
              </a:rPr>
              <a:t> di onboarding </a:t>
            </a:r>
            <a:r>
              <a:rPr lang="en-GB" err="1">
                <a:effectLst/>
              </a:rPr>
              <a:t>personalizzando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l'esperienza</a:t>
            </a:r>
            <a:r>
              <a:rPr lang="en-GB">
                <a:effectLst/>
              </a:rPr>
              <a:t> per </a:t>
            </a:r>
            <a:r>
              <a:rPr lang="en-GB" err="1">
                <a:effectLst/>
              </a:rPr>
              <a:t>i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nuovi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dipendenti</a:t>
            </a:r>
            <a:r>
              <a:rPr lang="en-GB">
                <a:effectLst/>
              </a:rPr>
              <a:t> in base al </a:t>
            </a:r>
            <a:r>
              <a:rPr lang="en-GB" err="1">
                <a:effectLst/>
              </a:rPr>
              <a:t>loro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ruolo</a:t>
            </a:r>
            <a:r>
              <a:rPr lang="en-GB">
                <a:effectLst/>
              </a:rPr>
              <a:t> e alle </a:t>
            </a:r>
            <a:r>
              <a:rPr lang="en-GB" err="1">
                <a:effectLst/>
              </a:rPr>
              <a:t>loro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esperienze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precedenti</a:t>
            </a:r>
            <a:r>
              <a:rPr lang="en-GB">
                <a:effectLst/>
              </a:rPr>
              <a:t>, </a:t>
            </a:r>
            <a:r>
              <a:rPr lang="en-GB" err="1">
                <a:effectLst/>
              </a:rPr>
              <a:t>garantendo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una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transizione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più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rapida</a:t>
            </a:r>
            <a:r>
              <a:rPr lang="en-GB">
                <a:effectLst/>
              </a:rPr>
              <a:t> e </a:t>
            </a:r>
            <a:r>
              <a:rPr lang="en-GB" err="1">
                <a:effectLst/>
              </a:rPr>
              <a:t>soddisfacente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all'interno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dell'azienda</a:t>
            </a:r>
            <a:r>
              <a:rPr lang="en-GB">
                <a:effectLst/>
              </a:rPr>
              <a:t>.</a:t>
            </a:r>
          </a:p>
          <a:p>
            <a:pPr algn="l"/>
            <a:br>
              <a:rPr lang="en-GB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öhne"/>
              </a:rPr>
            </a:br>
            <a:endParaRPr lang="en-GB" b="0" i="0">
              <a:solidFill>
                <a:srgbClr val="000000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38755-3802-AD45-B554-D0C938C901A5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7464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3106B9-E8FC-F828-2D89-FA497D2E3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5A214DF-E641-40B8-C7CD-42161E08E2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C09197B-6DA5-EB5A-625E-C45EF040C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8ACC-8240-304C-A58F-D30B353C3A6E}" type="datetimeFigureOut">
              <a:rPr lang="it-IT" smtClean="0"/>
              <a:t>05/07/24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52A6BD-ADE1-8449-E22F-FCC48C622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F6E7B58-7FCB-CE68-5BCA-507567BEC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4792-354A-0C4C-B2E8-26E5A35B487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2581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FFB356-D64F-CE92-77B9-1980F82D4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2DBB120-974B-5FAC-3C09-06EC2FEAB4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CCFDDE1-2675-C894-EA50-FF62D10CE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8ACC-8240-304C-A58F-D30B353C3A6E}" type="datetimeFigureOut">
              <a:rPr lang="it-IT" smtClean="0"/>
              <a:t>05/07/24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6DD2A0D-8ECE-C6E2-5457-28D46111E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86A7A4A-47FE-CC19-6EAF-9F1D7F427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4792-354A-0C4C-B2E8-26E5A35B487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8324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5209F5A-D184-A968-707A-E812FA8B73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E38C431-8494-F4C1-82DF-2A808A96A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691E85E-82D6-62BC-DA9D-756708239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8ACC-8240-304C-A58F-D30B353C3A6E}" type="datetimeFigureOut">
              <a:rPr lang="it-IT" smtClean="0"/>
              <a:t>05/07/24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D19C7FD-0CD8-BA67-C759-108FC2FA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4092DE0-B863-3201-B64E-3020E1DBC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4792-354A-0C4C-B2E8-26E5A35B487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6624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77DFEA-16D7-1D0E-4140-149AE1B8C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6C6F5F5-13EC-309C-CEF9-ED6AD75862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FAC47F4-2463-9A7E-307D-2AA95E6E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C9D4-5A7D-4BCB-9A3D-185F041D654C}" type="datetimeFigureOut">
              <a:rPr lang="it-CH" smtClean="0"/>
              <a:t>05.07.24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DDC4082-746E-9E37-B6DB-607CDCA69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769D52-E51C-5351-6954-4A68CDBB0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1E856-B8F1-4400-9D8A-4132BC600C28}" type="slidenum">
              <a:rPr lang="it-CH" smtClean="0"/>
              <a:t>‹#›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361161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F23A1A-3768-ED89-2A32-CD17B74FC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0EA08F9-3898-F32E-92D4-807D35FD23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A5356FF-57FE-9C1C-920D-E022C9E18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C9D4-5A7D-4BCB-9A3D-185F041D654C}" type="datetimeFigureOut">
              <a:rPr lang="it-CH" smtClean="0"/>
              <a:t>05.07.24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0B39A9F-05EE-EB29-7DD4-A1795FBB3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3928B51-9EDE-4574-57F3-6DC2F2A8D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1E856-B8F1-4400-9D8A-4132BC600C28}" type="slidenum">
              <a:rPr lang="it-CH" smtClean="0"/>
              <a:t>‹#›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4283036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E8E157-7B18-856C-18B3-D4DAB26F0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837356E-BBC6-ADA8-20FF-D9F83BF95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1193622-DCDB-ACBA-9B03-365D43D8B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C9D4-5A7D-4BCB-9A3D-185F041D654C}" type="datetimeFigureOut">
              <a:rPr lang="it-CH" smtClean="0"/>
              <a:t>05.07.24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AEE200-1A57-5F45-0392-F35478F32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E9B495-2A93-3ABB-B2BC-C3AE4F37C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1E856-B8F1-4400-9D8A-4132BC600C28}" type="slidenum">
              <a:rPr lang="it-CH" smtClean="0"/>
              <a:t>‹#›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541257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3FC5FB-A2F9-39BA-EDD8-A476D44ED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32A09B-79B7-7ECB-F266-62E2FBA380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5202246-492E-50CF-D1D2-4E9F34410A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66CB450-424A-706C-07BA-651089E2C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C9D4-5A7D-4BCB-9A3D-185F041D654C}" type="datetimeFigureOut">
              <a:rPr lang="it-CH" smtClean="0"/>
              <a:t>05.07.24</a:t>
            </a:fld>
            <a:endParaRPr lang="it-CH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261CC69-4B03-8F88-26DE-3325E048D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41C5730-7850-18B6-8631-3C9F2BC98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1E856-B8F1-4400-9D8A-4132BC600C28}" type="slidenum">
              <a:rPr lang="it-CH" smtClean="0"/>
              <a:t>‹#›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275042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50BD57-9A48-97E2-9A45-4A4B7EC4E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FE2E3BA-5307-6E01-6FA2-5C621D27F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24058D9-3F20-6866-AA72-2FFCF90C43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0D5FAB4-4CB4-F8EC-311B-41558F0DF4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2907AED-7B01-C9EF-F6C1-60C509BD5D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A65A68B-4A1E-9365-C194-0341F2A47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C9D4-5A7D-4BCB-9A3D-185F041D654C}" type="datetimeFigureOut">
              <a:rPr lang="it-CH" smtClean="0"/>
              <a:t>05.07.24</a:t>
            </a:fld>
            <a:endParaRPr lang="it-CH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5C12C61-1BC4-8449-7649-5327DF5C0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BD055F8-15C2-F3E3-242F-9572E511A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1E856-B8F1-4400-9D8A-4132BC600C28}" type="slidenum">
              <a:rPr lang="it-CH" smtClean="0"/>
              <a:t>‹#›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583556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9F939D-F2E3-03A5-EA1C-49E25248F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8B942A2-971B-D0F4-AA17-B0FE412EA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C9D4-5A7D-4BCB-9A3D-185F041D654C}" type="datetimeFigureOut">
              <a:rPr lang="it-CH" smtClean="0"/>
              <a:t>05.07.24</a:t>
            </a:fld>
            <a:endParaRPr lang="it-CH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FAC3EC9-C75C-7D80-A293-CD1D35509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2D67A1F-5EED-A4BF-672D-975801132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1E856-B8F1-4400-9D8A-4132BC600C28}" type="slidenum">
              <a:rPr lang="it-CH" smtClean="0"/>
              <a:t>‹#›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8642106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77807A2-CB09-5316-D4FE-ABE90A56D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C9D4-5A7D-4BCB-9A3D-185F041D654C}" type="datetimeFigureOut">
              <a:rPr lang="it-CH" smtClean="0"/>
              <a:t>05.07.24</a:t>
            </a:fld>
            <a:endParaRPr lang="it-CH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680E0A6-5410-502D-3345-A320B17D5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BB68223-6DD0-C463-51EA-2BFA8BC22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1E856-B8F1-4400-9D8A-4132BC600C28}" type="slidenum">
              <a:rPr lang="it-CH" smtClean="0"/>
              <a:t>‹#›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157782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1E9E11-C2B5-5660-FAC3-8925F92CD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1F4960E-9F77-39EA-2E5E-EA133E0B0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B26DE5F-DC65-D49A-E858-326BEDEEF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49C54D3-058F-B571-2BB8-C3BF5CAFD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C9D4-5A7D-4BCB-9A3D-185F041D654C}" type="datetimeFigureOut">
              <a:rPr lang="it-CH" smtClean="0"/>
              <a:t>05.07.24</a:t>
            </a:fld>
            <a:endParaRPr lang="it-CH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B39129B-A32B-524B-1E19-714DC5270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D59D2A4-031D-DC32-8CBE-C4840C406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1E856-B8F1-4400-9D8A-4132BC600C28}" type="slidenum">
              <a:rPr lang="it-CH" smtClean="0"/>
              <a:t>‹#›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722148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48B3B9-B9B0-E86D-D3F5-89D5E1D75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E1919A0-0A77-8C70-8A30-8A857ED20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930BB3F-1E6F-DE8A-0890-CF3DDB816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8ACC-8240-304C-A58F-D30B353C3A6E}" type="datetimeFigureOut">
              <a:rPr lang="it-IT" smtClean="0"/>
              <a:t>05/07/24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695B27B-063B-4FCE-CF3A-037CC9CF3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DF64DE9-CEF8-5DC6-4E72-962FFA97F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4792-354A-0C4C-B2E8-26E5A35B487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22490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B1505F-BF61-5D58-9A7B-D955BDDC8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9582FC9-F4E1-AEDA-E9A4-59E0C16C67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CH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B8A6D59-A602-1F8F-695A-53661CBC24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3E8455B-BCE0-E430-231E-EDABDCED4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C9D4-5A7D-4BCB-9A3D-185F041D654C}" type="datetimeFigureOut">
              <a:rPr lang="it-CH" smtClean="0"/>
              <a:t>05.07.24</a:t>
            </a:fld>
            <a:endParaRPr lang="it-CH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1A191F5-26D3-BD69-4405-762D19DC0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B1C10C6-A417-E2B9-4397-FA5DE63A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1E856-B8F1-4400-9D8A-4132BC600C28}" type="slidenum">
              <a:rPr lang="it-CH" smtClean="0"/>
              <a:t>‹#›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40322237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6B853B-3A4A-E2EC-29B8-8CC90EB6E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03C83D6-8EA2-010D-28AB-CDE317D069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3AC3A69-B905-A30F-2F46-735AB5711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C9D4-5A7D-4BCB-9A3D-185F041D654C}" type="datetimeFigureOut">
              <a:rPr lang="it-CH" smtClean="0"/>
              <a:t>05.07.24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7C6EF11-2F75-8FDA-C3E9-EE1FDEB7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EE25297-63D8-64A0-26A6-8AA95DB9A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1E856-B8F1-4400-9D8A-4132BC600C28}" type="slidenum">
              <a:rPr lang="it-CH" smtClean="0"/>
              <a:t>‹#›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9477108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B4C673C-3E52-E4E6-8E10-F7C57228D6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52AECC1-83A1-85FF-4AEA-4E52B78718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C546C08-D601-FD12-9486-93B4A27C1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C9D4-5A7D-4BCB-9A3D-185F041D654C}" type="datetimeFigureOut">
              <a:rPr lang="it-CH" smtClean="0"/>
              <a:t>05.07.24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CC70CF8-A789-38D7-46CA-41DB7D4CD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8629D04-E768-69BA-88E0-C4C6388A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1E856-B8F1-4400-9D8A-4132BC600C28}" type="slidenum">
              <a:rPr lang="it-CH" smtClean="0"/>
              <a:t>‹#›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3277619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8C20F2-E7E3-2D0A-7291-F094331D6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4E9184E-A068-8464-8595-6C1E977810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61755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635CC6-F65B-743A-38C3-1F7D713D0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FB04A61-0BB1-20A7-BA69-9048687C2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C4F4D4C-E101-CCD9-3615-C821AE5DE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8ACC-8240-304C-A58F-D30B353C3A6E}" type="datetimeFigureOut">
              <a:rPr lang="it-IT" smtClean="0"/>
              <a:t>05/07/24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E4DEBC7-EF68-E65A-C7DC-C88CE0909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0420B7-2635-0381-7276-7725A186A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4792-354A-0C4C-B2E8-26E5A35B487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2015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E9D580-B5BD-B2FF-0780-FB38B5DE5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43E987B-A67F-1556-3FA5-E6414ACDDC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7676FDE-58A3-B7EE-62CA-3F8D66B223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E9BF7EE-AC8A-A722-3196-A16E1881A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8ACC-8240-304C-A58F-D30B353C3A6E}" type="datetimeFigureOut">
              <a:rPr lang="it-IT" smtClean="0"/>
              <a:t>05/07/24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E11DC7F-99BB-FF40-5120-334DB8BD4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79D7220-1506-28E8-B6E7-A55506CE3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4792-354A-0C4C-B2E8-26E5A35B487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5159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FA4E18-6F33-EAB1-C043-E10E8C702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838E8BD-4608-3A61-C3CD-48DC05586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0DCEE1D-26CB-946F-E7F8-4EBDC2ABA8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AFD396B-7F30-E152-3E2B-DB494F3016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9F2F603-B383-F168-33D6-0D6B6B09FD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9EDADE5-EA10-2890-AC73-D3A8161FB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8ACC-8240-304C-A58F-D30B353C3A6E}" type="datetimeFigureOut">
              <a:rPr lang="it-IT" smtClean="0"/>
              <a:t>05/07/24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E963993-1439-448C-081A-A54222E4B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3664E10-DF85-A39E-12E9-34FC8AF26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4792-354A-0C4C-B2E8-26E5A35B487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4295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E6213C-5759-5D59-3177-AA2FE870B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08125BE-0357-51E0-D130-AC1AC648B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8ACC-8240-304C-A58F-D30B353C3A6E}" type="datetimeFigureOut">
              <a:rPr lang="it-IT" smtClean="0"/>
              <a:t>05/07/24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D56A468-EBDF-DD28-649D-1CD871BF9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AA68CE1-9ECA-8725-2612-B4E39FBF6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4792-354A-0C4C-B2E8-26E5A35B487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5071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008CE8C-E4CF-0415-53E1-454206D29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8ACC-8240-304C-A58F-D30B353C3A6E}" type="datetimeFigureOut">
              <a:rPr lang="it-IT" smtClean="0"/>
              <a:t>05/07/24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BBC7317-ACB9-DD20-8122-A3EE5B3B2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569E829-3D84-775E-F245-634DD2C01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4792-354A-0C4C-B2E8-26E5A35B487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3043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FFEE43-B2C7-8300-A4A7-831B50449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FF8ABE7-3F5F-6D10-CEC5-E1FEBDA45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8502BF3-9EBF-4C9E-60E0-B8C5886AB3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BDD045A-2A70-C74D-C78D-1A15F0F82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8ACC-8240-304C-A58F-D30B353C3A6E}" type="datetimeFigureOut">
              <a:rPr lang="it-IT" smtClean="0"/>
              <a:t>05/07/24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E41A2B5-1F5F-A9E1-B411-DC6653989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BDC26E9-1335-EBDA-E222-9B7337838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4792-354A-0C4C-B2E8-26E5A35B487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4996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972FCE-1170-F820-4494-A5B31722F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4A58882-D74C-4C61-6E9F-1C9EEEC0F7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334333A-B64A-B6F9-F50C-73881EBA85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8DD939F-071E-1B9F-749F-34F4DB5B6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8ACC-8240-304C-A58F-D30B353C3A6E}" type="datetimeFigureOut">
              <a:rPr lang="it-IT" smtClean="0"/>
              <a:t>05/07/24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A54242B-5E70-F317-56C6-78211F5F3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3D7B0F4-02B4-EBCE-4649-FC518C7FE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4792-354A-0C4C-B2E8-26E5A35B487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2821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560344E-05A4-640A-3198-AF2DBADD4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678E906-2575-60B2-BA35-338255AE6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3F94893-48FA-4DFB-A6B1-E25E62E7FD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668ACC-8240-304C-A58F-D30B353C3A6E}" type="datetimeFigureOut">
              <a:rPr lang="it-IT" smtClean="0"/>
              <a:t>05/07/24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95F7125-EBE6-0980-9A88-8C790CF776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770A71F-6DB0-2B4A-B7FF-4C062E99E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284792-354A-0C4C-B2E8-26E5A35B487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6582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B8A8638-692F-BC04-C9AA-5DCA9E4C0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63EB2D7-6F8E-C719-924C-8B4F32868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00E99C2-18FE-A6F8-71D7-B99AF08106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BC9D4-5A7D-4BCB-9A3D-185F041D654C}" type="datetimeFigureOut">
              <a:rPr lang="it-CH" smtClean="0"/>
              <a:t>05.07.24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6FC37D2-A9B5-58CD-17AB-D99F5A5A6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ACA82F8-0152-1EBC-530E-C9F068E70B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1E856-B8F1-4400-9D8A-4132BC600C28}" type="slidenum">
              <a:rPr lang="it-CH" smtClean="0"/>
              <a:t>‹#›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388236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www.htnovo.net/2023/11/copilot-windows-10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microsoft.com/it-it/microsoft-365/business/compare-all-microsoft-365-business-products?market=it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freephotos.com/people/woman-wearing-a-microphone-at-the-call-center.jpg.php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microsoft.com/en-us/complianc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FCB5A2-E095-03BC-FF21-4B8C75722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>
            <a:extLst>
              <a:ext uri="{FF2B5EF4-FFF2-40B4-BE49-F238E27FC236}">
                <a16:creationId xmlns:a16="http://schemas.microsoft.com/office/drawing/2014/main" id="{4AE66188-7915-8531-5F4A-3C417F77B494}"/>
              </a:ext>
            </a:extLst>
          </p:cNvPr>
          <p:cNvSpPr/>
          <p:nvPr/>
        </p:nvSpPr>
        <p:spPr>
          <a:xfrm>
            <a:off x="0" y="6299201"/>
            <a:ext cx="12192000" cy="55879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54A8E66F-1E81-002B-C6C7-E58E67B44548}"/>
              </a:ext>
            </a:extLst>
          </p:cNvPr>
          <p:cNvCxnSpPr>
            <a:cxnSpLocks/>
          </p:cNvCxnSpPr>
          <p:nvPr/>
        </p:nvCxnSpPr>
        <p:spPr>
          <a:xfrm>
            <a:off x="0" y="1091836"/>
            <a:ext cx="3029600" cy="0"/>
          </a:xfrm>
          <a:prstGeom prst="line">
            <a:avLst/>
          </a:prstGeom>
          <a:ln w="12700">
            <a:solidFill>
              <a:srgbClr val="203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3BEEEFF2-2556-342C-FE9C-331B8FED8036}"/>
              </a:ext>
            </a:extLst>
          </p:cNvPr>
          <p:cNvCxnSpPr>
            <a:cxnSpLocks/>
          </p:cNvCxnSpPr>
          <p:nvPr/>
        </p:nvCxnSpPr>
        <p:spPr>
          <a:xfrm>
            <a:off x="3029600" y="1091836"/>
            <a:ext cx="9162400" cy="0"/>
          </a:xfrm>
          <a:prstGeom prst="line">
            <a:avLst/>
          </a:prstGeom>
          <a:ln w="12700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3EC94EC2-C484-66BF-54FC-9AAFEC192279}"/>
              </a:ext>
            </a:extLst>
          </p:cNvPr>
          <p:cNvCxnSpPr/>
          <p:nvPr/>
        </p:nvCxnSpPr>
        <p:spPr>
          <a:xfrm>
            <a:off x="0" y="6324600"/>
            <a:ext cx="12192000" cy="0"/>
          </a:xfrm>
          <a:prstGeom prst="line">
            <a:avLst/>
          </a:prstGeom>
          <a:ln w="285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>
            <a:extLst>
              <a:ext uri="{FF2B5EF4-FFF2-40B4-BE49-F238E27FC236}">
                <a16:creationId xmlns:a16="http://schemas.microsoft.com/office/drawing/2014/main" id="{1AEF6CF5-3883-3213-84BE-ABEFD1E882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424"/>
            <a:ext cx="2928000" cy="9000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5B8E1EE-4935-B22E-A27D-04A29625EAC0}"/>
              </a:ext>
            </a:extLst>
          </p:cNvPr>
          <p:cNvSpPr txBox="1"/>
          <p:nvPr/>
        </p:nvSpPr>
        <p:spPr>
          <a:xfrm>
            <a:off x="533400" y="6403941"/>
            <a:ext cx="6108700" cy="3747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CH" sz="1800" b="1">
                <a:effectLst/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E-mail</a:t>
            </a:r>
            <a:r>
              <a:rPr lang="it-CH" sz="1800">
                <a:effectLst/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Info@divespater.ch – </a:t>
            </a:r>
            <a:r>
              <a:rPr lang="it-CH" sz="1800" b="1">
                <a:effectLst/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URL</a:t>
            </a:r>
            <a:r>
              <a:rPr lang="it-CH" sz="1800">
                <a:effectLst/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www.divespater.ch</a:t>
            </a:r>
            <a:endParaRPr lang="it-CH"/>
          </a:p>
        </p:txBody>
      </p:sp>
      <p:pic>
        <p:nvPicPr>
          <p:cNvPr id="3" name="Immagine 2" descr="Immagine che contiene schermata, testo&#10;&#10;Descrizione generata automaticamente">
            <a:extLst>
              <a:ext uri="{FF2B5EF4-FFF2-40B4-BE49-F238E27FC236}">
                <a16:creationId xmlns:a16="http://schemas.microsoft.com/office/drawing/2014/main" id="{94CD79A0-8060-8417-8D64-656EFF9A04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853" y="1476831"/>
            <a:ext cx="9628293" cy="450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696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7B74FBB-7D9E-8568-B418-D0FE7F914531}"/>
              </a:ext>
            </a:extLst>
          </p:cNvPr>
          <p:cNvSpPr txBox="1"/>
          <p:nvPr/>
        </p:nvSpPr>
        <p:spPr>
          <a:xfrm>
            <a:off x="371605" y="705633"/>
            <a:ext cx="11730624" cy="53245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cs typeface="Calibri"/>
              </a:rPr>
              <a:t>REDAZIONE EMAIL</a:t>
            </a:r>
            <a:endParaRPr lang="it-IT"/>
          </a:p>
          <a:p>
            <a:r>
              <a:rPr lang="it-IT" sz="1600" dirty="0"/>
              <a:t>Agisci come se fossi un </a:t>
            </a:r>
            <a:r>
              <a:rPr lang="it-IT" sz="1600" dirty="0">
                <a:ea typeface="+mn-lt"/>
                <a:cs typeface="+mn-lt"/>
              </a:rPr>
              <a:t>Manager </a:t>
            </a:r>
            <a:r>
              <a:rPr lang="it-IT" sz="1600" dirty="0"/>
              <a:t>esperto che gestisce l’ufficio acquisti di un multinazionale. Hai maturato una lunga esperienza nel settore e una capacità di gestire le trattative con i fornitori​</a:t>
            </a:r>
            <a:endParaRPr lang="it-IT" sz="1600">
              <a:cs typeface="Calibri"/>
            </a:endParaRPr>
          </a:p>
          <a:p>
            <a:r>
              <a:rPr lang="en-US" sz="1600" dirty="0"/>
              <a:t>​</a:t>
            </a:r>
            <a:r>
              <a:rPr lang="it-IT" sz="1600" dirty="0"/>
              <a:t>La nostra azienda Elettronica Gamma Inc., in partnership da anni con la </a:t>
            </a:r>
            <a:r>
              <a:rPr lang="it-IT" sz="1600" err="1"/>
              <a:t>PackTech</a:t>
            </a:r>
            <a:r>
              <a:rPr lang="it-IT" sz="1600" dirty="0"/>
              <a:t> Solutions per la fornitura di materiali di imballaggio specializzati, sta affrontando seri problemi a causa di ripetuti ritardi nelle consegne da parte di </a:t>
            </a:r>
            <a:r>
              <a:rPr lang="it-IT" sz="1600" err="1"/>
              <a:t>PackTech</a:t>
            </a:r>
            <a:r>
              <a:rPr lang="it-IT" sz="1600" dirty="0"/>
              <a:t>. </a:t>
            </a:r>
            <a:r>
              <a:rPr lang="en-US" sz="1600" dirty="0"/>
              <a:t>​</a:t>
            </a:r>
            <a:endParaRPr lang="en-US" sz="1600">
              <a:cs typeface="Calibri"/>
            </a:endParaRPr>
          </a:p>
          <a:p>
            <a:r>
              <a:rPr lang="it-IT" sz="1600" dirty="0"/>
              <a:t>​Nel corso degli ultimi mesi, ci sono stati due significativi ritardi nelle consegne: uno a settembre e uno a novembre dell'anno precedente. Questi ritardi hanno già causato notevoli disagi e messo in luce la necessità di miglioramenti sostanziali nelle pratiche di consegna di </a:t>
            </a:r>
            <a:r>
              <a:rPr lang="it-IT" sz="1600" dirty="0" err="1"/>
              <a:t>PackTech</a:t>
            </a:r>
            <a:r>
              <a:rPr lang="it-IT" sz="1600" dirty="0"/>
              <a:t>.</a:t>
            </a:r>
            <a:r>
              <a:rPr lang="en-US" dirty="0"/>
              <a:t>​ </a:t>
            </a:r>
            <a:endParaRPr lang="en-US" dirty="0">
              <a:cs typeface="Calibri"/>
            </a:endParaRPr>
          </a:p>
          <a:p>
            <a:r>
              <a:rPr lang="it-IT" sz="1600" dirty="0"/>
              <a:t>Vorrei che tu mi aiutassi a scrivere una lettera di reclamo a </a:t>
            </a:r>
            <a:r>
              <a:rPr lang="it-IT" sz="1600" dirty="0" err="1"/>
              <a:t>PackTech</a:t>
            </a:r>
            <a:r>
              <a:rPr lang="it-IT" sz="1600" dirty="0"/>
              <a:t> Solutions, in cui esprimi preoccupazione per i continui ritardi nelle consegne e sottolinei l'importanza critica di risolvere questa questione per mantenere la partnership. </a:t>
            </a:r>
            <a:endParaRPr lang="it-IT" dirty="0"/>
          </a:p>
          <a:p>
            <a:r>
              <a:rPr lang="it-IT" sz="1600" dirty="0"/>
              <a:t>Sep 1: Dopo le formule introduttive, introduci l’argomento.</a:t>
            </a:r>
            <a:endParaRPr lang="it-IT" sz="1600" dirty="0">
              <a:cs typeface="Calibri"/>
            </a:endParaRPr>
          </a:p>
          <a:p>
            <a:r>
              <a:rPr lang="it-IT" sz="1600" dirty="0"/>
              <a:t>Step 2: Fai capire che le cosa ci sta causando grossi problemi.</a:t>
            </a:r>
            <a:endParaRPr lang="it-IT" sz="1600" dirty="0">
              <a:cs typeface="Calibri"/>
            </a:endParaRPr>
          </a:p>
          <a:p>
            <a:r>
              <a:rPr lang="it-IT" sz="1600" dirty="0"/>
              <a:t>Step 3: Sottolinea il nostro imbarazzo nei confronti dei nostri clienti;</a:t>
            </a:r>
            <a:endParaRPr lang="it-IT" sz="1600" dirty="0">
              <a:cs typeface="Calibri"/>
            </a:endParaRPr>
          </a:p>
          <a:p>
            <a:r>
              <a:rPr lang="it-IT" sz="1600" dirty="0"/>
              <a:t>Step 4: Richiedi una risposta immediata che contenga la data certa della consegna e le misure che stanno intraprendendo per evitare futuri ritardi.</a:t>
            </a:r>
            <a:endParaRPr lang="it-IT" sz="1600" dirty="0">
              <a:cs typeface="Calibri"/>
            </a:endParaRPr>
          </a:p>
          <a:p>
            <a:r>
              <a:rPr lang="it-IT" sz="1600" dirty="0">
                <a:cs typeface="Calibri"/>
              </a:rPr>
              <a:t>Data: [data] Nome Azienda: [Nome Azienda] – Nome Fornitore: [Nome Fornitore] – </a:t>
            </a:r>
          </a:p>
          <a:p>
            <a:r>
              <a:rPr lang="it-IT" sz="1600" dirty="0">
                <a:cs typeface="Calibri"/>
              </a:rPr>
              <a:t>N. D’Ordine: [N. D’Ordine] – Codice Prodotto: [Codice Prodotto]</a:t>
            </a:r>
          </a:p>
          <a:p>
            <a:r>
              <a:rPr lang="it-IT" sz="1600" dirty="0">
                <a:cs typeface="Calibri"/>
              </a:rPr>
              <a:t>Tono del messaggio; Deciso ma non aggressivo o minaccioso;</a:t>
            </a:r>
          </a:p>
          <a:p>
            <a:r>
              <a:rPr lang="it-IT" sz="1600" dirty="0">
                <a:cs typeface="Calibri"/>
              </a:rPr>
              <a:t>Esegui il Prompt Step by Step per assicurarti di ottenere il risultato corretto;</a:t>
            </a:r>
            <a:br>
              <a:rPr lang="it-IT" sz="1600" dirty="0">
                <a:cs typeface="Calibri"/>
              </a:rPr>
            </a:br>
            <a:r>
              <a:rPr lang="it-IT" sz="1600" dirty="0">
                <a:cs typeface="Calibri"/>
              </a:rPr>
              <a:t>Prima di eseguire il prompt descrivi la procedura che seguirai Step by Step;</a:t>
            </a:r>
            <a:br>
              <a:rPr lang="it-IT" sz="1600" dirty="0">
                <a:cs typeface="Calibri"/>
              </a:rPr>
            </a:br>
            <a:r>
              <a:rPr lang="it-IT" sz="1600" dirty="0">
                <a:cs typeface="Calibri"/>
              </a:rPr>
              <a:t>Dopo fermati e aspetta un mio comando prima di procedere;</a:t>
            </a:r>
          </a:p>
        </p:txBody>
      </p:sp>
    </p:spTree>
    <p:extLst>
      <p:ext uri="{BB962C8B-B14F-4D97-AF65-F5344CB8AC3E}">
        <p14:creationId xmlns:p14="http://schemas.microsoft.com/office/powerpoint/2010/main" val="1983962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080E83-7418-66B7-2779-C78B39C624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>
            <a:extLst>
              <a:ext uri="{FF2B5EF4-FFF2-40B4-BE49-F238E27FC236}">
                <a16:creationId xmlns:a16="http://schemas.microsoft.com/office/drawing/2014/main" id="{AF57EE15-C583-721D-85B4-2908B5D0637A}"/>
              </a:ext>
            </a:extLst>
          </p:cNvPr>
          <p:cNvSpPr/>
          <p:nvPr/>
        </p:nvSpPr>
        <p:spPr>
          <a:xfrm>
            <a:off x="0" y="6299201"/>
            <a:ext cx="12192000" cy="55879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E34C5173-675F-9BFE-63A3-E0AE8054F116}"/>
              </a:ext>
            </a:extLst>
          </p:cNvPr>
          <p:cNvCxnSpPr>
            <a:cxnSpLocks/>
          </p:cNvCxnSpPr>
          <p:nvPr/>
        </p:nvCxnSpPr>
        <p:spPr>
          <a:xfrm>
            <a:off x="0" y="1091836"/>
            <a:ext cx="3029600" cy="0"/>
          </a:xfrm>
          <a:prstGeom prst="line">
            <a:avLst/>
          </a:prstGeom>
          <a:ln w="12700">
            <a:solidFill>
              <a:srgbClr val="203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2CABE0B6-8911-BAD2-A2C6-7D886CFA04D7}"/>
              </a:ext>
            </a:extLst>
          </p:cNvPr>
          <p:cNvCxnSpPr>
            <a:cxnSpLocks/>
          </p:cNvCxnSpPr>
          <p:nvPr/>
        </p:nvCxnSpPr>
        <p:spPr>
          <a:xfrm>
            <a:off x="3029600" y="1091836"/>
            <a:ext cx="9162400" cy="0"/>
          </a:xfrm>
          <a:prstGeom prst="line">
            <a:avLst/>
          </a:prstGeom>
          <a:ln w="12700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A311E0FC-DF1C-95B0-F716-16A8FFA508D8}"/>
              </a:ext>
            </a:extLst>
          </p:cNvPr>
          <p:cNvCxnSpPr/>
          <p:nvPr/>
        </p:nvCxnSpPr>
        <p:spPr>
          <a:xfrm>
            <a:off x="0" y="6324600"/>
            <a:ext cx="12192000" cy="0"/>
          </a:xfrm>
          <a:prstGeom prst="line">
            <a:avLst/>
          </a:prstGeom>
          <a:ln w="285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>
            <a:extLst>
              <a:ext uri="{FF2B5EF4-FFF2-40B4-BE49-F238E27FC236}">
                <a16:creationId xmlns:a16="http://schemas.microsoft.com/office/drawing/2014/main" id="{298CB709-8055-56BB-C454-8C7A590D1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424"/>
            <a:ext cx="2928000" cy="9000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7E67E727-BE39-B45F-7CE0-2EFCD96361BC}"/>
              </a:ext>
            </a:extLst>
          </p:cNvPr>
          <p:cNvSpPr txBox="1"/>
          <p:nvPr/>
        </p:nvSpPr>
        <p:spPr>
          <a:xfrm>
            <a:off x="533400" y="6403941"/>
            <a:ext cx="6108700" cy="3747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CH" sz="1800" b="1">
                <a:effectLst/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E-mail</a:t>
            </a:r>
            <a:r>
              <a:rPr lang="it-CH" sz="1800">
                <a:effectLst/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Info@divespater.ch – </a:t>
            </a:r>
            <a:r>
              <a:rPr lang="it-CH" sz="1800" b="1">
                <a:effectLst/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URL</a:t>
            </a:r>
            <a:r>
              <a:rPr lang="it-CH" sz="1800">
                <a:effectLst/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www.divespater.ch</a:t>
            </a:r>
            <a:endParaRPr lang="it-CH"/>
          </a:p>
        </p:txBody>
      </p:sp>
      <p:pic>
        <p:nvPicPr>
          <p:cNvPr id="3" name="Immagine 2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E03ECCA8-83B7-47C1-2FF0-F133B0CA22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962" y="1854997"/>
            <a:ext cx="11358113" cy="378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371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080E83-7418-66B7-2779-C78B39C624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>
            <a:extLst>
              <a:ext uri="{FF2B5EF4-FFF2-40B4-BE49-F238E27FC236}">
                <a16:creationId xmlns:a16="http://schemas.microsoft.com/office/drawing/2014/main" id="{AF57EE15-C583-721D-85B4-2908B5D0637A}"/>
              </a:ext>
            </a:extLst>
          </p:cNvPr>
          <p:cNvSpPr/>
          <p:nvPr/>
        </p:nvSpPr>
        <p:spPr>
          <a:xfrm>
            <a:off x="0" y="6299201"/>
            <a:ext cx="12192000" cy="55879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E34C5173-675F-9BFE-63A3-E0AE8054F116}"/>
              </a:ext>
            </a:extLst>
          </p:cNvPr>
          <p:cNvCxnSpPr>
            <a:cxnSpLocks/>
          </p:cNvCxnSpPr>
          <p:nvPr/>
        </p:nvCxnSpPr>
        <p:spPr>
          <a:xfrm>
            <a:off x="0" y="1091836"/>
            <a:ext cx="3029600" cy="0"/>
          </a:xfrm>
          <a:prstGeom prst="line">
            <a:avLst/>
          </a:prstGeom>
          <a:ln w="12700">
            <a:solidFill>
              <a:srgbClr val="203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2CABE0B6-8911-BAD2-A2C6-7D886CFA04D7}"/>
              </a:ext>
            </a:extLst>
          </p:cNvPr>
          <p:cNvCxnSpPr>
            <a:cxnSpLocks/>
          </p:cNvCxnSpPr>
          <p:nvPr/>
        </p:nvCxnSpPr>
        <p:spPr>
          <a:xfrm>
            <a:off x="3029600" y="1091836"/>
            <a:ext cx="9162400" cy="0"/>
          </a:xfrm>
          <a:prstGeom prst="line">
            <a:avLst/>
          </a:prstGeom>
          <a:ln w="12700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A311E0FC-DF1C-95B0-F716-16A8FFA508D8}"/>
              </a:ext>
            </a:extLst>
          </p:cNvPr>
          <p:cNvCxnSpPr/>
          <p:nvPr/>
        </p:nvCxnSpPr>
        <p:spPr>
          <a:xfrm>
            <a:off x="0" y="6324600"/>
            <a:ext cx="12192000" cy="0"/>
          </a:xfrm>
          <a:prstGeom prst="line">
            <a:avLst/>
          </a:prstGeom>
          <a:ln w="285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>
            <a:extLst>
              <a:ext uri="{FF2B5EF4-FFF2-40B4-BE49-F238E27FC236}">
                <a16:creationId xmlns:a16="http://schemas.microsoft.com/office/drawing/2014/main" id="{298CB709-8055-56BB-C454-8C7A590D1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424"/>
            <a:ext cx="2928000" cy="9000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7E67E727-BE39-B45F-7CE0-2EFCD96361BC}"/>
              </a:ext>
            </a:extLst>
          </p:cNvPr>
          <p:cNvSpPr txBox="1"/>
          <p:nvPr/>
        </p:nvSpPr>
        <p:spPr>
          <a:xfrm>
            <a:off x="533400" y="6403941"/>
            <a:ext cx="6108700" cy="3747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CH" sz="1800" b="1">
                <a:effectLst/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E-mail</a:t>
            </a:r>
            <a:r>
              <a:rPr lang="it-CH" sz="1800">
                <a:effectLst/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Info@divespater.ch – </a:t>
            </a:r>
            <a:r>
              <a:rPr lang="it-CH" sz="1800" b="1">
                <a:effectLst/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URL</a:t>
            </a:r>
            <a:r>
              <a:rPr lang="it-CH" sz="1800">
                <a:effectLst/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www.divespater.ch</a:t>
            </a:r>
            <a:endParaRPr lang="it-CH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773AE958-4303-EF6D-AC09-4A52E2CFE81E}"/>
              </a:ext>
            </a:extLst>
          </p:cNvPr>
          <p:cNvSpPr txBox="1">
            <a:spLocks/>
          </p:cNvSpPr>
          <p:nvPr/>
        </p:nvSpPr>
        <p:spPr>
          <a:xfrm>
            <a:off x="3173495" y="1366300"/>
            <a:ext cx="6931319" cy="3497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000" b="1">
                <a:solidFill>
                  <a:schemeClr val="tx1">
                    <a:lumMod val="85000"/>
                    <a:lumOff val="15000"/>
                  </a:schemeClr>
                </a:solidFill>
              </a:rPr>
              <a:t>COSA PUO’ FARE L’IA NELLA VOSTRA AZIENDA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4D9FF866-5226-3279-79BE-46EBDE306E9C}"/>
              </a:ext>
            </a:extLst>
          </p:cNvPr>
          <p:cNvSpPr txBox="1">
            <a:spLocks/>
          </p:cNvSpPr>
          <p:nvPr/>
        </p:nvSpPr>
        <p:spPr>
          <a:xfrm>
            <a:off x="768061" y="2233828"/>
            <a:ext cx="6931319" cy="31248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>
                <a:solidFill>
                  <a:schemeClr val="tx1">
                    <a:lumMod val="85000"/>
                    <a:lumOff val="15000"/>
                  </a:schemeClr>
                </a:solidFill>
              </a:rPr>
              <a:t>Creazione di manuali per il training e l’aggiornamento professionale</a:t>
            </a:r>
          </a:p>
          <a:p>
            <a:r>
              <a:rPr lang="it-IT" sz="2400">
                <a:solidFill>
                  <a:schemeClr val="tx1">
                    <a:lumMod val="85000"/>
                    <a:lumOff val="15000"/>
                  </a:schemeClr>
                </a:solidFill>
              </a:rPr>
              <a:t>Ideazione di corsi di formazione</a:t>
            </a:r>
          </a:p>
          <a:p>
            <a:r>
              <a:rPr lang="it-IT" sz="2400">
                <a:solidFill>
                  <a:schemeClr val="tx1">
                    <a:lumMod val="85000"/>
                    <a:lumOff val="15000"/>
                  </a:schemeClr>
                </a:solidFill>
              </a:rPr>
              <a:t>Brand Identity e Comunicazione </a:t>
            </a:r>
          </a:p>
          <a:p>
            <a:r>
              <a:rPr lang="it-IT" sz="2400">
                <a:solidFill>
                  <a:schemeClr val="tx1">
                    <a:lumMod val="85000"/>
                    <a:lumOff val="15000"/>
                  </a:schemeClr>
                </a:solidFill>
              </a:rPr>
              <a:t>Preparazione ad una trattativa di affari</a:t>
            </a:r>
          </a:p>
          <a:p>
            <a:r>
              <a:rPr lang="it-IT" sz="2400">
                <a:solidFill>
                  <a:schemeClr val="tx1">
                    <a:lumMod val="85000"/>
                    <a:lumOff val="15000"/>
                  </a:schemeClr>
                </a:solidFill>
              </a:rPr>
              <a:t>Introduzione di nuove strategie di on-</a:t>
            </a:r>
            <a:r>
              <a:rPr lang="en-GB" sz="2400">
                <a:solidFill>
                  <a:schemeClr val="tx1">
                    <a:lumMod val="85000"/>
                    <a:lumOff val="15000"/>
                  </a:schemeClr>
                </a:solidFill>
              </a:rPr>
              <a:t>boarding</a:t>
            </a:r>
          </a:p>
          <a:p>
            <a:pPr marL="0" indent="0">
              <a:buNone/>
            </a:pPr>
            <a:r>
              <a:rPr lang="it-IT" sz="2400">
                <a:solidFill>
                  <a:schemeClr val="tx1">
                    <a:lumMod val="85000"/>
                    <a:lumOff val="15000"/>
                  </a:schemeClr>
                </a:solidFill>
              </a:rPr>
              <a:t>E molto altro ancora ...</a:t>
            </a:r>
          </a:p>
          <a:p>
            <a:pPr marL="0" indent="0">
              <a:buNone/>
            </a:pPr>
            <a:endParaRPr lang="it-IT" sz="16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>
              <a:buNone/>
            </a:pPr>
            <a:endParaRPr lang="it-IT" sz="16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>
              <a:buNone/>
            </a:pPr>
            <a:endParaRPr lang="it-IT" sz="1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707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FCB5A2-E095-03BC-FF21-4B8C75722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>
            <a:extLst>
              <a:ext uri="{FF2B5EF4-FFF2-40B4-BE49-F238E27FC236}">
                <a16:creationId xmlns:a16="http://schemas.microsoft.com/office/drawing/2014/main" id="{4AE66188-7915-8531-5F4A-3C417F77B494}"/>
              </a:ext>
            </a:extLst>
          </p:cNvPr>
          <p:cNvSpPr/>
          <p:nvPr/>
        </p:nvSpPr>
        <p:spPr>
          <a:xfrm>
            <a:off x="0" y="6299201"/>
            <a:ext cx="12192000" cy="55879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54A8E66F-1E81-002B-C6C7-E58E67B44548}"/>
              </a:ext>
            </a:extLst>
          </p:cNvPr>
          <p:cNvCxnSpPr>
            <a:cxnSpLocks/>
          </p:cNvCxnSpPr>
          <p:nvPr/>
        </p:nvCxnSpPr>
        <p:spPr>
          <a:xfrm>
            <a:off x="0" y="1091836"/>
            <a:ext cx="3029600" cy="0"/>
          </a:xfrm>
          <a:prstGeom prst="line">
            <a:avLst/>
          </a:prstGeom>
          <a:ln w="12700">
            <a:solidFill>
              <a:srgbClr val="203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3BEEEFF2-2556-342C-FE9C-331B8FED8036}"/>
              </a:ext>
            </a:extLst>
          </p:cNvPr>
          <p:cNvCxnSpPr>
            <a:cxnSpLocks/>
          </p:cNvCxnSpPr>
          <p:nvPr/>
        </p:nvCxnSpPr>
        <p:spPr>
          <a:xfrm>
            <a:off x="3029600" y="1091836"/>
            <a:ext cx="9162400" cy="0"/>
          </a:xfrm>
          <a:prstGeom prst="line">
            <a:avLst/>
          </a:prstGeom>
          <a:ln w="12700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3EC94EC2-C484-66BF-54FC-9AAFEC192279}"/>
              </a:ext>
            </a:extLst>
          </p:cNvPr>
          <p:cNvCxnSpPr/>
          <p:nvPr/>
        </p:nvCxnSpPr>
        <p:spPr>
          <a:xfrm>
            <a:off x="0" y="6324600"/>
            <a:ext cx="12192000" cy="0"/>
          </a:xfrm>
          <a:prstGeom prst="line">
            <a:avLst/>
          </a:prstGeom>
          <a:ln w="285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>
            <a:extLst>
              <a:ext uri="{FF2B5EF4-FFF2-40B4-BE49-F238E27FC236}">
                <a16:creationId xmlns:a16="http://schemas.microsoft.com/office/drawing/2014/main" id="{1AEF6CF5-3883-3213-84BE-ABEFD1E88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424"/>
            <a:ext cx="2928000" cy="9000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5B8E1EE-4935-B22E-A27D-04A29625EAC0}"/>
              </a:ext>
            </a:extLst>
          </p:cNvPr>
          <p:cNvSpPr txBox="1"/>
          <p:nvPr/>
        </p:nvSpPr>
        <p:spPr>
          <a:xfrm>
            <a:off x="533400" y="6403941"/>
            <a:ext cx="6108700" cy="3747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CH" sz="1800" b="1">
                <a:effectLst/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E-mail</a:t>
            </a:r>
            <a:r>
              <a:rPr lang="it-CH" sz="1800">
                <a:effectLst/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Info@divespater.ch – </a:t>
            </a:r>
            <a:r>
              <a:rPr lang="it-CH" sz="1800" b="1">
                <a:effectLst/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URL</a:t>
            </a:r>
            <a:r>
              <a:rPr lang="it-CH" sz="1800">
                <a:effectLst/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www.divespater.ch</a:t>
            </a:r>
            <a:endParaRPr lang="it-CH"/>
          </a:p>
        </p:txBody>
      </p:sp>
      <p:pic>
        <p:nvPicPr>
          <p:cNvPr id="4" name="Immagine 3" descr="Immagine che contiene testo, elettronica, schermata, numero&#10;&#10;Descrizione generata automaticamente">
            <a:extLst>
              <a:ext uri="{FF2B5EF4-FFF2-40B4-BE49-F238E27FC236}">
                <a16:creationId xmlns:a16="http://schemas.microsoft.com/office/drawing/2014/main" id="{7293234B-562C-1F37-FA66-1A79D3E07F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891" y="1503197"/>
            <a:ext cx="4698217" cy="400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548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F290AD-25AD-A3F9-A84F-0F1A6D67C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>
            <a:extLst>
              <a:ext uri="{FF2B5EF4-FFF2-40B4-BE49-F238E27FC236}">
                <a16:creationId xmlns:a16="http://schemas.microsoft.com/office/drawing/2014/main" id="{30206991-3C68-56A6-88D7-2059986BE090}"/>
              </a:ext>
            </a:extLst>
          </p:cNvPr>
          <p:cNvSpPr/>
          <p:nvPr/>
        </p:nvSpPr>
        <p:spPr>
          <a:xfrm>
            <a:off x="0" y="6299201"/>
            <a:ext cx="12192000" cy="55879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32DB4E7C-8776-BB08-EB3F-3149473DE6E6}"/>
              </a:ext>
            </a:extLst>
          </p:cNvPr>
          <p:cNvCxnSpPr>
            <a:cxnSpLocks/>
          </p:cNvCxnSpPr>
          <p:nvPr/>
        </p:nvCxnSpPr>
        <p:spPr>
          <a:xfrm>
            <a:off x="0" y="1091836"/>
            <a:ext cx="3029600" cy="0"/>
          </a:xfrm>
          <a:prstGeom prst="line">
            <a:avLst/>
          </a:prstGeom>
          <a:ln w="12700">
            <a:solidFill>
              <a:srgbClr val="203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D06BDE42-54CE-8DE3-305B-7CE630078E42}"/>
              </a:ext>
            </a:extLst>
          </p:cNvPr>
          <p:cNvCxnSpPr>
            <a:cxnSpLocks/>
          </p:cNvCxnSpPr>
          <p:nvPr/>
        </p:nvCxnSpPr>
        <p:spPr>
          <a:xfrm>
            <a:off x="3029600" y="1091836"/>
            <a:ext cx="9162400" cy="0"/>
          </a:xfrm>
          <a:prstGeom prst="line">
            <a:avLst/>
          </a:prstGeom>
          <a:ln w="12700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25FB766F-EC6D-15E5-8E59-29B2AB23F69E}"/>
              </a:ext>
            </a:extLst>
          </p:cNvPr>
          <p:cNvCxnSpPr/>
          <p:nvPr/>
        </p:nvCxnSpPr>
        <p:spPr>
          <a:xfrm>
            <a:off x="0" y="6324600"/>
            <a:ext cx="12192000" cy="0"/>
          </a:xfrm>
          <a:prstGeom prst="line">
            <a:avLst/>
          </a:prstGeom>
          <a:ln w="285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>
            <a:extLst>
              <a:ext uri="{FF2B5EF4-FFF2-40B4-BE49-F238E27FC236}">
                <a16:creationId xmlns:a16="http://schemas.microsoft.com/office/drawing/2014/main" id="{61C52F47-E04B-F43F-9D4F-44370BA82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424"/>
            <a:ext cx="2928000" cy="9000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5566ADA-B328-5BED-4480-BFC7253A245F}"/>
              </a:ext>
            </a:extLst>
          </p:cNvPr>
          <p:cNvSpPr txBox="1"/>
          <p:nvPr/>
        </p:nvSpPr>
        <p:spPr>
          <a:xfrm>
            <a:off x="533400" y="6403941"/>
            <a:ext cx="6108700" cy="3747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CH" sz="1800" b="1">
                <a:effectLst/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E-mail</a:t>
            </a:r>
            <a:r>
              <a:rPr lang="it-CH" sz="1800">
                <a:effectLst/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Info@divespater.ch – </a:t>
            </a:r>
            <a:r>
              <a:rPr lang="it-CH" sz="1800" b="1">
                <a:effectLst/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URL</a:t>
            </a:r>
            <a:r>
              <a:rPr lang="it-CH" sz="1800">
                <a:effectLst/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www.divespater.ch</a:t>
            </a:r>
            <a:endParaRPr lang="it-CH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84BC37-EAC9-2CC7-4DC9-52D3AC327F5A}"/>
              </a:ext>
            </a:extLst>
          </p:cNvPr>
          <p:cNvSpPr txBox="1"/>
          <p:nvPr/>
        </p:nvSpPr>
        <p:spPr>
          <a:xfrm>
            <a:off x="676894" y="1520042"/>
            <a:ext cx="2784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/>
              <a:t>Chrome </a:t>
            </a:r>
          </a:p>
          <a:p>
            <a:r>
              <a:rPr lang="it-IT" sz="2400"/>
              <a:t>extensions</a:t>
            </a:r>
          </a:p>
        </p:txBody>
      </p:sp>
      <p:pic>
        <p:nvPicPr>
          <p:cNvPr id="4" name="Immagine 3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7A389D97-01E6-EC46-D540-229C2D2A4C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600" y="1109990"/>
            <a:ext cx="6915800" cy="465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847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F290AD-25AD-A3F9-A84F-0F1A6D67C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>
            <a:extLst>
              <a:ext uri="{FF2B5EF4-FFF2-40B4-BE49-F238E27FC236}">
                <a16:creationId xmlns:a16="http://schemas.microsoft.com/office/drawing/2014/main" id="{30206991-3C68-56A6-88D7-2059986BE090}"/>
              </a:ext>
            </a:extLst>
          </p:cNvPr>
          <p:cNvSpPr/>
          <p:nvPr/>
        </p:nvSpPr>
        <p:spPr>
          <a:xfrm>
            <a:off x="0" y="6299201"/>
            <a:ext cx="12192000" cy="55879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32DB4E7C-8776-BB08-EB3F-3149473DE6E6}"/>
              </a:ext>
            </a:extLst>
          </p:cNvPr>
          <p:cNvCxnSpPr>
            <a:cxnSpLocks/>
          </p:cNvCxnSpPr>
          <p:nvPr/>
        </p:nvCxnSpPr>
        <p:spPr>
          <a:xfrm>
            <a:off x="0" y="1091836"/>
            <a:ext cx="3029600" cy="0"/>
          </a:xfrm>
          <a:prstGeom prst="line">
            <a:avLst/>
          </a:prstGeom>
          <a:ln w="12700">
            <a:solidFill>
              <a:srgbClr val="203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D06BDE42-54CE-8DE3-305B-7CE630078E42}"/>
              </a:ext>
            </a:extLst>
          </p:cNvPr>
          <p:cNvCxnSpPr>
            <a:cxnSpLocks/>
          </p:cNvCxnSpPr>
          <p:nvPr/>
        </p:nvCxnSpPr>
        <p:spPr>
          <a:xfrm>
            <a:off x="3029600" y="1091836"/>
            <a:ext cx="9162400" cy="0"/>
          </a:xfrm>
          <a:prstGeom prst="line">
            <a:avLst/>
          </a:prstGeom>
          <a:ln w="12700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25FB766F-EC6D-15E5-8E59-29B2AB23F69E}"/>
              </a:ext>
            </a:extLst>
          </p:cNvPr>
          <p:cNvCxnSpPr/>
          <p:nvPr/>
        </p:nvCxnSpPr>
        <p:spPr>
          <a:xfrm>
            <a:off x="0" y="6324600"/>
            <a:ext cx="12192000" cy="0"/>
          </a:xfrm>
          <a:prstGeom prst="line">
            <a:avLst/>
          </a:prstGeom>
          <a:ln w="285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>
            <a:extLst>
              <a:ext uri="{FF2B5EF4-FFF2-40B4-BE49-F238E27FC236}">
                <a16:creationId xmlns:a16="http://schemas.microsoft.com/office/drawing/2014/main" id="{61C52F47-E04B-F43F-9D4F-44370BA82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424"/>
            <a:ext cx="2928000" cy="9000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5566ADA-B328-5BED-4480-BFC7253A245F}"/>
              </a:ext>
            </a:extLst>
          </p:cNvPr>
          <p:cNvSpPr txBox="1"/>
          <p:nvPr/>
        </p:nvSpPr>
        <p:spPr>
          <a:xfrm>
            <a:off x="533400" y="6403941"/>
            <a:ext cx="6108700" cy="3747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CH" sz="1800" b="1">
                <a:effectLst/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E-mail</a:t>
            </a:r>
            <a:r>
              <a:rPr lang="it-CH" sz="1800">
                <a:effectLst/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Info@divespater.ch – </a:t>
            </a:r>
            <a:r>
              <a:rPr lang="it-CH" sz="1800" b="1">
                <a:effectLst/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URL</a:t>
            </a:r>
            <a:r>
              <a:rPr lang="it-CH" sz="1800">
                <a:effectLst/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www.divespater.ch</a:t>
            </a:r>
            <a:endParaRPr lang="it-CH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84BC37-EAC9-2CC7-4DC9-52D3AC327F5A}"/>
              </a:ext>
            </a:extLst>
          </p:cNvPr>
          <p:cNvSpPr txBox="1"/>
          <p:nvPr/>
        </p:nvSpPr>
        <p:spPr>
          <a:xfrm>
            <a:off x="676894" y="1520042"/>
            <a:ext cx="140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/>
              <a:t>GPTs</a:t>
            </a:r>
            <a:endParaRPr lang="it-IT" sz="24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8C51665-C7EE-9A37-B78C-481082EC83B0}"/>
              </a:ext>
            </a:extLst>
          </p:cNvPr>
          <p:cNvSpPr txBox="1"/>
          <p:nvPr/>
        </p:nvSpPr>
        <p:spPr>
          <a:xfrm>
            <a:off x="2649764" y="1288336"/>
            <a:ext cx="7984671" cy="4847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it-IT" sz="1800" b="1" kern="1800" dirty="0">
                <a:solidFill>
                  <a:srgbClr val="203864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Segoe UI" panose="020B0502040204020203" pitchFamily="34" charset="0"/>
              </a:rPr>
              <a:t>DESCRIVI LE CARATTERISTICHE DI ANALISTA FINANZIARIO</a:t>
            </a:r>
            <a:endParaRPr lang="it-IT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1400" b="1" kern="1800" dirty="0">
                <a:solidFill>
                  <a:srgbClr val="20386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​</a:t>
            </a:r>
            <a:endParaRPr lang="it-IT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it-IT" sz="1800" kern="1800" dirty="0">
                <a:solidFill>
                  <a:srgbClr val="20386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Sono un responsabile della valutazione della salute finanziaria e delle prestazioni di un'azienda esaminando attentamente i suoi bilanci, inclusi il bilancio, il conto economico e la dichiarazione dei flussi di cassa.</a:t>
            </a:r>
            <a:endParaRPr lang="it-IT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it-IT" sz="1800" kern="1800" dirty="0">
                <a:solidFill>
                  <a:srgbClr val="20386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Questo comporta l'analisi di tendenze, rapporti e indicatori chiave di prestazione per valutare la redditività, liquidità, solvibilità e stabilità finanziaria complessiva dell'azienda</a:t>
            </a:r>
            <a:endParaRPr lang="it-IT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it-IT" sz="1800" kern="1800" dirty="0">
                <a:solidFill>
                  <a:srgbClr val="20386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L'analista identifica punti di forza, debolezze, opportunità e rischi inerenti ai dati finanziari, fornendo intuizioni e raccomandazioni agli investitori, alle parti interessate e alla gestione per supportare la presa di decisioni informata.</a:t>
            </a:r>
            <a:endParaRPr lang="it-IT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it-IT" sz="1800" kern="1800" dirty="0">
                <a:solidFill>
                  <a:srgbClr val="20386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Inoltre, possono condurre analisi comparative rispetto ai concorrenti del settore e ai benchmark per valutare il posizionamento competitivo dell'azienda e le potenziali prestazioni future</a:t>
            </a:r>
            <a:br>
              <a:rPr lang="it-CH" sz="1800" kern="1800" dirty="0">
                <a:solidFill>
                  <a:srgbClr val="20386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</a:br>
            <a:endParaRPr lang="it-IT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785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47960-FB83-1D74-540D-F40B7635D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>
            <a:extLst>
              <a:ext uri="{FF2B5EF4-FFF2-40B4-BE49-F238E27FC236}">
                <a16:creationId xmlns:a16="http://schemas.microsoft.com/office/drawing/2014/main" id="{037DCECE-F137-41BF-0EE4-330283803F16}"/>
              </a:ext>
            </a:extLst>
          </p:cNvPr>
          <p:cNvSpPr/>
          <p:nvPr/>
        </p:nvSpPr>
        <p:spPr>
          <a:xfrm>
            <a:off x="0" y="6299201"/>
            <a:ext cx="12192000" cy="55879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F4EBFD02-EE33-2343-FB7D-941D5D4100DF}"/>
              </a:ext>
            </a:extLst>
          </p:cNvPr>
          <p:cNvCxnSpPr>
            <a:cxnSpLocks/>
          </p:cNvCxnSpPr>
          <p:nvPr/>
        </p:nvCxnSpPr>
        <p:spPr>
          <a:xfrm>
            <a:off x="0" y="1091836"/>
            <a:ext cx="3029600" cy="0"/>
          </a:xfrm>
          <a:prstGeom prst="line">
            <a:avLst/>
          </a:prstGeom>
          <a:ln w="12700">
            <a:solidFill>
              <a:srgbClr val="203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4FA53EB7-2498-C4C9-EAC6-3A8D8C7C4336}"/>
              </a:ext>
            </a:extLst>
          </p:cNvPr>
          <p:cNvCxnSpPr>
            <a:cxnSpLocks/>
          </p:cNvCxnSpPr>
          <p:nvPr/>
        </p:nvCxnSpPr>
        <p:spPr>
          <a:xfrm>
            <a:off x="3029600" y="1091836"/>
            <a:ext cx="9162400" cy="0"/>
          </a:xfrm>
          <a:prstGeom prst="line">
            <a:avLst/>
          </a:prstGeom>
          <a:ln w="12700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0DFE91F5-FF42-C035-1F16-FCC647E06E5E}"/>
              </a:ext>
            </a:extLst>
          </p:cNvPr>
          <p:cNvCxnSpPr/>
          <p:nvPr/>
        </p:nvCxnSpPr>
        <p:spPr>
          <a:xfrm>
            <a:off x="0" y="6324600"/>
            <a:ext cx="12192000" cy="0"/>
          </a:xfrm>
          <a:prstGeom prst="line">
            <a:avLst/>
          </a:prstGeom>
          <a:ln w="285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>
            <a:extLst>
              <a:ext uri="{FF2B5EF4-FFF2-40B4-BE49-F238E27FC236}">
                <a16:creationId xmlns:a16="http://schemas.microsoft.com/office/drawing/2014/main" id="{575F4E94-610B-7047-F595-3845DE70A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424"/>
            <a:ext cx="2928000" cy="9000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2A871B2-FC74-E213-9A9B-BD9B5E99621C}"/>
              </a:ext>
            </a:extLst>
          </p:cNvPr>
          <p:cNvSpPr txBox="1"/>
          <p:nvPr/>
        </p:nvSpPr>
        <p:spPr>
          <a:xfrm>
            <a:off x="533400" y="6403941"/>
            <a:ext cx="6108700" cy="3747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CH" sz="1800" b="1">
                <a:effectLst/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E-mail</a:t>
            </a:r>
            <a:r>
              <a:rPr lang="it-CH" sz="1800">
                <a:effectLst/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Info@divespater.ch – </a:t>
            </a:r>
            <a:r>
              <a:rPr lang="it-CH" sz="1800" b="1">
                <a:effectLst/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URL</a:t>
            </a:r>
            <a:r>
              <a:rPr lang="it-CH" sz="1800">
                <a:effectLst/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www.divespater.ch</a:t>
            </a:r>
            <a:endParaRPr lang="it-CH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B8EA68C-BEB7-76C6-3EC0-071C20ADBD12}"/>
              </a:ext>
            </a:extLst>
          </p:cNvPr>
          <p:cNvSpPr txBox="1"/>
          <p:nvPr/>
        </p:nvSpPr>
        <p:spPr>
          <a:xfrm>
            <a:off x="785452" y="2048426"/>
            <a:ext cx="4286609" cy="24468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it-IT" b="1">
                <a:solidFill>
                  <a:schemeClr val="accent1">
                    <a:lumMod val="75000"/>
                  </a:schemeClr>
                </a:solidFill>
                <a:latin typeface="Segoe UI"/>
                <a:cs typeface="Segoe UI"/>
              </a:rPr>
              <a:t>Parte 3: Panoramica su </a:t>
            </a:r>
            <a:r>
              <a:rPr lang="it-IT" b="1" err="1">
                <a:solidFill>
                  <a:schemeClr val="accent1">
                    <a:lumMod val="75000"/>
                  </a:schemeClr>
                </a:solidFill>
                <a:latin typeface="Segoe UI"/>
                <a:cs typeface="Segoe UI"/>
              </a:rPr>
              <a:t>Copilot</a:t>
            </a:r>
            <a:r>
              <a:rPr lang="it-IT" sz="1100" b="1">
                <a:solidFill>
                  <a:srgbClr val="0D0D0D"/>
                </a:solidFill>
                <a:latin typeface="system-ui"/>
              </a:rPr>
              <a:t> </a:t>
            </a:r>
          </a:p>
          <a:p>
            <a:pPr>
              <a:lnSpc>
                <a:spcPct val="150000"/>
              </a:lnSpc>
            </a:pPr>
            <a:endParaRPr lang="it-IT" sz="1600" i="1">
              <a:solidFill>
                <a:schemeClr val="accent1">
                  <a:lumMod val="75000"/>
                </a:schemeClr>
              </a:solidFill>
              <a:latin typeface="Segoe UI"/>
              <a:cs typeface="Segoe UI"/>
            </a:endParaRPr>
          </a:p>
          <a:p>
            <a:pPr marL="228600" indent="-228600">
              <a:lnSpc>
                <a:spcPct val="150000"/>
              </a:lnSpc>
              <a:buFont typeface="Symbol"/>
              <a:buChar char="•"/>
            </a:pPr>
            <a:r>
              <a:rPr lang="it-IT">
                <a:solidFill>
                  <a:schemeClr val="accent1">
                    <a:lumMod val="75000"/>
                  </a:schemeClr>
                </a:solidFill>
                <a:latin typeface="Segoe UI"/>
                <a:cs typeface="Segoe UI"/>
              </a:rPr>
              <a:t>Cos'è </a:t>
            </a:r>
            <a:r>
              <a:rPr lang="it-IT" err="1">
                <a:solidFill>
                  <a:schemeClr val="accent1">
                    <a:lumMod val="75000"/>
                  </a:schemeClr>
                </a:solidFill>
                <a:latin typeface="Segoe UI"/>
                <a:cs typeface="Segoe UI"/>
              </a:rPr>
              <a:t>Copilot</a:t>
            </a:r>
            <a:r>
              <a:rPr lang="it-IT">
                <a:solidFill>
                  <a:schemeClr val="accent1">
                    <a:lumMod val="75000"/>
                  </a:schemeClr>
                </a:solidFill>
                <a:latin typeface="Segoe UI"/>
                <a:cs typeface="Segoe UI"/>
              </a:rPr>
              <a:t> e le Sue Funzionalità </a:t>
            </a:r>
          </a:p>
          <a:p>
            <a:pPr marL="228600" indent="-228600">
              <a:lnSpc>
                <a:spcPct val="150000"/>
              </a:lnSpc>
              <a:buFont typeface="Symbol"/>
              <a:buChar char="•"/>
            </a:pPr>
            <a:r>
              <a:rPr lang="it-IT" err="1">
                <a:solidFill>
                  <a:schemeClr val="accent1">
                    <a:lumMod val="75000"/>
                  </a:schemeClr>
                </a:solidFill>
                <a:latin typeface="Segoe UI"/>
                <a:cs typeface="Segoe UI"/>
              </a:rPr>
              <a:t>Copilot</a:t>
            </a:r>
            <a:r>
              <a:rPr lang="it-IT">
                <a:solidFill>
                  <a:schemeClr val="accent1">
                    <a:lumMod val="75000"/>
                  </a:schemeClr>
                </a:solidFill>
                <a:latin typeface="Segoe UI"/>
                <a:cs typeface="Segoe UI"/>
              </a:rPr>
              <a:t>: Caratteristiche Principali </a:t>
            </a:r>
          </a:p>
          <a:p>
            <a:pPr marL="228600" indent="-228600">
              <a:lnSpc>
                <a:spcPct val="150000"/>
              </a:lnSpc>
              <a:buFont typeface="Symbol"/>
              <a:buChar char="•"/>
            </a:pPr>
            <a:r>
              <a:rPr lang="it-IT">
                <a:solidFill>
                  <a:schemeClr val="accent1">
                    <a:lumMod val="75000"/>
                  </a:schemeClr>
                </a:solidFill>
                <a:latin typeface="Segoe UI"/>
                <a:cs typeface="Segoe UI"/>
              </a:rPr>
              <a:t>Impiego di </a:t>
            </a:r>
            <a:r>
              <a:rPr lang="it-IT" err="1">
                <a:solidFill>
                  <a:schemeClr val="accent1">
                    <a:lumMod val="75000"/>
                  </a:schemeClr>
                </a:solidFill>
                <a:latin typeface="Segoe UI"/>
                <a:cs typeface="Segoe UI"/>
              </a:rPr>
              <a:t>Copilot</a:t>
            </a:r>
            <a:r>
              <a:rPr lang="it-IT">
                <a:solidFill>
                  <a:schemeClr val="accent1">
                    <a:lumMod val="75000"/>
                  </a:schemeClr>
                </a:solidFill>
                <a:latin typeface="Segoe UI"/>
                <a:cs typeface="Segoe UI"/>
              </a:rPr>
              <a:t> in Scenari Vari </a:t>
            </a:r>
          </a:p>
          <a:p>
            <a:endParaRPr lang="it-IT">
              <a:latin typeface="system-ui"/>
            </a:endParaRPr>
          </a:p>
        </p:txBody>
      </p:sp>
      <p:pic>
        <p:nvPicPr>
          <p:cNvPr id="4" name="Immagine 3" descr="Immagine che contiene schermata, calzature&#10;&#10;Descrizione generata automaticamente">
            <a:extLst>
              <a:ext uri="{FF2B5EF4-FFF2-40B4-BE49-F238E27FC236}">
                <a16:creationId xmlns:a16="http://schemas.microsoft.com/office/drawing/2014/main" id="{AF3B8194-A632-2455-0858-F1FDC9232E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353051" y="1709295"/>
            <a:ext cx="5946774" cy="2973387"/>
          </a:xfrm>
          <a:prstGeom prst="rect">
            <a:avLst/>
          </a:prstGeom>
          <a:effectLst>
            <a:softEdge rad="138700"/>
          </a:effec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DC3ADDB-A789-02F1-3C7C-48AA6219BA85}"/>
              </a:ext>
            </a:extLst>
          </p:cNvPr>
          <p:cNvSpPr txBox="1"/>
          <p:nvPr/>
        </p:nvSpPr>
        <p:spPr>
          <a:xfrm>
            <a:off x="6186487" y="4736901"/>
            <a:ext cx="5113337" cy="230832"/>
          </a:xfrm>
          <a:prstGeom prst="rect">
            <a:avLst/>
          </a:prstGeom>
          <a:noFill/>
          <a:effectLst>
            <a:softEdge rad="138700"/>
          </a:effectLst>
        </p:spPr>
        <p:txBody>
          <a:bodyPr wrap="square" rtlCol="0">
            <a:spAutoFit/>
          </a:bodyPr>
          <a:lstStyle/>
          <a:p>
            <a:r>
              <a:rPr lang="it-IT" sz="900">
                <a:hlinkClick r:id="rId4" tooltip="https://www.htnovo.net/2023/11/copilot-windows-10.html"/>
              </a:rPr>
              <a:t>Questa foto</a:t>
            </a:r>
            <a:r>
              <a:rPr lang="it-IT" sz="900"/>
              <a:t> di Autore sconosciuto è concesso in licenza da </a:t>
            </a:r>
            <a:r>
              <a:rPr lang="it-IT" sz="900">
                <a:hlinkClick r:id="rId5" tooltip="https://creativecommons.org/licenses/by-sa/3.0/"/>
              </a:rPr>
              <a:t>CC BY-SA</a:t>
            </a:r>
            <a:endParaRPr lang="it-IT" sz="900"/>
          </a:p>
        </p:txBody>
      </p:sp>
    </p:spTree>
    <p:extLst>
      <p:ext uri="{BB962C8B-B14F-4D97-AF65-F5344CB8AC3E}">
        <p14:creationId xmlns:p14="http://schemas.microsoft.com/office/powerpoint/2010/main" val="1120984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47960-FB83-1D74-540D-F40B7635D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>
            <a:extLst>
              <a:ext uri="{FF2B5EF4-FFF2-40B4-BE49-F238E27FC236}">
                <a16:creationId xmlns:a16="http://schemas.microsoft.com/office/drawing/2014/main" id="{037DCECE-F137-41BF-0EE4-330283803F16}"/>
              </a:ext>
            </a:extLst>
          </p:cNvPr>
          <p:cNvSpPr/>
          <p:nvPr/>
        </p:nvSpPr>
        <p:spPr>
          <a:xfrm>
            <a:off x="0" y="6299201"/>
            <a:ext cx="12192000" cy="55879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F4EBFD02-EE33-2343-FB7D-941D5D4100DF}"/>
              </a:ext>
            </a:extLst>
          </p:cNvPr>
          <p:cNvCxnSpPr>
            <a:cxnSpLocks/>
          </p:cNvCxnSpPr>
          <p:nvPr/>
        </p:nvCxnSpPr>
        <p:spPr>
          <a:xfrm>
            <a:off x="0" y="1091836"/>
            <a:ext cx="3029600" cy="0"/>
          </a:xfrm>
          <a:prstGeom prst="line">
            <a:avLst/>
          </a:prstGeom>
          <a:ln w="12700">
            <a:solidFill>
              <a:srgbClr val="203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4FA53EB7-2498-C4C9-EAC6-3A8D8C7C4336}"/>
              </a:ext>
            </a:extLst>
          </p:cNvPr>
          <p:cNvCxnSpPr>
            <a:cxnSpLocks/>
          </p:cNvCxnSpPr>
          <p:nvPr/>
        </p:nvCxnSpPr>
        <p:spPr>
          <a:xfrm>
            <a:off x="3029600" y="1091836"/>
            <a:ext cx="9162400" cy="0"/>
          </a:xfrm>
          <a:prstGeom prst="line">
            <a:avLst/>
          </a:prstGeom>
          <a:ln w="12700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0DFE91F5-FF42-C035-1F16-FCC647E06E5E}"/>
              </a:ext>
            </a:extLst>
          </p:cNvPr>
          <p:cNvCxnSpPr/>
          <p:nvPr/>
        </p:nvCxnSpPr>
        <p:spPr>
          <a:xfrm>
            <a:off x="0" y="6324600"/>
            <a:ext cx="12192000" cy="0"/>
          </a:xfrm>
          <a:prstGeom prst="line">
            <a:avLst/>
          </a:prstGeom>
          <a:ln w="285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>
            <a:extLst>
              <a:ext uri="{FF2B5EF4-FFF2-40B4-BE49-F238E27FC236}">
                <a16:creationId xmlns:a16="http://schemas.microsoft.com/office/drawing/2014/main" id="{575F4E94-610B-7047-F595-3845DE70A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424"/>
            <a:ext cx="2928000" cy="9000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2A871B2-FC74-E213-9A9B-BD9B5E99621C}"/>
              </a:ext>
            </a:extLst>
          </p:cNvPr>
          <p:cNvSpPr txBox="1"/>
          <p:nvPr/>
        </p:nvSpPr>
        <p:spPr>
          <a:xfrm>
            <a:off x="533400" y="6403941"/>
            <a:ext cx="6108700" cy="3747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CH" sz="1800" b="1">
                <a:effectLst/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E-mail</a:t>
            </a:r>
            <a:r>
              <a:rPr lang="it-CH" sz="1800">
                <a:effectLst/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Info@divespater.ch – </a:t>
            </a:r>
            <a:r>
              <a:rPr lang="it-CH" sz="1800" b="1">
                <a:effectLst/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URL</a:t>
            </a:r>
            <a:r>
              <a:rPr lang="it-CH" sz="1800">
                <a:effectLst/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www.divespater.ch</a:t>
            </a:r>
            <a:endParaRPr lang="it-CH"/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35740791-3E33-65E3-DD6B-A36EB779D1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050" y="916622"/>
            <a:ext cx="8851900" cy="502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192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phon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FEB46801-598A-FF9D-7409-45CDB840F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277" y="817040"/>
            <a:ext cx="10665332" cy="485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526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DBAA7F99-4DA4-16F8-77AD-EF26785F8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183" y="0"/>
            <a:ext cx="75936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936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3B57F7-B1A2-DEA6-8AD2-BF2795FCD2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>
            <a:extLst>
              <a:ext uri="{FF2B5EF4-FFF2-40B4-BE49-F238E27FC236}">
                <a16:creationId xmlns:a16="http://schemas.microsoft.com/office/drawing/2014/main" id="{A5A37272-CC09-1049-03AA-1C3CD3AC4D5F}"/>
              </a:ext>
            </a:extLst>
          </p:cNvPr>
          <p:cNvSpPr/>
          <p:nvPr/>
        </p:nvSpPr>
        <p:spPr>
          <a:xfrm>
            <a:off x="0" y="6299201"/>
            <a:ext cx="12192000" cy="55879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31748494-F1DF-9E9A-5C38-5F1B999EC513}"/>
              </a:ext>
            </a:extLst>
          </p:cNvPr>
          <p:cNvCxnSpPr>
            <a:cxnSpLocks/>
          </p:cNvCxnSpPr>
          <p:nvPr/>
        </p:nvCxnSpPr>
        <p:spPr>
          <a:xfrm>
            <a:off x="0" y="1091836"/>
            <a:ext cx="3029600" cy="0"/>
          </a:xfrm>
          <a:prstGeom prst="line">
            <a:avLst/>
          </a:prstGeom>
          <a:ln w="12700">
            <a:solidFill>
              <a:srgbClr val="203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8ED7FC57-574E-C2ED-ED4D-8A3E4FCD48DF}"/>
              </a:ext>
            </a:extLst>
          </p:cNvPr>
          <p:cNvCxnSpPr>
            <a:cxnSpLocks/>
          </p:cNvCxnSpPr>
          <p:nvPr/>
        </p:nvCxnSpPr>
        <p:spPr>
          <a:xfrm>
            <a:off x="3029600" y="1091836"/>
            <a:ext cx="9162400" cy="0"/>
          </a:xfrm>
          <a:prstGeom prst="line">
            <a:avLst/>
          </a:prstGeom>
          <a:ln w="12700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F21C34D0-2C81-C91D-86EE-FACC606015EA}"/>
              </a:ext>
            </a:extLst>
          </p:cNvPr>
          <p:cNvCxnSpPr/>
          <p:nvPr/>
        </p:nvCxnSpPr>
        <p:spPr>
          <a:xfrm>
            <a:off x="0" y="6324600"/>
            <a:ext cx="12192000" cy="0"/>
          </a:xfrm>
          <a:prstGeom prst="line">
            <a:avLst/>
          </a:prstGeom>
          <a:ln w="285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58710D7-A21B-135C-E4DE-E14EBBD88B8A}"/>
              </a:ext>
            </a:extLst>
          </p:cNvPr>
          <p:cNvSpPr txBox="1"/>
          <p:nvPr/>
        </p:nvSpPr>
        <p:spPr>
          <a:xfrm>
            <a:off x="533400" y="6403941"/>
            <a:ext cx="6108700" cy="3747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CH" sz="1800" b="1">
                <a:effectLst/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E-mail</a:t>
            </a:r>
            <a:r>
              <a:rPr lang="it-CH" sz="1800">
                <a:effectLst/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Info@divespater.ch – </a:t>
            </a:r>
            <a:r>
              <a:rPr lang="it-CH" sz="1800" b="1">
                <a:effectLst/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URL</a:t>
            </a:r>
            <a:r>
              <a:rPr lang="it-CH" sz="1800">
                <a:effectLst/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www.divespater.ch</a:t>
            </a:r>
            <a:endParaRPr lang="it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E7AD63-4879-372D-833F-431B49648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503" y="923445"/>
            <a:ext cx="6069227" cy="1325563"/>
          </a:xfrm>
        </p:spPr>
        <p:txBody>
          <a:bodyPr>
            <a:normAutofit/>
          </a:bodyPr>
          <a:lstStyle/>
          <a:p>
            <a:pPr marR="0" rtl="0"/>
            <a:r>
              <a:rPr lang="it-IT" sz="3200" b="0" i="0" u="none" strike="noStrike" baseline="0">
                <a:solidFill>
                  <a:srgbClr val="0F4761"/>
                </a:solidFill>
                <a:latin typeface="Aptos Display" panose="020B0004020202020204" pitchFamily="34" charset="0"/>
              </a:rPr>
              <a:t>Redazione di Email in Varie Lingue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15B644-9A64-5EF8-636A-36E457A7EC68}"/>
              </a:ext>
            </a:extLst>
          </p:cNvPr>
          <p:cNvSpPr txBox="1">
            <a:spLocks/>
          </p:cNvSpPr>
          <p:nvPr/>
        </p:nvSpPr>
        <p:spPr>
          <a:xfrm>
            <a:off x="706502" y="2078842"/>
            <a:ext cx="6069227" cy="40074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400" dirty="0">
                <a:solidFill>
                  <a:schemeClr val="accent1">
                    <a:lumMod val="50000"/>
                  </a:schemeClr>
                </a:solidFill>
                <a:latin typeface="Aptos Display"/>
              </a:rPr>
              <a:t>Un’ </a:t>
            </a: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  <a:latin typeface="Aptos Display"/>
              </a:rPr>
              <a:t>assistente 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  <a:latin typeface="Aptos Display"/>
              </a:rPr>
              <a:t>deve </a:t>
            </a: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  <a:latin typeface="Aptos Display"/>
              </a:rPr>
              <a:t>scrivere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  <a:latin typeface="Aptos Display"/>
              </a:rPr>
              <a:t> a una </a:t>
            </a: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  <a:latin typeface="Aptos Display"/>
              </a:rPr>
              <a:t>email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  <a:latin typeface="Aptos Display"/>
              </a:rPr>
              <a:t> di reclamo per un ritardo sulle consegne da parte di un fornitore: </a:t>
            </a:r>
            <a:endParaRPr lang="it-IT" sz="2400" dirty="0">
              <a:solidFill>
                <a:schemeClr val="accent1">
                  <a:lumMod val="50000"/>
                </a:schemeClr>
              </a:solidFill>
              <a:latin typeface="Aptos Display" panose="020B0004020202020204" pitchFamily="34" charset="0"/>
            </a:endParaRPr>
          </a:p>
          <a:p>
            <a:pPr marL="0" indent="0">
              <a:buNone/>
            </a:pPr>
            <a:r>
              <a:rPr lang="it-IT" sz="2400" i="1" dirty="0">
                <a:solidFill>
                  <a:schemeClr val="accent1">
                    <a:lumMod val="50000"/>
                  </a:schemeClr>
                </a:solidFill>
                <a:latin typeface="Aptos Display"/>
              </a:rPr>
              <a:t>"Puoi aiutarmi a scrivere una lettera di reclamo per un ritardo sulle consegne da parte di un fornitore?" </a:t>
            </a:r>
            <a:endParaRPr lang="it-IT" sz="2400" i="1" dirty="0">
              <a:solidFill>
                <a:schemeClr val="accent1">
                  <a:lumMod val="50000"/>
                </a:schemeClr>
              </a:solidFill>
              <a:latin typeface="Aptos Display" panose="020B00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  <a:latin typeface="Aptos Display"/>
              </a:rPr>
              <a:t>Chat GPT-4 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  <a:latin typeface="Aptos Display"/>
              </a:rPr>
              <a:t>potrebbe allora fornire </a:t>
            </a: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  <a:latin typeface="Aptos Display"/>
              </a:rPr>
              <a:t>bozze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  <a:latin typeface="Aptos Display"/>
              </a:rPr>
              <a:t> di risposta che l'assistente può rivedere e </a:t>
            </a: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  <a:latin typeface="Aptos Display"/>
              </a:rPr>
              <a:t>personalizzare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  <a:latin typeface="Aptos Display"/>
              </a:rPr>
              <a:t>, </a:t>
            </a: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  <a:latin typeface="Aptos Display"/>
              </a:rPr>
              <a:t>risparmiando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  <a:latin typeface="Aptos Display"/>
              </a:rPr>
              <a:t> </a:t>
            </a: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  <a:latin typeface="Aptos Display"/>
              </a:rPr>
              <a:t>tempo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  <a:latin typeface="Aptos Display"/>
              </a:rPr>
              <a:t> e assicurando che il tono sia appropriato per ogni situazione.</a:t>
            </a:r>
          </a:p>
        </p:txBody>
      </p:sp>
      <p:pic>
        <p:nvPicPr>
          <p:cNvPr id="4" name="Picture 11" descr="A person wearing a headset and looking at a computer&#10;&#10;Description automatically generated">
            <a:extLst>
              <a:ext uri="{FF2B5EF4-FFF2-40B4-BE49-F238E27FC236}">
                <a16:creationId xmlns:a16="http://schemas.microsoft.com/office/drawing/2014/main" id="{C4D95FF6-19B3-0140-82A6-EA7A745F83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4632" r="19883" b="1"/>
          <a:stretch/>
        </p:blipFill>
        <p:spPr>
          <a:xfrm>
            <a:off x="7103075" y="1690688"/>
            <a:ext cx="4623487" cy="439556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BF0E960-595A-DCFD-542F-0F2436A533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424"/>
            <a:ext cx="2928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3392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47960-FB83-1D74-540D-F40B7635D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>
            <a:extLst>
              <a:ext uri="{FF2B5EF4-FFF2-40B4-BE49-F238E27FC236}">
                <a16:creationId xmlns:a16="http://schemas.microsoft.com/office/drawing/2014/main" id="{037DCECE-F137-41BF-0EE4-330283803F16}"/>
              </a:ext>
            </a:extLst>
          </p:cNvPr>
          <p:cNvSpPr/>
          <p:nvPr/>
        </p:nvSpPr>
        <p:spPr>
          <a:xfrm>
            <a:off x="0" y="6299201"/>
            <a:ext cx="12192000" cy="55879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F4EBFD02-EE33-2343-FB7D-941D5D4100DF}"/>
              </a:ext>
            </a:extLst>
          </p:cNvPr>
          <p:cNvCxnSpPr>
            <a:cxnSpLocks/>
          </p:cNvCxnSpPr>
          <p:nvPr/>
        </p:nvCxnSpPr>
        <p:spPr>
          <a:xfrm>
            <a:off x="0" y="1091836"/>
            <a:ext cx="3029600" cy="0"/>
          </a:xfrm>
          <a:prstGeom prst="line">
            <a:avLst/>
          </a:prstGeom>
          <a:ln w="12700">
            <a:solidFill>
              <a:srgbClr val="203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4FA53EB7-2498-C4C9-EAC6-3A8D8C7C4336}"/>
              </a:ext>
            </a:extLst>
          </p:cNvPr>
          <p:cNvCxnSpPr>
            <a:cxnSpLocks/>
          </p:cNvCxnSpPr>
          <p:nvPr/>
        </p:nvCxnSpPr>
        <p:spPr>
          <a:xfrm>
            <a:off x="3029600" y="1091836"/>
            <a:ext cx="9162400" cy="0"/>
          </a:xfrm>
          <a:prstGeom prst="line">
            <a:avLst/>
          </a:prstGeom>
          <a:ln w="12700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0DFE91F5-FF42-C035-1F16-FCC647E06E5E}"/>
              </a:ext>
            </a:extLst>
          </p:cNvPr>
          <p:cNvCxnSpPr/>
          <p:nvPr/>
        </p:nvCxnSpPr>
        <p:spPr>
          <a:xfrm>
            <a:off x="0" y="6324600"/>
            <a:ext cx="12192000" cy="0"/>
          </a:xfrm>
          <a:prstGeom prst="line">
            <a:avLst/>
          </a:prstGeom>
          <a:ln w="285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>
            <a:extLst>
              <a:ext uri="{FF2B5EF4-FFF2-40B4-BE49-F238E27FC236}">
                <a16:creationId xmlns:a16="http://schemas.microsoft.com/office/drawing/2014/main" id="{575F4E94-610B-7047-F595-3845DE70A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424"/>
            <a:ext cx="2928000" cy="9000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2A871B2-FC74-E213-9A9B-BD9B5E99621C}"/>
              </a:ext>
            </a:extLst>
          </p:cNvPr>
          <p:cNvSpPr txBox="1"/>
          <p:nvPr/>
        </p:nvSpPr>
        <p:spPr>
          <a:xfrm>
            <a:off x="533400" y="6403941"/>
            <a:ext cx="6108700" cy="3747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CH" sz="1800" b="1">
                <a:effectLst/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E-mail</a:t>
            </a:r>
            <a:r>
              <a:rPr lang="it-CH" sz="1800">
                <a:effectLst/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Info@divespater.ch – </a:t>
            </a:r>
            <a:r>
              <a:rPr lang="it-CH" sz="1800" b="1">
                <a:effectLst/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URL</a:t>
            </a:r>
            <a:r>
              <a:rPr lang="it-CH" sz="1800">
                <a:effectLst/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www.divespater.ch</a:t>
            </a:r>
            <a:endParaRPr lang="it-CH"/>
          </a:p>
        </p:txBody>
      </p:sp>
      <p:pic>
        <p:nvPicPr>
          <p:cNvPr id="2" name="Picture 3" descr="A diagram of a software company&#10;&#10;Description automatically generated">
            <a:extLst>
              <a:ext uri="{FF2B5EF4-FFF2-40B4-BE49-F238E27FC236}">
                <a16:creationId xmlns:a16="http://schemas.microsoft.com/office/drawing/2014/main" id="{3975BC7D-FD47-4AF6-69F9-C7B7701743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908" y="1339871"/>
            <a:ext cx="8132041" cy="458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0338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47960-FB83-1D74-540D-F40B7635D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>
            <a:extLst>
              <a:ext uri="{FF2B5EF4-FFF2-40B4-BE49-F238E27FC236}">
                <a16:creationId xmlns:a16="http://schemas.microsoft.com/office/drawing/2014/main" id="{037DCECE-F137-41BF-0EE4-330283803F16}"/>
              </a:ext>
            </a:extLst>
          </p:cNvPr>
          <p:cNvSpPr/>
          <p:nvPr/>
        </p:nvSpPr>
        <p:spPr>
          <a:xfrm>
            <a:off x="0" y="6299201"/>
            <a:ext cx="12192000" cy="55879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F4EBFD02-EE33-2343-FB7D-941D5D4100DF}"/>
              </a:ext>
            </a:extLst>
          </p:cNvPr>
          <p:cNvCxnSpPr>
            <a:cxnSpLocks/>
          </p:cNvCxnSpPr>
          <p:nvPr/>
        </p:nvCxnSpPr>
        <p:spPr>
          <a:xfrm>
            <a:off x="0" y="1091836"/>
            <a:ext cx="3029600" cy="0"/>
          </a:xfrm>
          <a:prstGeom prst="line">
            <a:avLst/>
          </a:prstGeom>
          <a:ln w="12700">
            <a:solidFill>
              <a:srgbClr val="203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4FA53EB7-2498-C4C9-EAC6-3A8D8C7C4336}"/>
              </a:ext>
            </a:extLst>
          </p:cNvPr>
          <p:cNvCxnSpPr>
            <a:cxnSpLocks/>
          </p:cNvCxnSpPr>
          <p:nvPr/>
        </p:nvCxnSpPr>
        <p:spPr>
          <a:xfrm>
            <a:off x="3029600" y="1091836"/>
            <a:ext cx="9162400" cy="0"/>
          </a:xfrm>
          <a:prstGeom prst="line">
            <a:avLst/>
          </a:prstGeom>
          <a:ln w="12700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0DFE91F5-FF42-C035-1F16-FCC647E06E5E}"/>
              </a:ext>
            </a:extLst>
          </p:cNvPr>
          <p:cNvCxnSpPr/>
          <p:nvPr/>
        </p:nvCxnSpPr>
        <p:spPr>
          <a:xfrm>
            <a:off x="0" y="6324600"/>
            <a:ext cx="12192000" cy="0"/>
          </a:xfrm>
          <a:prstGeom prst="line">
            <a:avLst/>
          </a:prstGeom>
          <a:ln w="285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>
            <a:extLst>
              <a:ext uri="{FF2B5EF4-FFF2-40B4-BE49-F238E27FC236}">
                <a16:creationId xmlns:a16="http://schemas.microsoft.com/office/drawing/2014/main" id="{575F4E94-610B-7047-F595-3845DE70A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424"/>
            <a:ext cx="2928000" cy="9000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2A871B2-FC74-E213-9A9B-BD9B5E99621C}"/>
              </a:ext>
            </a:extLst>
          </p:cNvPr>
          <p:cNvSpPr txBox="1"/>
          <p:nvPr/>
        </p:nvSpPr>
        <p:spPr>
          <a:xfrm>
            <a:off x="533400" y="6403941"/>
            <a:ext cx="6108700" cy="3747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CH" sz="1800" b="1">
                <a:effectLst/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E-mail</a:t>
            </a:r>
            <a:r>
              <a:rPr lang="it-CH" sz="1800">
                <a:effectLst/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Info@divespater.ch – </a:t>
            </a:r>
            <a:r>
              <a:rPr lang="it-CH" sz="1800" b="1">
                <a:effectLst/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URL</a:t>
            </a:r>
            <a:r>
              <a:rPr lang="it-CH" sz="1800">
                <a:effectLst/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www.divespater.ch</a:t>
            </a:r>
            <a:endParaRPr lang="it-CH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4697C23-BA88-E96C-A738-DA1CA9AFB760}"/>
              </a:ext>
            </a:extLst>
          </p:cNvPr>
          <p:cNvSpPr txBox="1"/>
          <p:nvPr/>
        </p:nvSpPr>
        <p:spPr>
          <a:xfrm>
            <a:off x="1423852" y="1358039"/>
            <a:ext cx="9274628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203864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Segoe UI" panose="020B0502040204020203" pitchFamily="34" charset="0"/>
              </a:rPr>
              <a:t>Soddisfare i requisiti di conformità normativa</a:t>
            </a:r>
          </a:p>
          <a:p>
            <a:endParaRPr lang="it-IT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1800" dirty="0">
                <a:solidFill>
                  <a:srgbClr val="203864"/>
                </a:solidFill>
                <a:effectLst/>
                <a:highlight>
                  <a:srgbClr val="FFFFFF"/>
                </a:highlight>
                <a:latin typeface="Avenir Book" panose="02000503020000020003" pitchFamily="2" charset="0"/>
                <a:ea typeface="Times New Roman" panose="02020603050405020304" pitchFamily="18" charset="0"/>
                <a:cs typeface="Segoe UI" panose="020B0502040204020203" pitchFamily="34" charset="0"/>
              </a:rPr>
              <a:t>Con l'evolversi della regolamentazione nello spazio dell'intelligenza artificiale, Microsoft continuerà ad adattarsi e rispondere per soddisfare i futuri requisiti normativi.</a:t>
            </a:r>
          </a:p>
          <a:p>
            <a:endParaRPr lang="it-IT" sz="12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1800" dirty="0">
                <a:solidFill>
                  <a:srgbClr val="203864"/>
                </a:solidFill>
                <a:effectLst/>
                <a:highlight>
                  <a:srgbClr val="FFFFFF"/>
                </a:highlight>
                <a:latin typeface="Avenir Book" panose="02000503020000020003" pitchFamily="2" charset="0"/>
                <a:ea typeface="Times New Roman" panose="02020603050405020304" pitchFamily="18" charset="0"/>
                <a:cs typeface="Segoe UI" panose="020B0502040204020203" pitchFamily="34" charset="0"/>
              </a:rPr>
              <a:t>Microsoft </a:t>
            </a:r>
            <a:r>
              <a:rPr lang="it-IT" sz="1800" dirty="0" err="1">
                <a:solidFill>
                  <a:srgbClr val="203864"/>
                </a:solidFill>
                <a:effectLst/>
                <a:highlight>
                  <a:srgbClr val="FFFFFF"/>
                </a:highlight>
                <a:latin typeface="Avenir Book" panose="02000503020000020003" pitchFamily="2" charset="0"/>
                <a:ea typeface="Times New Roman" panose="02020603050405020304" pitchFamily="18" charset="0"/>
                <a:cs typeface="Segoe UI" panose="020B0502040204020203" pitchFamily="34" charset="0"/>
              </a:rPr>
              <a:t>Copilot</a:t>
            </a:r>
            <a:r>
              <a:rPr lang="it-IT" sz="1800" dirty="0">
                <a:solidFill>
                  <a:srgbClr val="203864"/>
                </a:solidFill>
                <a:effectLst/>
                <a:highlight>
                  <a:srgbClr val="FFFFFF"/>
                </a:highlight>
                <a:latin typeface="Avenir Book" panose="02000503020000020003" pitchFamily="2" charset="0"/>
                <a:ea typeface="Times New Roman" panose="02020603050405020304" pitchFamily="18" charset="0"/>
                <a:cs typeface="Segoe UI" panose="020B0502040204020203" pitchFamily="34" charset="0"/>
              </a:rPr>
              <a:t> per Microsoft 365 si basa sugli attuali impegni di Microsoft per la sicurezza e la privacy dei dati in azienda. Non ci sono modifiche a questi impegni.</a:t>
            </a:r>
          </a:p>
          <a:p>
            <a:endParaRPr lang="it-IT" sz="12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1800" dirty="0">
                <a:solidFill>
                  <a:srgbClr val="203864"/>
                </a:solidFill>
                <a:effectLst/>
                <a:highlight>
                  <a:srgbClr val="FFFFFF"/>
                </a:highlight>
                <a:latin typeface="Avenir Book" panose="02000503020000020003" pitchFamily="2" charset="0"/>
                <a:ea typeface="Times New Roman" panose="02020603050405020304" pitchFamily="18" charset="0"/>
                <a:cs typeface="Segoe UI" panose="020B0502040204020203" pitchFamily="34" charset="0"/>
              </a:rPr>
              <a:t>Microsoft </a:t>
            </a:r>
            <a:r>
              <a:rPr lang="it-IT" sz="1800" dirty="0" err="1">
                <a:solidFill>
                  <a:srgbClr val="203864"/>
                </a:solidFill>
                <a:effectLst/>
                <a:highlight>
                  <a:srgbClr val="FFFFFF"/>
                </a:highlight>
                <a:latin typeface="Avenir Book" panose="02000503020000020003" pitchFamily="2" charset="0"/>
                <a:ea typeface="Times New Roman" panose="02020603050405020304" pitchFamily="18" charset="0"/>
                <a:cs typeface="Segoe UI" panose="020B0502040204020203" pitchFamily="34" charset="0"/>
              </a:rPr>
              <a:t>Copilot</a:t>
            </a:r>
            <a:r>
              <a:rPr lang="it-IT" sz="1800" dirty="0">
                <a:solidFill>
                  <a:srgbClr val="203864"/>
                </a:solidFill>
                <a:effectLst/>
                <a:highlight>
                  <a:srgbClr val="FFFFFF"/>
                </a:highlight>
                <a:latin typeface="Avenir Book" panose="02000503020000020003" pitchFamily="2" charset="0"/>
                <a:ea typeface="Times New Roman" panose="02020603050405020304" pitchFamily="18" charset="0"/>
                <a:cs typeface="Segoe UI" panose="020B0502040204020203" pitchFamily="34" charset="0"/>
              </a:rPr>
              <a:t> per Microsoft 365 è integrato in Microsoft 365 e rispetta tutti gli impegni esistenti in materia di privacy, sicurezza e conformità per i clienti commerciali di Microsoft 365. Per ulteriori informazioni, vedere </a:t>
            </a:r>
            <a:r>
              <a:rPr lang="it-IT" sz="1800" u="sng" dirty="0">
                <a:solidFill>
                  <a:srgbClr val="203864"/>
                </a:solidFill>
                <a:effectLst/>
                <a:highlight>
                  <a:srgbClr val="FFFFFF"/>
                </a:highlight>
                <a:latin typeface="Avenir Book" panose="02000503020000020003" pitchFamily="2" charset="0"/>
                <a:ea typeface="Times New Roman" panose="02020603050405020304" pitchFamily="18" charset="0"/>
                <a:cs typeface="Segoe UI" panose="020B0502040204020203" pitchFamily="34" charset="0"/>
                <a:hlinkClick r:id="rId3"/>
              </a:rPr>
              <a:t>Conformità Microsoft</a:t>
            </a:r>
            <a:r>
              <a:rPr lang="it-IT" sz="1800" dirty="0">
                <a:solidFill>
                  <a:srgbClr val="203864"/>
                </a:solidFill>
                <a:effectLst/>
                <a:highlight>
                  <a:srgbClr val="FFFFFF"/>
                </a:highlight>
                <a:latin typeface="Avenir Book" panose="02000503020000020003" pitchFamily="2" charset="0"/>
                <a:ea typeface="Times New Roman" panose="02020603050405020304" pitchFamily="18" charset="0"/>
                <a:cs typeface="Segoe UI" panose="020B0502040204020203" pitchFamily="34" charset="0"/>
              </a:rPr>
              <a:t>.</a:t>
            </a:r>
            <a:endParaRPr lang="it-IT" sz="12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218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47960-FB83-1D74-540D-F40B7635D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>
            <a:extLst>
              <a:ext uri="{FF2B5EF4-FFF2-40B4-BE49-F238E27FC236}">
                <a16:creationId xmlns:a16="http://schemas.microsoft.com/office/drawing/2014/main" id="{037DCECE-F137-41BF-0EE4-330283803F16}"/>
              </a:ext>
            </a:extLst>
          </p:cNvPr>
          <p:cNvSpPr/>
          <p:nvPr/>
        </p:nvSpPr>
        <p:spPr>
          <a:xfrm>
            <a:off x="0" y="6299201"/>
            <a:ext cx="12192000" cy="55879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F4EBFD02-EE33-2343-FB7D-941D5D4100DF}"/>
              </a:ext>
            </a:extLst>
          </p:cNvPr>
          <p:cNvCxnSpPr>
            <a:cxnSpLocks/>
          </p:cNvCxnSpPr>
          <p:nvPr/>
        </p:nvCxnSpPr>
        <p:spPr>
          <a:xfrm>
            <a:off x="0" y="1091836"/>
            <a:ext cx="3029600" cy="0"/>
          </a:xfrm>
          <a:prstGeom prst="line">
            <a:avLst/>
          </a:prstGeom>
          <a:ln w="12700">
            <a:solidFill>
              <a:srgbClr val="203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4FA53EB7-2498-C4C9-EAC6-3A8D8C7C4336}"/>
              </a:ext>
            </a:extLst>
          </p:cNvPr>
          <p:cNvCxnSpPr>
            <a:cxnSpLocks/>
          </p:cNvCxnSpPr>
          <p:nvPr/>
        </p:nvCxnSpPr>
        <p:spPr>
          <a:xfrm>
            <a:off x="3029600" y="1091836"/>
            <a:ext cx="9162400" cy="0"/>
          </a:xfrm>
          <a:prstGeom prst="line">
            <a:avLst/>
          </a:prstGeom>
          <a:ln w="12700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0DFE91F5-FF42-C035-1F16-FCC647E06E5E}"/>
              </a:ext>
            </a:extLst>
          </p:cNvPr>
          <p:cNvCxnSpPr/>
          <p:nvPr/>
        </p:nvCxnSpPr>
        <p:spPr>
          <a:xfrm>
            <a:off x="0" y="6324600"/>
            <a:ext cx="12192000" cy="0"/>
          </a:xfrm>
          <a:prstGeom prst="line">
            <a:avLst/>
          </a:prstGeom>
          <a:ln w="285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>
            <a:extLst>
              <a:ext uri="{FF2B5EF4-FFF2-40B4-BE49-F238E27FC236}">
                <a16:creationId xmlns:a16="http://schemas.microsoft.com/office/drawing/2014/main" id="{575F4E94-610B-7047-F595-3845DE70A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424"/>
            <a:ext cx="2928000" cy="9000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2A871B2-FC74-E213-9A9B-BD9B5E99621C}"/>
              </a:ext>
            </a:extLst>
          </p:cNvPr>
          <p:cNvSpPr txBox="1"/>
          <p:nvPr/>
        </p:nvSpPr>
        <p:spPr>
          <a:xfrm>
            <a:off x="533400" y="6403941"/>
            <a:ext cx="6108700" cy="3747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CH" sz="1800" b="1">
                <a:effectLst/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E-mail</a:t>
            </a:r>
            <a:r>
              <a:rPr lang="it-CH" sz="1800">
                <a:effectLst/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Info@divespater.ch – </a:t>
            </a:r>
            <a:r>
              <a:rPr lang="it-CH" sz="1800" b="1">
                <a:effectLst/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URL</a:t>
            </a:r>
            <a:r>
              <a:rPr lang="it-CH" sz="1800">
                <a:effectLst/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www.divespater.ch</a:t>
            </a:r>
            <a:endParaRPr lang="it-CH"/>
          </a:p>
        </p:txBody>
      </p:sp>
      <p:pic>
        <p:nvPicPr>
          <p:cNvPr id="2" name="Picture 5" descr="A screenshot of a chat&#10;&#10;Description automatically generated">
            <a:extLst>
              <a:ext uri="{FF2B5EF4-FFF2-40B4-BE49-F238E27FC236}">
                <a16:creationId xmlns:a16="http://schemas.microsoft.com/office/drawing/2014/main" id="{92DD7203-CEFF-9FBB-1755-4BCD3BFCF8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920" y="1463675"/>
            <a:ext cx="5344160" cy="393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0882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47960-FB83-1D74-540D-F40B7635D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>
            <a:extLst>
              <a:ext uri="{FF2B5EF4-FFF2-40B4-BE49-F238E27FC236}">
                <a16:creationId xmlns:a16="http://schemas.microsoft.com/office/drawing/2014/main" id="{037DCECE-F137-41BF-0EE4-330283803F16}"/>
              </a:ext>
            </a:extLst>
          </p:cNvPr>
          <p:cNvSpPr/>
          <p:nvPr/>
        </p:nvSpPr>
        <p:spPr>
          <a:xfrm>
            <a:off x="0" y="6299201"/>
            <a:ext cx="12192000" cy="55879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F4EBFD02-EE33-2343-FB7D-941D5D4100DF}"/>
              </a:ext>
            </a:extLst>
          </p:cNvPr>
          <p:cNvCxnSpPr>
            <a:cxnSpLocks/>
          </p:cNvCxnSpPr>
          <p:nvPr/>
        </p:nvCxnSpPr>
        <p:spPr>
          <a:xfrm>
            <a:off x="0" y="1091836"/>
            <a:ext cx="3029600" cy="0"/>
          </a:xfrm>
          <a:prstGeom prst="line">
            <a:avLst/>
          </a:prstGeom>
          <a:ln w="12700">
            <a:solidFill>
              <a:srgbClr val="203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4FA53EB7-2498-C4C9-EAC6-3A8D8C7C4336}"/>
              </a:ext>
            </a:extLst>
          </p:cNvPr>
          <p:cNvCxnSpPr>
            <a:cxnSpLocks/>
          </p:cNvCxnSpPr>
          <p:nvPr/>
        </p:nvCxnSpPr>
        <p:spPr>
          <a:xfrm>
            <a:off x="3029600" y="1091836"/>
            <a:ext cx="9162400" cy="0"/>
          </a:xfrm>
          <a:prstGeom prst="line">
            <a:avLst/>
          </a:prstGeom>
          <a:ln w="12700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0DFE91F5-FF42-C035-1F16-FCC647E06E5E}"/>
              </a:ext>
            </a:extLst>
          </p:cNvPr>
          <p:cNvCxnSpPr/>
          <p:nvPr/>
        </p:nvCxnSpPr>
        <p:spPr>
          <a:xfrm>
            <a:off x="0" y="6324600"/>
            <a:ext cx="12192000" cy="0"/>
          </a:xfrm>
          <a:prstGeom prst="line">
            <a:avLst/>
          </a:prstGeom>
          <a:ln w="285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>
            <a:extLst>
              <a:ext uri="{FF2B5EF4-FFF2-40B4-BE49-F238E27FC236}">
                <a16:creationId xmlns:a16="http://schemas.microsoft.com/office/drawing/2014/main" id="{575F4E94-610B-7047-F595-3845DE70A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424"/>
            <a:ext cx="2928000" cy="9000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2A871B2-FC74-E213-9A9B-BD9B5E99621C}"/>
              </a:ext>
            </a:extLst>
          </p:cNvPr>
          <p:cNvSpPr txBox="1"/>
          <p:nvPr/>
        </p:nvSpPr>
        <p:spPr>
          <a:xfrm>
            <a:off x="533400" y="6403941"/>
            <a:ext cx="6108700" cy="3747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CH" sz="1800" b="1">
                <a:effectLst/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E-mail</a:t>
            </a:r>
            <a:r>
              <a:rPr lang="it-CH" sz="1800">
                <a:effectLst/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Info@divespater.ch – </a:t>
            </a:r>
            <a:r>
              <a:rPr lang="it-CH" sz="1800" b="1">
                <a:effectLst/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URL</a:t>
            </a:r>
            <a:r>
              <a:rPr lang="it-CH" sz="1800">
                <a:effectLst/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www.divespater.ch</a:t>
            </a:r>
            <a:endParaRPr lang="it-CH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BFE2635-FC4C-DB7E-7026-DCA4AB38D0AF}"/>
              </a:ext>
            </a:extLst>
          </p:cNvPr>
          <p:cNvSpPr txBox="1"/>
          <p:nvPr/>
        </p:nvSpPr>
        <p:spPr>
          <a:xfrm>
            <a:off x="533400" y="1588525"/>
            <a:ext cx="844078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20386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1400" dirty="0">
                <a:solidFill>
                  <a:srgbClr val="20386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it-IT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1400" b="1" dirty="0">
                <a:solidFill>
                  <a:srgbClr val="203864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Teams</a:t>
            </a:r>
            <a:endParaRPr lang="it-IT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1400" dirty="0">
                <a:solidFill>
                  <a:srgbClr val="203864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Simulazione di una riunione su Teams</a:t>
            </a:r>
            <a:endParaRPr lang="it-IT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1400" dirty="0">
                <a:solidFill>
                  <a:srgbClr val="203864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Ottieni i Verbali di una riunione su TEAMS	</a:t>
            </a:r>
            <a:endParaRPr lang="it-IT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1400" b="1" dirty="0">
                <a:solidFill>
                  <a:srgbClr val="20386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it-IT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1400" b="1" dirty="0">
                <a:solidFill>
                  <a:srgbClr val="203864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OneDrive</a:t>
            </a:r>
            <a:endParaRPr lang="it-IT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1400" b="1" dirty="0">
                <a:solidFill>
                  <a:srgbClr val="203864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Crea un file in OneDrive: </a:t>
            </a:r>
            <a:r>
              <a:rPr lang="it-IT" sz="1400" i="1" dirty="0">
                <a:solidFill>
                  <a:srgbClr val="203864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Verbale </a:t>
            </a:r>
            <a:r>
              <a:rPr lang="it-IT" sz="1400" i="1" dirty="0" err="1">
                <a:solidFill>
                  <a:srgbClr val="203864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Riunione.docx</a:t>
            </a:r>
            <a:endParaRPr lang="it-IT" sz="1400" i="1" dirty="0">
              <a:solidFill>
                <a:srgbClr val="203864"/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</a:endParaRPr>
          </a:p>
          <a:p>
            <a:endParaRPr lang="it-IT" sz="1400" i="1" dirty="0">
              <a:solidFill>
                <a:srgbClr val="203864"/>
              </a:solidFill>
              <a:latin typeface="Avenir Book" panose="02000503020000020003" pitchFamily="2" charset="0"/>
              <a:ea typeface="Times New Roman" panose="02020603050405020304" pitchFamily="18" charset="0"/>
            </a:endParaRPr>
          </a:p>
          <a:p>
            <a:r>
              <a:rPr lang="it-IT" sz="1400" b="1" dirty="0">
                <a:solidFill>
                  <a:srgbClr val="203864"/>
                </a:solidFill>
                <a:latin typeface="Avenir Book" panose="02000503020000020003" pitchFamily="2" charset="0"/>
              </a:rPr>
              <a:t>Word</a:t>
            </a:r>
          </a:p>
          <a:p>
            <a:r>
              <a:rPr lang="it-IT" sz="1400" b="1" dirty="0">
                <a:solidFill>
                  <a:srgbClr val="20386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it-IT" sz="1400" dirty="0">
                <a:solidFill>
                  <a:srgbClr val="203864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Scrivi una relazione da presentare all’executive board sul progetto di OTTIMIZZAZIIONE FISACLE</a:t>
            </a:r>
            <a:endParaRPr lang="it-IT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1400" dirty="0">
                <a:solidFill>
                  <a:srgbClr val="203864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 File di riferimento: </a:t>
            </a:r>
            <a:r>
              <a:rPr lang="it-IT" sz="1400" i="1" dirty="0">
                <a:solidFill>
                  <a:srgbClr val="203864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Ottimizzazione Fiscale </a:t>
            </a:r>
            <a:r>
              <a:rPr lang="it-IT" sz="1400" i="1" dirty="0" err="1">
                <a:solidFill>
                  <a:srgbClr val="203864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Aziendale.docx</a:t>
            </a:r>
            <a:r>
              <a:rPr lang="it-IT" sz="1400" i="1" dirty="0">
                <a:solidFill>
                  <a:srgbClr val="203864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 / Suggerimenti per l’Ottimizzazione Fiscale </a:t>
            </a:r>
            <a:r>
              <a:rPr lang="it-IT" sz="1400" i="1" dirty="0" err="1">
                <a:solidFill>
                  <a:srgbClr val="203864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Aziendale.docx</a:t>
            </a:r>
            <a:r>
              <a:rPr lang="it-IT" sz="1400" i="1" dirty="0">
                <a:solidFill>
                  <a:srgbClr val="203864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  / Verbale </a:t>
            </a:r>
            <a:r>
              <a:rPr lang="it-IT" sz="1400" i="1" dirty="0" err="1">
                <a:solidFill>
                  <a:srgbClr val="203864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Riunione.docx</a:t>
            </a:r>
            <a:endParaRPr lang="it-IT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1400" dirty="0">
                <a:solidFill>
                  <a:srgbClr val="203864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 </a:t>
            </a:r>
            <a:endParaRPr lang="it-IT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1400" dirty="0">
                <a:solidFill>
                  <a:srgbClr val="203864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 </a:t>
            </a:r>
            <a:r>
              <a:rPr lang="it-IT" sz="1400" b="1" dirty="0">
                <a:solidFill>
                  <a:srgbClr val="203864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PowerPoint</a:t>
            </a:r>
            <a:endParaRPr lang="it-IT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1400" dirty="0">
                <a:solidFill>
                  <a:srgbClr val="203864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Crea 4 Slide da un file Word: </a:t>
            </a:r>
            <a:r>
              <a:rPr lang="it-IT" sz="1400" i="1" dirty="0" err="1">
                <a:solidFill>
                  <a:srgbClr val="203864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Proposta.docx</a:t>
            </a:r>
            <a:endParaRPr lang="it-IT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1400" dirty="0">
                <a:solidFill>
                  <a:srgbClr val="203864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Aggiungi una slide su Razionalizzazione delle voci di bilancio</a:t>
            </a:r>
            <a:endParaRPr lang="it-IT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737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FCB5A2-E095-03BC-FF21-4B8C75722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>
            <a:extLst>
              <a:ext uri="{FF2B5EF4-FFF2-40B4-BE49-F238E27FC236}">
                <a16:creationId xmlns:a16="http://schemas.microsoft.com/office/drawing/2014/main" id="{4AE66188-7915-8531-5F4A-3C417F77B494}"/>
              </a:ext>
            </a:extLst>
          </p:cNvPr>
          <p:cNvSpPr/>
          <p:nvPr/>
        </p:nvSpPr>
        <p:spPr>
          <a:xfrm>
            <a:off x="0" y="6299201"/>
            <a:ext cx="12192000" cy="55879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54A8E66F-1E81-002B-C6C7-E58E67B44548}"/>
              </a:ext>
            </a:extLst>
          </p:cNvPr>
          <p:cNvCxnSpPr>
            <a:cxnSpLocks/>
          </p:cNvCxnSpPr>
          <p:nvPr/>
        </p:nvCxnSpPr>
        <p:spPr>
          <a:xfrm>
            <a:off x="0" y="1091836"/>
            <a:ext cx="3029600" cy="0"/>
          </a:xfrm>
          <a:prstGeom prst="line">
            <a:avLst/>
          </a:prstGeom>
          <a:ln w="12700">
            <a:solidFill>
              <a:srgbClr val="203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3BEEEFF2-2556-342C-FE9C-331B8FED8036}"/>
              </a:ext>
            </a:extLst>
          </p:cNvPr>
          <p:cNvCxnSpPr>
            <a:cxnSpLocks/>
          </p:cNvCxnSpPr>
          <p:nvPr/>
        </p:nvCxnSpPr>
        <p:spPr>
          <a:xfrm>
            <a:off x="3029600" y="1091836"/>
            <a:ext cx="9162400" cy="0"/>
          </a:xfrm>
          <a:prstGeom prst="line">
            <a:avLst/>
          </a:prstGeom>
          <a:ln w="12700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3EC94EC2-C484-66BF-54FC-9AAFEC192279}"/>
              </a:ext>
            </a:extLst>
          </p:cNvPr>
          <p:cNvCxnSpPr/>
          <p:nvPr/>
        </p:nvCxnSpPr>
        <p:spPr>
          <a:xfrm>
            <a:off x="0" y="6324600"/>
            <a:ext cx="12192000" cy="0"/>
          </a:xfrm>
          <a:prstGeom prst="line">
            <a:avLst/>
          </a:prstGeom>
          <a:ln w="285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C3361D6-0F5A-65AB-F6EC-FB3CDE523177}"/>
              </a:ext>
            </a:extLst>
          </p:cNvPr>
          <p:cNvSpPr txBox="1"/>
          <p:nvPr/>
        </p:nvSpPr>
        <p:spPr>
          <a:xfrm>
            <a:off x="1766887" y="1843088"/>
            <a:ext cx="865822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/>
              <a:t>FRAMEWORK</a:t>
            </a:r>
          </a:p>
          <a:p>
            <a:pPr algn="ctr"/>
            <a:r>
              <a:rPr lang="it-IT" sz="4000" b="1"/>
              <a:t>CIDE</a:t>
            </a:r>
          </a:p>
          <a:p>
            <a:pPr algn="ctr"/>
            <a:r>
              <a:rPr lang="it-IT" sz="3200" b="1"/>
              <a:t>C</a:t>
            </a:r>
            <a:r>
              <a:rPr lang="it-IT" sz="3200"/>
              <a:t>ONTESTO</a:t>
            </a:r>
          </a:p>
          <a:p>
            <a:pPr algn="ctr"/>
            <a:r>
              <a:rPr lang="it-IT" sz="3200" b="1"/>
              <a:t>I</a:t>
            </a:r>
            <a:r>
              <a:rPr lang="it-IT" sz="3200"/>
              <a:t>STRUZIONI</a:t>
            </a:r>
          </a:p>
          <a:p>
            <a:pPr algn="ctr"/>
            <a:r>
              <a:rPr lang="it-IT" sz="3200" b="1"/>
              <a:t>D</a:t>
            </a:r>
            <a:r>
              <a:rPr lang="it-IT" sz="3200"/>
              <a:t>ATI</a:t>
            </a:r>
          </a:p>
          <a:p>
            <a:pPr algn="ctr"/>
            <a:r>
              <a:rPr lang="it-IT" sz="3200" b="1"/>
              <a:t>E</a:t>
            </a:r>
            <a:r>
              <a:rPr lang="it-IT" sz="3200"/>
              <a:t>SECUZIONE</a:t>
            </a:r>
            <a:endParaRPr lang="it-IT" sz="140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E5B3097-401A-2095-C0AB-606634C4C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424"/>
            <a:ext cx="2928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67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FCB5A2-E095-03BC-FF21-4B8C75722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>
            <a:extLst>
              <a:ext uri="{FF2B5EF4-FFF2-40B4-BE49-F238E27FC236}">
                <a16:creationId xmlns:a16="http://schemas.microsoft.com/office/drawing/2014/main" id="{4AE66188-7915-8531-5F4A-3C417F77B494}"/>
              </a:ext>
            </a:extLst>
          </p:cNvPr>
          <p:cNvSpPr/>
          <p:nvPr/>
        </p:nvSpPr>
        <p:spPr>
          <a:xfrm>
            <a:off x="0" y="6299201"/>
            <a:ext cx="12192000" cy="55879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54A8E66F-1E81-002B-C6C7-E58E67B44548}"/>
              </a:ext>
            </a:extLst>
          </p:cNvPr>
          <p:cNvCxnSpPr>
            <a:cxnSpLocks/>
          </p:cNvCxnSpPr>
          <p:nvPr/>
        </p:nvCxnSpPr>
        <p:spPr>
          <a:xfrm>
            <a:off x="0" y="1091836"/>
            <a:ext cx="3029600" cy="0"/>
          </a:xfrm>
          <a:prstGeom prst="line">
            <a:avLst/>
          </a:prstGeom>
          <a:ln w="12700">
            <a:solidFill>
              <a:srgbClr val="203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3BEEEFF2-2556-342C-FE9C-331B8FED8036}"/>
              </a:ext>
            </a:extLst>
          </p:cNvPr>
          <p:cNvCxnSpPr>
            <a:cxnSpLocks/>
          </p:cNvCxnSpPr>
          <p:nvPr/>
        </p:nvCxnSpPr>
        <p:spPr>
          <a:xfrm>
            <a:off x="3029600" y="1091836"/>
            <a:ext cx="9162400" cy="0"/>
          </a:xfrm>
          <a:prstGeom prst="line">
            <a:avLst/>
          </a:prstGeom>
          <a:ln w="12700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3EC94EC2-C484-66BF-54FC-9AAFEC192279}"/>
              </a:ext>
            </a:extLst>
          </p:cNvPr>
          <p:cNvCxnSpPr/>
          <p:nvPr/>
        </p:nvCxnSpPr>
        <p:spPr>
          <a:xfrm>
            <a:off x="0" y="6324600"/>
            <a:ext cx="12192000" cy="0"/>
          </a:xfrm>
          <a:prstGeom prst="line">
            <a:avLst/>
          </a:prstGeom>
          <a:ln w="285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7">
            <a:extLst>
              <a:ext uri="{FF2B5EF4-FFF2-40B4-BE49-F238E27FC236}">
                <a16:creationId xmlns:a16="http://schemas.microsoft.com/office/drawing/2014/main" id="{2BAE2AC0-DF1E-9A33-A4EE-E4AD61E0AF65}"/>
              </a:ext>
            </a:extLst>
          </p:cNvPr>
          <p:cNvSpPr txBox="1"/>
          <p:nvPr/>
        </p:nvSpPr>
        <p:spPr>
          <a:xfrm>
            <a:off x="3461400" y="1443089"/>
            <a:ext cx="472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/>
              <a:t>TEMPLATE FRAMEWORK CIDE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942CDAB1-B937-2521-B3AB-D9500C0014A1}"/>
              </a:ext>
            </a:extLst>
          </p:cNvPr>
          <p:cNvSpPr txBox="1"/>
          <p:nvPr/>
        </p:nvSpPr>
        <p:spPr>
          <a:xfrm>
            <a:off x="791441" y="2163673"/>
            <a:ext cx="106091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CONTESTO</a:t>
            </a:r>
          </a:p>
          <a:p>
            <a:endParaRPr lang="it-IT" dirty="0"/>
          </a:p>
          <a:p>
            <a:r>
              <a:rPr lang="it-IT" dirty="0">
                <a:solidFill>
                  <a:srgbClr val="C00000"/>
                </a:solidFill>
              </a:rPr>
              <a:t>RUOLO</a:t>
            </a:r>
            <a:r>
              <a:rPr lang="it-IT" dirty="0"/>
              <a:t>: 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>
                <a:solidFill>
                  <a:srgbClr val="C00000"/>
                </a:solidFill>
              </a:rPr>
              <a:t>SCENARIO</a:t>
            </a:r>
            <a:r>
              <a:rPr lang="it-IT" dirty="0"/>
              <a:t>: 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>
                <a:solidFill>
                  <a:srgbClr val="C00000"/>
                </a:solidFill>
              </a:rPr>
              <a:t>DETTAGLI</a:t>
            </a:r>
            <a:r>
              <a:rPr lang="it-IT" dirty="0"/>
              <a:t>: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6A055EB-0ADE-C628-C284-6E19D03544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424"/>
            <a:ext cx="2928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199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FCB5A2-E095-03BC-FF21-4B8C75722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>
            <a:extLst>
              <a:ext uri="{FF2B5EF4-FFF2-40B4-BE49-F238E27FC236}">
                <a16:creationId xmlns:a16="http://schemas.microsoft.com/office/drawing/2014/main" id="{4AE66188-7915-8531-5F4A-3C417F77B494}"/>
              </a:ext>
            </a:extLst>
          </p:cNvPr>
          <p:cNvSpPr/>
          <p:nvPr/>
        </p:nvSpPr>
        <p:spPr>
          <a:xfrm>
            <a:off x="0" y="6299201"/>
            <a:ext cx="12192000" cy="55879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54A8E66F-1E81-002B-C6C7-E58E67B44548}"/>
              </a:ext>
            </a:extLst>
          </p:cNvPr>
          <p:cNvCxnSpPr>
            <a:cxnSpLocks/>
          </p:cNvCxnSpPr>
          <p:nvPr/>
        </p:nvCxnSpPr>
        <p:spPr>
          <a:xfrm>
            <a:off x="0" y="1091836"/>
            <a:ext cx="3029600" cy="0"/>
          </a:xfrm>
          <a:prstGeom prst="line">
            <a:avLst/>
          </a:prstGeom>
          <a:ln w="12700">
            <a:solidFill>
              <a:srgbClr val="203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3BEEEFF2-2556-342C-FE9C-331B8FED8036}"/>
              </a:ext>
            </a:extLst>
          </p:cNvPr>
          <p:cNvCxnSpPr>
            <a:cxnSpLocks/>
          </p:cNvCxnSpPr>
          <p:nvPr/>
        </p:nvCxnSpPr>
        <p:spPr>
          <a:xfrm>
            <a:off x="3029600" y="1091836"/>
            <a:ext cx="9162400" cy="0"/>
          </a:xfrm>
          <a:prstGeom prst="line">
            <a:avLst/>
          </a:prstGeom>
          <a:ln w="12700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3EC94EC2-C484-66BF-54FC-9AAFEC192279}"/>
              </a:ext>
            </a:extLst>
          </p:cNvPr>
          <p:cNvCxnSpPr/>
          <p:nvPr/>
        </p:nvCxnSpPr>
        <p:spPr>
          <a:xfrm>
            <a:off x="0" y="6324600"/>
            <a:ext cx="12192000" cy="0"/>
          </a:xfrm>
          <a:prstGeom prst="line">
            <a:avLst/>
          </a:prstGeom>
          <a:ln w="285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695874F-A740-4562-4B59-78AB44AF70C5}"/>
              </a:ext>
            </a:extLst>
          </p:cNvPr>
          <p:cNvSpPr txBox="1"/>
          <p:nvPr/>
        </p:nvSpPr>
        <p:spPr>
          <a:xfrm>
            <a:off x="1049482" y="1305341"/>
            <a:ext cx="1044286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ISTRUZIONI</a:t>
            </a:r>
          </a:p>
          <a:p>
            <a:endParaRPr lang="it-IT" dirty="0"/>
          </a:p>
          <a:p>
            <a:r>
              <a:rPr lang="it-IT" dirty="0">
                <a:solidFill>
                  <a:srgbClr val="C00000"/>
                </a:solidFill>
              </a:rPr>
              <a:t>RICHIESTA</a:t>
            </a:r>
            <a:r>
              <a:rPr lang="it-IT" dirty="0"/>
              <a:t>: </a:t>
            </a:r>
          </a:p>
          <a:p>
            <a:endParaRPr lang="it-IT" dirty="0"/>
          </a:p>
          <a:p>
            <a:r>
              <a:rPr lang="it-IT" dirty="0">
                <a:solidFill>
                  <a:srgbClr val="C00000"/>
                </a:solidFill>
              </a:rPr>
              <a:t>OBIETTIVO</a:t>
            </a:r>
            <a:r>
              <a:rPr lang="it-IT" dirty="0"/>
              <a:t>:</a:t>
            </a:r>
          </a:p>
          <a:p>
            <a:endParaRPr lang="it-IT" dirty="0"/>
          </a:p>
          <a:p>
            <a:r>
              <a:rPr lang="it-IT" dirty="0">
                <a:solidFill>
                  <a:srgbClr val="C00000"/>
                </a:solidFill>
              </a:rPr>
              <a:t>PROCEDURA</a:t>
            </a:r>
            <a:r>
              <a:rPr lang="it-IT" dirty="0"/>
              <a:t>: </a:t>
            </a:r>
          </a:p>
          <a:p>
            <a:endParaRPr lang="it-IT" dirty="0"/>
          </a:p>
          <a:p>
            <a:r>
              <a:rPr lang="it-IT" dirty="0"/>
              <a:t>Step 1: </a:t>
            </a:r>
          </a:p>
          <a:p>
            <a:endParaRPr lang="it-IT" dirty="0"/>
          </a:p>
          <a:p>
            <a:r>
              <a:rPr lang="it-IT" dirty="0"/>
              <a:t>Step 2: </a:t>
            </a:r>
          </a:p>
          <a:p>
            <a:endParaRPr lang="it-IT" dirty="0"/>
          </a:p>
          <a:p>
            <a:r>
              <a:rPr lang="it-IT" dirty="0"/>
              <a:t>Step 3: </a:t>
            </a:r>
          </a:p>
          <a:p>
            <a:endParaRPr lang="it-IT" dirty="0"/>
          </a:p>
          <a:p>
            <a:r>
              <a:rPr lang="it-IT" dirty="0"/>
              <a:t>Step 4: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6788C92-CC3F-4BCF-E695-E83DC3A48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424"/>
            <a:ext cx="2928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341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FCB5A2-E095-03BC-FF21-4B8C75722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>
            <a:extLst>
              <a:ext uri="{FF2B5EF4-FFF2-40B4-BE49-F238E27FC236}">
                <a16:creationId xmlns:a16="http://schemas.microsoft.com/office/drawing/2014/main" id="{4AE66188-7915-8531-5F4A-3C417F77B494}"/>
              </a:ext>
            </a:extLst>
          </p:cNvPr>
          <p:cNvSpPr/>
          <p:nvPr/>
        </p:nvSpPr>
        <p:spPr>
          <a:xfrm>
            <a:off x="0" y="6299201"/>
            <a:ext cx="12192000" cy="55879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54A8E66F-1E81-002B-C6C7-E58E67B44548}"/>
              </a:ext>
            </a:extLst>
          </p:cNvPr>
          <p:cNvCxnSpPr>
            <a:cxnSpLocks/>
          </p:cNvCxnSpPr>
          <p:nvPr/>
        </p:nvCxnSpPr>
        <p:spPr>
          <a:xfrm>
            <a:off x="0" y="1091836"/>
            <a:ext cx="3029600" cy="0"/>
          </a:xfrm>
          <a:prstGeom prst="line">
            <a:avLst/>
          </a:prstGeom>
          <a:ln w="12700">
            <a:solidFill>
              <a:srgbClr val="203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3BEEEFF2-2556-342C-FE9C-331B8FED8036}"/>
              </a:ext>
            </a:extLst>
          </p:cNvPr>
          <p:cNvCxnSpPr>
            <a:cxnSpLocks/>
          </p:cNvCxnSpPr>
          <p:nvPr/>
        </p:nvCxnSpPr>
        <p:spPr>
          <a:xfrm>
            <a:off x="3029600" y="1091836"/>
            <a:ext cx="9162400" cy="0"/>
          </a:xfrm>
          <a:prstGeom prst="line">
            <a:avLst/>
          </a:prstGeom>
          <a:ln w="12700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3EC94EC2-C484-66BF-54FC-9AAFEC192279}"/>
              </a:ext>
            </a:extLst>
          </p:cNvPr>
          <p:cNvCxnSpPr/>
          <p:nvPr/>
        </p:nvCxnSpPr>
        <p:spPr>
          <a:xfrm>
            <a:off x="0" y="6324600"/>
            <a:ext cx="12192000" cy="0"/>
          </a:xfrm>
          <a:prstGeom prst="line">
            <a:avLst/>
          </a:prstGeom>
          <a:ln w="285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FCB4A60-FD1A-DC8F-5A62-9F9A05212179}"/>
              </a:ext>
            </a:extLst>
          </p:cNvPr>
          <p:cNvSpPr txBox="1"/>
          <p:nvPr/>
        </p:nvSpPr>
        <p:spPr>
          <a:xfrm>
            <a:off x="533400" y="1158475"/>
            <a:ext cx="105467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DATI</a:t>
            </a:r>
          </a:p>
          <a:p>
            <a:endParaRPr lang="it-IT" dirty="0"/>
          </a:p>
          <a:p>
            <a:r>
              <a:rPr lang="it-IT" dirty="0">
                <a:solidFill>
                  <a:srgbClr val="C00000"/>
                </a:solidFill>
              </a:rPr>
              <a:t>Data</a:t>
            </a:r>
            <a:r>
              <a:rPr lang="it-IT" dirty="0"/>
              <a:t>: [data]  </a:t>
            </a:r>
            <a:r>
              <a:rPr lang="it-IT" dirty="0">
                <a:solidFill>
                  <a:srgbClr val="C00000"/>
                </a:solidFill>
              </a:rPr>
              <a:t>Nome</a:t>
            </a:r>
            <a:r>
              <a:rPr lang="it-IT" dirty="0"/>
              <a:t> </a:t>
            </a:r>
            <a:r>
              <a:rPr lang="it-IT" dirty="0">
                <a:solidFill>
                  <a:srgbClr val="C00000"/>
                </a:solidFill>
              </a:rPr>
              <a:t>Azienda</a:t>
            </a:r>
            <a:r>
              <a:rPr lang="it-IT" dirty="0"/>
              <a:t>: [Nome Azienda] – </a:t>
            </a:r>
            <a:r>
              <a:rPr lang="it-IT" dirty="0">
                <a:solidFill>
                  <a:srgbClr val="C00000"/>
                </a:solidFill>
              </a:rPr>
              <a:t>Nome</a:t>
            </a:r>
            <a:r>
              <a:rPr lang="it-IT" dirty="0"/>
              <a:t> </a:t>
            </a:r>
            <a:r>
              <a:rPr lang="it-IT" dirty="0">
                <a:solidFill>
                  <a:srgbClr val="C00000"/>
                </a:solidFill>
              </a:rPr>
              <a:t>Fornitore</a:t>
            </a:r>
            <a:r>
              <a:rPr lang="it-IT" dirty="0"/>
              <a:t>: [Nome Fornitore] </a:t>
            </a:r>
            <a:r>
              <a:rPr lang="it-IT" dirty="0">
                <a:solidFill>
                  <a:srgbClr val="C00000"/>
                </a:solidFill>
              </a:rPr>
              <a:t>–  N. D’Ordine</a:t>
            </a:r>
            <a:r>
              <a:rPr lang="it-IT" dirty="0"/>
              <a:t>: [N. D’Ordine] </a:t>
            </a:r>
            <a:r>
              <a:rPr lang="it-IT" dirty="0">
                <a:solidFill>
                  <a:srgbClr val="C00000"/>
                </a:solidFill>
              </a:rPr>
              <a:t>Codice</a:t>
            </a:r>
            <a:r>
              <a:rPr lang="it-IT" dirty="0"/>
              <a:t> </a:t>
            </a:r>
            <a:r>
              <a:rPr lang="it-IT" dirty="0">
                <a:solidFill>
                  <a:srgbClr val="C00000"/>
                </a:solidFill>
              </a:rPr>
              <a:t>Prodotto</a:t>
            </a:r>
            <a:r>
              <a:rPr lang="it-IT" dirty="0"/>
              <a:t>: [Codice Prodotto]</a:t>
            </a:r>
          </a:p>
          <a:p>
            <a:endParaRPr lang="it-IT" dirty="0"/>
          </a:p>
          <a:p>
            <a:r>
              <a:rPr lang="it-IT" b="1" dirty="0"/>
              <a:t>ESECUZIONE</a:t>
            </a:r>
          </a:p>
          <a:p>
            <a:endParaRPr lang="it-IT" b="1" dirty="0"/>
          </a:p>
          <a:p>
            <a:r>
              <a:rPr lang="it-IT" dirty="0">
                <a:solidFill>
                  <a:srgbClr val="C00000"/>
                </a:solidFill>
              </a:rPr>
              <a:t>TONO DEL MESSAGGIO</a:t>
            </a:r>
            <a:r>
              <a:rPr lang="it-IT" dirty="0"/>
              <a:t>: Formale, Informale ecc.</a:t>
            </a:r>
          </a:p>
          <a:p>
            <a:endParaRPr lang="it-IT" dirty="0"/>
          </a:p>
          <a:p>
            <a:r>
              <a:rPr lang="it-IT" dirty="0">
                <a:solidFill>
                  <a:srgbClr val="C00000"/>
                </a:solidFill>
              </a:rPr>
              <a:t>FORMATO</a:t>
            </a:r>
            <a:r>
              <a:rPr lang="it-IT" dirty="0"/>
              <a:t>: Template, Lettera Commerciale, Tabella, Mappa Concettuale ecc.  </a:t>
            </a:r>
          </a:p>
          <a:p>
            <a:endParaRPr lang="it-IT" dirty="0"/>
          </a:p>
          <a:p>
            <a:r>
              <a:rPr lang="it-IT" dirty="0">
                <a:solidFill>
                  <a:srgbClr val="C00000"/>
                </a:solidFill>
              </a:rPr>
              <a:t>COMANDI</a:t>
            </a:r>
            <a:r>
              <a:rPr lang="it-IT" dirty="0"/>
              <a:t>:</a:t>
            </a:r>
          </a:p>
          <a:p>
            <a:endParaRPr lang="it-IT" dirty="0"/>
          </a:p>
          <a:p>
            <a:r>
              <a:rPr lang="it-IT" i="1" dirty="0"/>
              <a:t>Esegui il Prompt Step by Step per assicurarti di ottenere il risultato corretto;</a:t>
            </a:r>
          </a:p>
          <a:p>
            <a:endParaRPr lang="it-IT" i="1" dirty="0"/>
          </a:p>
          <a:p>
            <a:r>
              <a:rPr lang="it-IT" i="1" dirty="0"/>
              <a:t>Prima di eseguire il prompt descrivi la procedura che seguirai Step by Step;</a:t>
            </a:r>
          </a:p>
          <a:p>
            <a:endParaRPr lang="it-IT" i="1" dirty="0"/>
          </a:p>
          <a:p>
            <a:r>
              <a:rPr lang="it-IT" i="1" dirty="0"/>
              <a:t>Dopo fermati e aspetta un mio comando prima di procedere;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941DA60-9B82-C4DE-5556-1A9559A733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424"/>
            <a:ext cx="2928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05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7C91963-7BC4-E67C-026B-F8B3D633C7C7}"/>
              </a:ext>
            </a:extLst>
          </p:cNvPr>
          <p:cNvSpPr txBox="1"/>
          <p:nvPr/>
        </p:nvSpPr>
        <p:spPr>
          <a:xfrm>
            <a:off x="893506" y="839391"/>
            <a:ext cx="9281651" cy="56323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CONTESTO</a:t>
            </a:r>
          </a:p>
          <a:p>
            <a:r>
              <a:rPr lang="it-IT" sz="2400" kern="100" dirty="0">
                <a:solidFill>
                  <a:srgbClr val="C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RUOLO </a:t>
            </a:r>
            <a:r>
              <a:rPr lang="it-IT" sz="2400" kern="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: Agisci come se fossi un Manager </a:t>
            </a:r>
            <a:r>
              <a:rPr lang="it-IT" sz="2400" kern="100" dirty="0">
                <a:ea typeface="+mn-lt"/>
                <a:cs typeface="+mn-lt"/>
              </a:rPr>
              <a:t>esperto </a:t>
            </a:r>
            <a:r>
              <a:rPr lang="it-IT" sz="2400" kern="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che gestisce l’ufficio acquisti di un multinazionale. Hai maturato una lunga </a:t>
            </a:r>
            <a:r>
              <a:rPr lang="it-IT" sz="2400" kern="100" dirty="0">
                <a:latin typeface="Calibri"/>
                <a:ea typeface="Calibri" panose="020F0502020204030204" pitchFamily="34" charset="0"/>
                <a:cs typeface="Times New Roman"/>
              </a:rPr>
              <a:t>esperienza nel settore e una capacità di gestire le trattative con i fornitori.</a:t>
            </a:r>
            <a:endParaRPr lang="it-IT" sz="2400" kern="1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endParaRPr lang="it-IT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2400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SCENARIO</a:t>
            </a:r>
            <a:r>
              <a:rPr lang="it-IT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La nostra azienda Elettronica Gamma Inc., in partnership da anni con la </a:t>
            </a:r>
            <a:r>
              <a:rPr lang="it-IT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PackTech</a:t>
            </a:r>
            <a:r>
              <a:rPr lang="it-IT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Solutions per la fornitura di materiali di imballaggio specializzati, sta affrontando seri problemi a causa di ripetuti ritardi nelle consegne da parte di </a:t>
            </a:r>
            <a:r>
              <a:rPr lang="it-IT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PackTech</a:t>
            </a:r>
            <a:r>
              <a:rPr lang="it-IT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it-IT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2400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DETTAGLI: </a:t>
            </a:r>
            <a:r>
              <a:rPr lang="it-IT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corso degli ultimi mesi, ci sono stati due significativi ritardi nelle consegne: uno a settembre e uno a novembre dell'anno precedente. Questi ritardi hanno già causato notevoli disagi e messo in luce la necessità di miglioramenti sostanziali nelle pratiche di consegna di </a:t>
            </a:r>
            <a:r>
              <a:rPr lang="it-IT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PackTech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E3279AF-ACA5-B2DD-EDAB-2F4559FC5D51}"/>
              </a:ext>
            </a:extLst>
          </p:cNvPr>
          <p:cNvSpPr txBox="1"/>
          <p:nvPr/>
        </p:nvSpPr>
        <p:spPr>
          <a:xfrm>
            <a:off x="495300" y="264691"/>
            <a:ext cx="1007806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PROMPT: REDAZIONE EMAIL</a:t>
            </a:r>
            <a:endParaRPr lang="it-IT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657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7C91963-7BC4-E67C-026B-F8B3D633C7C7}"/>
              </a:ext>
            </a:extLst>
          </p:cNvPr>
          <p:cNvSpPr txBox="1"/>
          <p:nvPr/>
        </p:nvSpPr>
        <p:spPr>
          <a:xfrm>
            <a:off x="882995" y="1078795"/>
            <a:ext cx="9281651" cy="47705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2000" kern="100" dirty="0">
                <a:solidFill>
                  <a:srgbClr val="C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RICHIESTA</a:t>
            </a:r>
            <a:r>
              <a:rPr lang="it-IT" sz="2000" kern="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: </a:t>
            </a:r>
            <a:r>
              <a:rPr lang="it-IT" sz="2000" kern="100" dirty="0">
                <a:latin typeface="Calibri"/>
                <a:ea typeface="Calibri" panose="020F0502020204030204" pitchFamily="34" charset="0"/>
                <a:cs typeface="Times New Roman"/>
              </a:rPr>
              <a:t>Vorrei </a:t>
            </a:r>
            <a:r>
              <a:rPr lang="it-IT" sz="2000" kern="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che tu mi aiutassi a scrivere una lettera di reclamo a </a:t>
            </a:r>
            <a:r>
              <a:rPr lang="it-IT" sz="2000" kern="100" dirty="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PackTech</a:t>
            </a:r>
            <a:r>
              <a:rPr lang="it-IT" sz="2000" kern="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Solutions, in cui esprimi </a:t>
            </a:r>
            <a:r>
              <a:rPr lang="it-IT" sz="2000" kern="100" dirty="0">
                <a:latin typeface="Calibri"/>
                <a:ea typeface="Calibri" panose="020F0502020204030204" pitchFamily="34" charset="0"/>
                <a:cs typeface="Times New Roman"/>
              </a:rPr>
              <a:t>preoccupazione</a:t>
            </a:r>
            <a:r>
              <a:rPr lang="it-IT" sz="2000" kern="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per i continui ritardi nelle consegne e sottolinei l'importanza di risolvere questa questione per mantenere la partnership.</a:t>
            </a:r>
            <a:r>
              <a:rPr lang="it-IT" sz="2000" kern="100" dirty="0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br>
              <a:rPr lang="it-IT" sz="2000" kern="100" dirty="0">
                <a:latin typeface="Calibri"/>
                <a:ea typeface="Calibri" panose="020F0502020204030204" pitchFamily="34" charset="0"/>
                <a:cs typeface="Times New Roman"/>
              </a:rPr>
            </a:br>
            <a:endParaRPr lang="it-IT" sz="2000" kern="100" dirty="0">
              <a:latin typeface="Calibri"/>
              <a:ea typeface="Calibri" panose="020F0502020204030204" pitchFamily="34" charset="0"/>
              <a:cs typeface="Times New Roman"/>
            </a:endParaRPr>
          </a:p>
          <a:p>
            <a:r>
              <a:rPr lang="it-IT" sz="2000" kern="100" dirty="0">
                <a:solidFill>
                  <a:srgbClr val="C00000"/>
                </a:solidFill>
                <a:latin typeface="Calibri"/>
                <a:cs typeface="Times New Roman"/>
              </a:rPr>
              <a:t>OBIETTIVO</a:t>
            </a:r>
            <a:r>
              <a:rPr lang="it-IT" sz="2000" kern="100" dirty="0">
                <a:latin typeface="Calibri"/>
                <a:ea typeface="Calibri" panose="020F0502020204030204" pitchFamily="34" charset="0"/>
                <a:cs typeface="Times New Roman"/>
              </a:rPr>
              <a:t>: Sollecitare la spedizione e ed evitare che il problema si ripeta in futuro.</a:t>
            </a:r>
            <a:endParaRPr lang="it-IT" sz="2000" kern="100" dirty="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2000" kern="100" dirty="0">
                <a:solidFill>
                  <a:srgbClr val="C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PROCEDURA</a:t>
            </a:r>
            <a:r>
              <a:rPr lang="it-IT" sz="2000" kern="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:</a:t>
            </a:r>
            <a:r>
              <a:rPr lang="it-IT" sz="2000" kern="100" dirty="0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endParaRPr lang="it-IT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2000" kern="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Sep 1: Dopo le formule introduttive, introduci l’argomento.</a:t>
            </a:r>
          </a:p>
          <a:p>
            <a:endParaRPr lang="it-IT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2000" kern="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Step 2: Fai capire che le cosa ci sta causando grossi problemi.</a:t>
            </a:r>
          </a:p>
          <a:p>
            <a:endParaRPr lang="it-IT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2000" kern="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Step 3: Sottolinea il nostro imbarazzo nei confronti dei nostri clienti;</a:t>
            </a:r>
          </a:p>
          <a:p>
            <a:endParaRPr lang="it-IT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2000" kern="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Step 4: Richiedi una risposta immediata che contenga la data certa della consegna e le misure che stanno intraprendendo per evitare futuri ritardi</a:t>
            </a:r>
            <a:r>
              <a:rPr lang="it-IT" sz="2400" kern="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E3279AF-ACA5-B2DD-EDAB-2F4559FC5D51}"/>
              </a:ext>
            </a:extLst>
          </p:cNvPr>
          <p:cNvSpPr txBox="1"/>
          <p:nvPr/>
        </p:nvSpPr>
        <p:spPr>
          <a:xfrm>
            <a:off x="609600" y="386298"/>
            <a:ext cx="24638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ISTRUZIONI</a:t>
            </a:r>
            <a:endParaRPr lang="it-IT" sz="2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11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463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B20C65EF-64EA-38AE-42CC-D81321D670F8}"/>
              </a:ext>
            </a:extLst>
          </p:cNvPr>
          <p:cNvSpPr txBox="1"/>
          <p:nvPr/>
        </p:nvSpPr>
        <p:spPr>
          <a:xfrm>
            <a:off x="762000" y="1213008"/>
            <a:ext cx="96012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DATI</a:t>
            </a:r>
          </a:p>
          <a:p>
            <a:r>
              <a:rPr lang="it-IT" sz="2000" kern="100" dirty="0">
                <a:solidFill>
                  <a:srgbClr val="C00000"/>
                </a:solidFill>
                <a:latin typeface="Calibri"/>
                <a:cs typeface="Times New Roman"/>
              </a:rPr>
              <a:t>Data</a:t>
            </a:r>
            <a:r>
              <a:rPr lang="it-IT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[</a:t>
            </a:r>
            <a:r>
              <a:rPr lang="it-IT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</a:t>
            </a:r>
            <a:r>
              <a:rPr lang="it-IT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it-IT" sz="2000" kern="100" dirty="0">
                <a:solidFill>
                  <a:srgbClr val="C00000"/>
                </a:solidFill>
                <a:latin typeface="Calibri"/>
                <a:cs typeface="Times New Roman"/>
              </a:rPr>
              <a:t>Nome</a:t>
            </a:r>
            <a:r>
              <a:rPr lang="it-IT" sz="24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it-IT" sz="2000" kern="100" dirty="0">
                <a:solidFill>
                  <a:srgbClr val="C00000"/>
                </a:solidFill>
                <a:latin typeface="Calibri"/>
                <a:cs typeface="Times New Roman"/>
              </a:rPr>
              <a:t>Azienda</a:t>
            </a:r>
            <a:r>
              <a:rPr lang="it-IT" sz="2400" b="0" i="0" dirty="0">
                <a:solidFill>
                  <a:srgbClr val="0D0D0D"/>
                </a:solidFill>
                <a:effectLst/>
                <a:latin typeface="Söhne"/>
              </a:rPr>
              <a:t>: [</a:t>
            </a:r>
            <a:r>
              <a:rPr lang="it-IT" sz="2000" b="0" i="0" dirty="0">
                <a:solidFill>
                  <a:srgbClr val="0D0D0D"/>
                </a:solidFill>
                <a:effectLst/>
                <a:latin typeface="Söhne"/>
              </a:rPr>
              <a:t>Nome Azienda</a:t>
            </a:r>
            <a:r>
              <a:rPr lang="it-IT" sz="2400" b="0" i="0" dirty="0">
                <a:solidFill>
                  <a:srgbClr val="0D0D0D"/>
                </a:solidFill>
                <a:effectLst/>
                <a:latin typeface="Söhne"/>
              </a:rPr>
              <a:t>] – </a:t>
            </a:r>
            <a:r>
              <a:rPr lang="it-IT" sz="2000" kern="100" dirty="0">
                <a:solidFill>
                  <a:srgbClr val="C00000"/>
                </a:solidFill>
                <a:latin typeface="Calibri"/>
                <a:cs typeface="Times New Roman"/>
              </a:rPr>
              <a:t>Nome</a:t>
            </a:r>
            <a:r>
              <a:rPr lang="it-IT" sz="24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it-IT" sz="2000" kern="100" dirty="0">
                <a:solidFill>
                  <a:srgbClr val="C00000"/>
                </a:solidFill>
                <a:latin typeface="Calibri"/>
                <a:cs typeface="Times New Roman"/>
              </a:rPr>
              <a:t>Fornitore</a:t>
            </a:r>
            <a:r>
              <a:rPr lang="it-IT" sz="2400" b="0" i="0" dirty="0">
                <a:solidFill>
                  <a:srgbClr val="0D0D0D"/>
                </a:solidFill>
                <a:effectLst/>
                <a:latin typeface="Söhne"/>
              </a:rPr>
              <a:t>: [</a:t>
            </a:r>
            <a:r>
              <a:rPr lang="it-IT" sz="2000" b="0" i="0" dirty="0">
                <a:solidFill>
                  <a:srgbClr val="0D0D0D"/>
                </a:solidFill>
                <a:effectLst/>
                <a:latin typeface="Söhne"/>
              </a:rPr>
              <a:t>Nome Fornitore</a:t>
            </a:r>
            <a:r>
              <a:rPr lang="it-IT" sz="2400" b="0" i="0" dirty="0">
                <a:solidFill>
                  <a:srgbClr val="0D0D0D"/>
                </a:solidFill>
                <a:effectLst/>
                <a:latin typeface="Söhne"/>
              </a:rPr>
              <a:t>] </a:t>
            </a:r>
          </a:p>
          <a:p>
            <a:r>
              <a:rPr lang="it-IT" sz="2000" kern="100" dirty="0">
                <a:solidFill>
                  <a:srgbClr val="C00000"/>
                </a:solidFill>
                <a:latin typeface="Calibri"/>
                <a:cs typeface="Times New Roman"/>
              </a:rPr>
              <a:t>N. D’Ordine</a:t>
            </a:r>
            <a:r>
              <a:rPr lang="it-IT" sz="2400" b="0" i="0" dirty="0">
                <a:solidFill>
                  <a:srgbClr val="0D0D0D"/>
                </a:solidFill>
                <a:effectLst/>
                <a:latin typeface="Söhne"/>
              </a:rPr>
              <a:t>: [</a:t>
            </a:r>
            <a:r>
              <a:rPr lang="it-IT" sz="2000" b="0" i="0" dirty="0">
                <a:solidFill>
                  <a:srgbClr val="0D0D0D"/>
                </a:solidFill>
                <a:effectLst/>
                <a:latin typeface="Söhne"/>
              </a:rPr>
              <a:t>N. D’Ordine</a:t>
            </a:r>
            <a:r>
              <a:rPr lang="it-IT" sz="2400" b="0" i="0" dirty="0">
                <a:solidFill>
                  <a:srgbClr val="0D0D0D"/>
                </a:solidFill>
                <a:effectLst/>
                <a:latin typeface="Söhne"/>
              </a:rPr>
              <a:t>] – </a:t>
            </a:r>
            <a:r>
              <a:rPr lang="it-IT" sz="2000" kern="100" dirty="0">
                <a:solidFill>
                  <a:srgbClr val="C00000"/>
                </a:solidFill>
                <a:latin typeface="Calibri"/>
                <a:cs typeface="Times New Roman"/>
              </a:rPr>
              <a:t>Codice</a:t>
            </a:r>
            <a:r>
              <a:rPr lang="it-IT" sz="24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it-IT" sz="2000" kern="100" dirty="0">
                <a:solidFill>
                  <a:srgbClr val="C00000"/>
                </a:solidFill>
                <a:latin typeface="Calibri"/>
                <a:cs typeface="Times New Roman"/>
              </a:rPr>
              <a:t>Prodotto</a:t>
            </a:r>
            <a:r>
              <a:rPr lang="it-IT" sz="2400" b="0" i="0" dirty="0">
                <a:solidFill>
                  <a:srgbClr val="0D0D0D"/>
                </a:solidFill>
                <a:effectLst/>
                <a:latin typeface="Söhne"/>
              </a:rPr>
              <a:t>: [</a:t>
            </a:r>
            <a:r>
              <a:rPr lang="it-IT" sz="2000" b="0" i="0" dirty="0">
                <a:solidFill>
                  <a:srgbClr val="0D0D0D"/>
                </a:solidFill>
                <a:effectLst/>
                <a:latin typeface="Söhne"/>
              </a:rPr>
              <a:t>Codice Prodotto</a:t>
            </a:r>
            <a:r>
              <a:rPr lang="it-IT" sz="2400" b="0" i="0" dirty="0">
                <a:solidFill>
                  <a:srgbClr val="0D0D0D"/>
                </a:solidFill>
                <a:effectLst/>
                <a:latin typeface="Söhne"/>
              </a:rPr>
              <a:t>]</a:t>
            </a:r>
            <a:endParaRPr lang="it-IT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2400" dirty="0"/>
          </a:p>
          <a:p>
            <a:r>
              <a:rPr lang="it-IT" sz="2400" b="1" dirty="0"/>
              <a:t>ESECUZIONE</a:t>
            </a:r>
          </a:p>
          <a:p>
            <a:endParaRPr lang="it-IT" sz="2000" kern="100" dirty="0">
              <a:solidFill>
                <a:srgbClr val="C00000"/>
              </a:solidFill>
              <a:latin typeface="Calibri"/>
              <a:cs typeface="Times New Roman"/>
            </a:endParaRPr>
          </a:p>
          <a:p>
            <a:r>
              <a:rPr lang="it-IT" sz="2000" kern="100" dirty="0">
                <a:solidFill>
                  <a:srgbClr val="C00000"/>
                </a:solidFill>
                <a:latin typeface="Calibri"/>
                <a:cs typeface="Times New Roman"/>
              </a:rPr>
              <a:t>TONO</a:t>
            </a:r>
            <a:r>
              <a:rPr lang="it-IT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Deciso ma non aggressivo o minaccioso;</a:t>
            </a:r>
          </a:p>
          <a:p>
            <a:r>
              <a:rPr lang="it-IT" sz="2000" kern="100" dirty="0">
                <a:solidFill>
                  <a:srgbClr val="C00000"/>
                </a:solidFill>
                <a:latin typeface="Calibri"/>
                <a:cs typeface="Times New Roman"/>
              </a:rPr>
              <a:t>FORMATO</a:t>
            </a:r>
            <a:r>
              <a:rPr lang="it-IT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Lettera commerciale;</a:t>
            </a:r>
            <a:br>
              <a:rPr lang="it-IT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000" kern="100" dirty="0">
                <a:solidFill>
                  <a:srgbClr val="C00000"/>
                </a:solidFill>
                <a:latin typeface="Calibri"/>
                <a:cs typeface="Times New Roman"/>
              </a:rPr>
              <a:t>COMANDI</a:t>
            </a:r>
            <a:r>
              <a:rPr lang="it-IT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it-IT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2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Esegui il Prompt Step by Step per assicurarti di ottenere il risultato corretto;</a:t>
            </a:r>
            <a:br>
              <a:rPr lang="it-IT" sz="2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Prima di eseguire il prompt descrivi la procedura che seguirai Step by Step;</a:t>
            </a:r>
            <a:br>
              <a:rPr lang="it-IT" sz="2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Dopo fermati e aspetta un mio comando prima di procedere;</a:t>
            </a:r>
          </a:p>
          <a:p>
            <a:endParaRPr lang="it-IT" dirty="0"/>
          </a:p>
        </p:txBody>
      </p:sp>
      <p:sp>
        <p:nvSpPr>
          <p:cNvPr id="5" name="Triangolo 4">
            <a:extLst>
              <a:ext uri="{FF2B5EF4-FFF2-40B4-BE49-F238E27FC236}">
                <a16:creationId xmlns:a16="http://schemas.microsoft.com/office/drawing/2014/main" id="{0C54FF89-5D59-BCCB-91CC-77B7C42D87E3}"/>
              </a:ext>
            </a:extLst>
          </p:cNvPr>
          <p:cNvSpPr/>
          <p:nvPr/>
        </p:nvSpPr>
        <p:spPr>
          <a:xfrm>
            <a:off x="1657350" y="1289208"/>
            <a:ext cx="342900" cy="26670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41974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_DP" id="{EB83C2EF-8953-5243-976E-E29DEF9E3E1D}" vid="{E502E0CD-4DA0-DF49-B87B-1748228995B9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1203</TotalTime>
  <Words>2420</Words>
  <Application>Microsoft Macintosh PowerPoint</Application>
  <PresentationFormat>Widescreen</PresentationFormat>
  <Paragraphs>182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Aptos</vt:lpstr>
      <vt:lpstr>Aptos Display</vt:lpstr>
      <vt:lpstr>Arial</vt:lpstr>
      <vt:lpstr>Avenir Book</vt:lpstr>
      <vt:lpstr>Avenir Next LT Pro Light</vt:lpstr>
      <vt:lpstr>Calibri</vt:lpstr>
      <vt:lpstr>Calibri Light</vt:lpstr>
      <vt:lpstr>Segoe UI</vt:lpstr>
      <vt:lpstr>Söhne</vt:lpstr>
      <vt:lpstr>Symbol</vt:lpstr>
      <vt:lpstr>system-ui</vt:lpstr>
      <vt:lpstr>Times New Roman</vt:lpstr>
      <vt:lpstr>Tema di Office</vt:lpstr>
      <vt:lpstr>Tema di Office</vt:lpstr>
      <vt:lpstr>PowerPoint Presentation</vt:lpstr>
      <vt:lpstr>Redazione di Email in Varie Lingue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waytech</dc:creator>
  <cp:lastModifiedBy>waytech</cp:lastModifiedBy>
  <cp:revision>110</cp:revision>
  <dcterms:created xsi:type="dcterms:W3CDTF">2024-05-03T16:55:21Z</dcterms:created>
  <dcterms:modified xsi:type="dcterms:W3CDTF">2024-07-05T15:43:05Z</dcterms:modified>
</cp:coreProperties>
</file>