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17A84262-E52C-47B7-83CB-E7DA3004D160}" type="datetimeFigureOut">
              <a:rPr lang="it-IT" smtClean="0"/>
              <a:t>07/09/2024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6D4259D-9EFD-4769-B146-105A1447AD13}" type="slidenum">
              <a:rPr lang="it-IT" smtClean="0"/>
              <a:t>‹N›</a:t>
            </a:fld>
            <a:endParaRPr lang="it-IT"/>
          </a:p>
        </p:txBody>
      </p:sp>
    </p:spTree>
    <p:extLst>
      <p:ext uri="{BB962C8B-B14F-4D97-AF65-F5344CB8AC3E}">
        <p14:creationId xmlns:p14="http://schemas.microsoft.com/office/powerpoint/2010/main" val="2060542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7A84262-E52C-47B7-83CB-E7DA3004D160}" type="datetimeFigureOut">
              <a:rPr lang="it-IT" smtClean="0"/>
              <a:t>07/09/2024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6D4259D-9EFD-4769-B146-105A1447AD13}" type="slidenum">
              <a:rPr lang="it-IT" smtClean="0"/>
              <a:t>‹N›</a:t>
            </a:fld>
            <a:endParaRPr lang="it-IT"/>
          </a:p>
        </p:txBody>
      </p:sp>
    </p:spTree>
    <p:extLst>
      <p:ext uri="{BB962C8B-B14F-4D97-AF65-F5344CB8AC3E}">
        <p14:creationId xmlns:p14="http://schemas.microsoft.com/office/powerpoint/2010/main" val="215214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7A84262-E52C-47B7-83CB-E7DA3004D160}" type="datetimeFigureOut">
              <a:rPr lang="it-IT" smtClean="0"/>
              <a:t>07/09/2024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6D4259D-9EFD-4769-B146-105A1447AD13}" type="slidenum">
              <a:rPr lang="it-IT" smtClean="0"/>
              <a:t>‹N›</a:t>
            </a:fld>
            <a:endParaRPr lang="it-IT"/>
          </a:p>
        </p:txBody>
      </p:sp>
    </p:spTree>
    <p:extLst>
      <p:ext uri="{BB962C8B-B14F-4D97-AF65-F5344CB8AC3E}">
        <p14:creationId xmlns:p14="http://schemas.microsoft.com/office/powerpoint/2010/main" val="3454949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olo e tes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2"/>
          <p:cNvSpPr>
            <a:spLocks noGrp="1"/>
          </p:cNvSpPr>
          <p:nvPr>
            <p:ph type="body"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C9BB752-A59F-43E9-BFD9-D4A5DCE2FD78}" type="datetimeFigureOut">
              <a:rPr lang="it-IT" smtClean="0"/>
              <a:t>07/09/2024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A3BFBD7-0111-4BD4-9B89-64B507316590}" type="slidenum">
              <a:rPr lang="it-IT" smtClean="0"/>
              <a:t>‹N›</a:t>
            </a:fld>
            <a:endParaRPr lang="it-IT"/>
          </a:p>
        </p:txBody>
      </p:sp>
    </p:spTree>
    <p:extLst>
      <p:ext uri="{BB962C8B-B14F-4D97-AF65-F5344CB8AC3E}">
        <p14:creationId xmlns:p14="http://schemas.microsoft.com/office/powerpoint/2010/main" val="1802518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7A84262-E52C-47B7-83CB-E7DA3004D160}" type="datetimeFigureOut">
              <a:rPr lang="it-IT" smtClean="0"/>
              <a:t>07/09/2024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6D4259D-9EFD-4769-B146-105A1447AD13}" type="slidenum">
              <a:rPr lang="it-IT" smtClean="0"/>
              <a:t>‹N›</a:t>
            </a:fld>
            <a:endParaRPr lang="it-IT"/>
          </a:p>
        </p:txBody>
      </p:sp>
    </p:spTree>
    <p:extLst>
      <p:ext uri="{BB962C8B-B14F-4D97-AF65-F5344CB8AC3E}">
        <p14:creationId xmlns:p14="http://schemas.microsoft.com/office/powerpoint/2010/main" val="4067942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17A84262-E52C-47B7-83CB-E7DA3004D160}" type="datetimeFigureOut">
              <a:rPr lang="it-IT" smtClean="0"/>
              <a:t>07/09/2024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6D4259D-9EFD-4769-B146-105A1447AD13}" type="slidenum">
              <a:rPr lang="it-IT" smtClean="0"/>
              <a:t>‹N›</a:t>
            </a:fld>
            <a:endParaRPr lang="it-IT"/>
          </a:p>
        </p:txBody>
      </p:sp>
    </p:spTree>
    <p:extLst>
      <p:ext uri="{BB962C8B-B14F-4D97-AF65-F5344CB8AC3E}">
        <p14:creationId xmlns:p14="http://schemas.microsoft.com/office/powerpoint/2010/main" val="1668394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17A84262-E52C-47B7-83CB-E7DA3004D160}" type="datetimeFigureOut">
              <a:rPr lang="it-IT" smtClean="0"/>
              <a:t>07/09/2024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6D4259D-9EFD-4769-B146-105A1447AD13}" type="slidenum">
              <a:rPr lang="it-IT" smtClean="0"/>
              <a:t>‹N›</a:t>
            </a:fld>
            <a:endParaRPr lang="it-IT"/>
          </a:p>
        </p:txBody>
      </p:sp>
    </p:spTree>
    <p:extLst>
      <p:ext uri="{BB962C8B-B14F-4D97-AF65-F5344CB8AC3E}">
        <p14:creationId xmlns:p14="http://schemas.microsoft.com/office/powerpoint/2010/main" val="3607952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17A84262-E52C-47B7-83CB-E7DA3004D160}" type="datetimeFigureOut">
              <a:rPr lang="it-IT" smtClean="0"/>
              <a:t>07/09/2024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6D4259D-9EFD-4769-B146-105A1447AD13}" type="slidenum">
              <a:rPr lang="it-IT" smtClean="0"/>
              <a:t>‹N›</a:t>
            </a:fld>
            <a:endParaRPr lang="it-IT"/>
          </a:p>
        </p:txBody>
      </p:sp>
    </p:spTree>
    <p:extLst>
      <p:ext uri="{BB962C8B-B14F-4D97-AF65-F5344CB8AC3E}">
        <p14:creationId xmlns:p14="http://schemas.microsoft.com/office/powerpoint/2010/main" val="2652783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17A84262-E52C-47B7-83CB-E7DA3004D160}" type="datetimeFigureOut">
              <a:rPr lang="it-IT" smtClean="0"/>
              <a:t>07/09/2024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6D4259D-9EFD-4769-B146-105A1447AD13}" type="slidenum">
              <a:rPr lang="it-IT" smtClean="0"/>
              <a:t>‹N›</a:t>
            </a:fld>
            <a:endParaRPr lang="it-IT"/>
          </a:p>
        </p:txBody>
      </p:sp>
    </p:spTree>
    <p:extLst>
      <p:ext uri="{BB962C8B-B14F-4D97-AF65-F5344CB8AC3E}">
        <p14:creationId xmlns:p14="http://schemas.microsoft.com/office/powerpoint/2010/main" val="18564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7A84262-E52C-47B7-83CB-E7DA3004D160}" type="datetimeFigureOut">
              <a:rPr lang="it-IT" smtClean="0"/>
              <a:t>07/09/2024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6D4259D-9EFD-4769-B146-105A1447AD13}" type="slidenum">
              <a:rPr lang="it-IT" smtClean="0"/>
              <a:t>‹N›</a:t>
            </a:fld>
            <a:endParaRPr lang="it-IT"/>
          </a:p>
        </p:txBody>
      </p:sp>
    </p:spTree>
    <p:extLst>
      <p:ext uri="{BB962C8B-B14F-4D97-AF65-F5344CB8AC3E}">
        <p14:creationId xmlns:p14="http://schemas.microsoft.com/office/powerpoint/2010/main" val="3642123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17A84262-E52C-47B7-83CB-E7DA3004D160}" type="datetimeFigureOut">
              <a:rPr lang="it-IT" smtClean="0"/>
              <a:t>07/09/2024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6D4259D-9EFD-4769-B146-105A1447AD13}" type="slidenum">
              <a:rPr lang="it-IT" smtClean="0"/>
              <a:t>‹N›</a:t>
            </a:fld>
            <a:endParaRPr lang="it-IT"/>
          </a:p>
        </p:txBody>
      </p:sp>
    </p:spTree>
    <p:extLst>
      <p:ext uri="{BB962C8B-B14F-4D97-AF65-F5344CB8AC3E}">
        <p14:creationId xmlns:p14="http://schemas.microsoft.com/office/powerpoint/2010/main" val="1565752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17A84262-E52C-47B7-83CB-E7DA3004D160}" type="datetimeFigureOut">
              <a:rPr lang="it-IT" smtClean="0"/>
              <a:t>07/09/2024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6D4259D-9EFD-4769-B146-105A1447AD13}" type="slidenum">
              <a:rPr lang="it-IT" smtClean="0"/>
              <a:t>‹N›</a:t>
            </a:fld>
            <a:endParaRPr lang="it-IT"/>
          </a:p>
        </p:txBody>
      </p:sp>
    </p:spTree>
    <p:extLst>
      <p:ext uri="{BB962C8B-B14F-4D97-AF65-F5344CB8AC3E}">
        <p14:creationId xmlns:p14="http://schemas.microsoft.com/office/powerpoint/2010/main" val="293547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A84262-E52C-47B7-83CB-E7DA3004D160}" type="datetimeFigureOut">
              <a:rPr lang="it-IT" smtClean="0"/>
              <a:t>07/09/2024</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4259D-9EFD-4769-B146-105A1447AD13}" type="slidenum">
              <a:rPr lang="it-IT" smtClean="0"/>
              <a:t>‹N›</a:t>
            </a:fld>
            <a:endParaRPr lang="it-IT"/>
          </a:p>
        </p:txBody>
      </p:sp>
    </p:spTree>
    <p:extLst>
      <p:ext uri="{BB962C8B-B14F-4D97-AF65-F5344CB8AC3E}">
        <p14:creationId xmlns:p14="http://schemas.microsoft.com/office/powerpoint/2010/main" val="17365295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marR="0" rtl="0"/>
            <a:r>
              <a:rPr lang="de-DE" b="1" i="0" u="none" strike="noStrike" baseline="0" smtClean="0">
                <a:solidFill>
                  <a:srgbClr val="2E74B5"/>
                </a:solidFill>
                <a:latin typeface="Times New Roman" panose="02020603050405020304" pitchFamily="18" charset="0"/>
              </a:rPr>
              <a:t>Slide 1: Die Französische Revolution und ihre Ideale</a:t>
            </a:r>
          </a:p>
        </p:txBody>
      </p:sp>
      <p:sp>
        <p:nvSpPr>
          <p:cNvPr id="3" name="Segnaposto testo 2"/>
          <p:cNvSpPr>
            <a:spLocks noGrp="1"/>
          </p:cNvSpPr>
          <p:nvPr>
            <p:ph type="body" idx="1"/>
          </p:nvPr>
        </p:nvSpPr>
        <p:spPr/>
        <p:txBody>
          <a:bodyPr>
            <a:normAutofit fontScale="92500" lnSpcReduction="20000"/>
          </a:bodyPr>
          <a:lstStyle/>
          <a:p>
            <a:pPr marR="0" lvl="0" rtl="0"/>
            <a:r>
              <a:rPr lang="de-DE" b="1" i="0" u="none" strike="noStrike" baseline="0" smtClean="0">
                <a:solidFill>
                  <a:srgbClr val="2E74B5"/>
                </a:solidFill>
                <a:latin typeface="Times New Roman" panose="02020603050405020304" pitchFamily="18" charset="0"/>
              </a:rPr>
              <a:t>Titolo:</a:t>
            </a:r>
            <a:r>
              <a:rPr lang="de-DE" b="0" i="0" u="none" strike="noStrike" baseline="0" smtClean="0">
                <a:solidFill>
                  <a:srgbClr val="2E74B5"/>
                </a:solidFill>
                <a:latin typeface="Times New Roman" panose="02020603050405020304" pitchFamily="18" charset="0"/>
              </a:rPr>
              <a:t> Die Französische Revolution – Ideale und Einfluss</a:t>
            </a:r>
            <a:br>
              <a:rPr lang="de-DE" b="0" i="0" u="none" strike="noStrike" baseline="0" smtClean="0">
                <a:solidFill>
                  <a:srgbClr val="2E74B5"/>
                </a:solidFill>
                <a:latin typeface="Times New Roman" panose="02020603050405020304" pitchFamily="18" charset="0"/>
              </a:rPr>
            </a:br>
            <a:r>
              <a:rPr lang="de-DE" b="1" i="0" u="none" strike="noStrike" baseline="0" smtClean="0">
                <a:solidFill>
                  <a:srgbClr val="2E74B5"/>
                </a:solidFill>
                <a:latin typeface="Times New Roman" panose="02020603050405020304" pitchFamily="18" charset="0"/>
              </a:rPr>
              <a:t>Contenuto slide:</a:t>
            </a:r>
            <a:r>
              <a:rPr lang="de-DE" b="0" i="0" u="none" strike="noStrike" baseline="0" smtClean="0">
                <a:solidFill>
                  <a:srgbClr val="2E74B5"/>
                </a:solidFill>
                <a:latin typeface="Times New Roman" panose="02020603050405020304" pitchFamily="18" charset="0"/>
              </a:rPr>
              <a:t/>
            </a:r>
            <a:br>
              <a:rPr lang="de-DE" b="0" i="0" u="none" strike="noStrike" baseline="0" smtClean="0">
                <a:solidFill>
                  <a:srgbClr val="2E74B5"/>
                </a:solidFill>
                <a:latin typeface="Times New Roman" panose="02020603050405020304" pitchFamily="18" charset="0"/>
              </a:rPr>
            </a:br>
            <a:r>
              <a:rPr lang="de-DE" b="0" i="0" u="none" strike="noStrike" baseline="0" smtClean="0">
                <a:solidFill>
                  <a:srgbClr val="2E74B5"/>
                </a:solidFill>
                <a:latin typeface="Times New Roman" panose="02020603050405020304" pitchFamily="18" charset="0"/>
              </a:rPr>
              <a:t>Die Ideale der Französischen Revolution – Freiheit, Gleichheit und Brüderlichkeit – erweckten in Deutschland Hoffnungen auf demokratische Reformen.</a:t>
            </a:r>
          </a:p>
          <a:p>
            <a:pPr marR="0" lvl="0" rtl="0"/>
            <a:r>
              <a:rPr lang="it-IT" b="1" i="0" u="none" strike="noStrike" baseline="0" smtClean="0">
                <a:solidFill>
                  <a:srgbClr val="2E74B5"/>
                </a:solidFill>
                <a:latin typeface="Times New Roman" panose="02020603050405020304" pitchFamily="18" charset="0"/>
              </a:rPr>
              <a:t>Note dettagliate:</a:t>
            </a:r>
          </a:p>
          <a:p>
            <a:pPr marR="0" lvl="0" rtl="0"/>
            <a:r>
              <a:rPr lang="it-IT" b="0" i="0" u="none" strike="noStrike" baseline="0" smtClean="0">
                <a:solidFill>
                  <a:srgbClr val="2E74B5"/>
                </a:solidFill>
                <a:latin typeface="Times New Roman" panose="02020603050405020304" pitchFamily="18" charset="0"/>
              </a:rPr>
              <a:t>Beginnen Sie con una breve introduzione sui principi fondamentali della Rivoluzione Francese: Liberté, Égalité, Fraternité.</a:t>
            </a:r>
          </a:p>
          <a:p>
            <a:pPr marR="0" lvl="0" rtl="0"/>
            <a:r>
              <a:rPr lang="it-IT" b="0" i="0" u="none" strike="noStrike" baseline="0" smtClean="0">
                <a:solidFill>
                  <a:srgbClr val="2E74B5"/>
                </a:solidFill>
                <a:latin typeface="Times New Roman" panose="02020603050405020304" pitchFamily="18" charset="0"/>
              </a:rPr>
              <a:t>Spiegate come questi ideali influenzarono il pensiero politico in Germania, generando speranze per riforme democratiche.</a:t>
            </a:r>
          </a:p>
          <a:p>
            <a:pPr marR="0" lvl="0" rtl="0"/>
            <a:r>
              <a:rPr lang="it-IT" b="0" i="0" u="none" strike="noStrike" baseline="0" smtClean="0">
                <a:solidFill>
                  <a:srgbClr val="2E74B5"/>
                </a:solidFill>
                <a:latin typeface="Times New Roman" panose="02020603050405020304" pitchFamily="18" charset="0"/>
              </a:rPr>
              <a:t>Discutete l’impatto di queste idee sui movimenti politici e sociali tedeschi dell’epoca.</a:t>
            </a:r>
          </a:p>
          <a:p>
            <a:pPr marR="0" lvl="0" rtl="0"/>
            <a:endParaRPr lang="it-IT" b="0" i="0" u="none" strike="noStrike" baseline="0" smtClean="0">
              <a:solidFill>
                <a:srgbClr val="2E74B5"/>
              </a:solidFill>
              <a:latin typeface="Times New Roman" panose="02020603050405020304" pitchFamily="18" charset="0"/>
            </a:endParaRPr>
          </a:p>
        </p:txBody>
      </p:sp>
    </p:spTree>
    <p:extLst>
      <p:ext uri="{BB962C8B-B14F-4D97-AF65-F5344CB8AC3E}">
        <p14:creationId xmlns:p14="http://schemas.microsoft.com/office/powerpoint/2010/main" val="2277401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marR="0" rtl="0"/>
            <a:r>
              <a:rPr lang="de-DE" b="1" i="0" u="none" strike="noStrike" baseline="0" smtClean="0">
                <a:solidFill>
                  <a:srgbClr val="2E74B5"/>
                </a:solidFill>
                <a:latin typeface="Times New Roman" panose="02020603050405020304" pitchFamily="18" charset="0"/>
              </a:rPr>
              <a:t>Slide 2: Preußen und Österreich – Aufgeklärter Absolutismus</a:t>
            </a:r>
          </a:p>
        </p:txBody>
      </p:sp>
      <p:sp>
        <p:nvSpPr>
          <p:cNvPr id="3" name="Segnaposto testo 2"/>
          <p:cNvSpPr>
            <a:spLocks noGrp="1"/>
          </p:cNvSpPr>
          <p:nvPr>
            <p:ph type="body" idx="1"/>
          </p:nvPr>
        </p:nvSpPr>
        <p:spPr/>
        <p:txBody>
          <a:bodyPr>
            <a:normAutofit fontScale="92500" lnSpcReduction="20000"/>
          </a:bodyPr>
          <a:lstStyle/>
          <a:p>
            <a:pPr marR="0" lvl="0" rtl="0"/>
            <a:r>
              <a:rPr lang="de-DE" b="1" i="0" u="none" strike="noStrike" baseline="0" smtClean="0">
                <a:solidFill>
                  <a:srgbClr val="2E74B5"/>
                </a:solidFill>
                <a:latin typeface="Times New Roman" panose="02020603050405020304" pitchFamily="18" charset="0"/>
              </a:rPr>
              <a:t>Titolo:</a:t>
            </a:r>
            <a:r>
              <a:rPr lang="de-DE" b="0" i="0" u="none" strike="noStrike" baseline="0" smtClean="0">
                <a:solidFill>
                  <a:srgbClr val="2E74B5"/>
                </a:solidFill>
                <a:latin typeface="Times New Roman" panose="02020603050405020304" pitchFamily="18" charset="0"/>
              </a:rPr>
              <a:t> Preußen und Österreich – Politische Lage</a:t>
            </a:r>
            <a:br>
              <a:rPr lang="de-DE" b="0" i="0" u="none" strike="noStrike" baseline="0" smtClean="0">
                <a:solidFill>
                  <a:srgbClr val="2E74B5"/>
                </a:solidFill>
                <a:latin typeface="Times New Roman" panose="02020603050405020304" pitchFamily="18" charset="0"/>
              </a:rPr>
            </a:br>
            <a:r>
              <a:rPr lang="de-DE" b="1" i="0" u="none" strike="noStrike" baseline="0" smtClean="0">
                <a:solidFill>
                  <a:srgbClr val="2E74B5"/>
                </a:solidFill>
                <a:latin typeface="Times New Roman" panose="02020603050405020304" pitchFamily="18" charset="0"/>
              </a:rPr>
              <a:t>Contenuto slide:</a:t>
            </a:r>
            <a:r>
              <a:rPr lang="de-DE" b="0" i="0" u="none" strike="noStrike" baseline="0" smtClean="0">
                <a:solidFill>
                  <a:srgbClr val="2E74B5"/>
                </a:solidFill>
                <a:latin typeface="Times New Roman" panose="02020603050405020304" pitchFamily="18" charset="0"/>
              </a:rPr>
              <a:t/>
            </a:r>
            <a:br>
              <a:rPr lang="de-DE" b="0" i="0" u="none" strike="noStrike" baseline="0" smtClean="0">
                <a:solidFill>
                  <a:srgbClr val="2E74B5"/>
                </a:solidFill>
                <a:latin typeface="Times New Roman" panose="02020603050405020304" pitchFamily="18" charset="0"/>
              </a:rPr>
            </a:br>
            <a:r>
              <a:rPr lang="de-DE" b="0" i="0" u="none" strike="noStrike" baseline="0" smtClean="0">
                <a:solidFill>
                  <a:srgbClr val="2E74B5"/>
                </a:solidFill>
                <a:latin typeface="Times New Roman" panose="02020603050405020304" pitchFamily="18" charset="0"/>
              </a:rPr>
              <a:t>In den deutschen Großmächten Preußen und Österreich herrschte ein aufgeklärter Absolutismus. Preußen wurde von Friedrich II. regiert, während Österreich von Maria Theresia und Joseph II. geführt wurde. In den kleineren Fürstentümern gab es noch despotische Regierungsformen.</a:t>
            </a:r>
          </a:p>
          <a:p>
            <a:pPr marR="0" lvl="0" rtl="0"/>
            <a:r>
              <a:rPr lang="it-IT" b="1" i="0" u="none" strike="noStrike" baseline="0" smtClean="0">
                <a:solidFill>
                  <a:srgbClr val="2E74B5"/>
                </a:solidFill>
                <a:latin typeface="Times New Roman" panose="02020603050405020304" pitchFamily="18" charset="0"/>
              </a:rPr>
              <a:t>Note dettagliate:</a:t>
            </a:r>
          </a:p>
          <a:p>
            <a:pPr marR="0" lvl="0" rtl="0"/>
            <a:r>
              <a:rPr lang="it-IT" b="0" i="0" u="none" strike="noStrike" baseline="0" smtClean="0">
                <a:solidFill>
                  <a:srgbClr val="2E74B5"/>
                </a:solidFill>
                <a:latin typeface="Times New Roman" panose="02020603050405020304" pitchFamily="18" charset="0"/>
              </a:rPr>
              <a:t>Descrivete il concetto di "aufgeklärter Absolutismus" e come fu applicato in Preußen e Österreich.</a:t>
            </a:r>
          </a:p>
          <a:p>
            <a:pPr marR="0" lvl="0" rtl="0"/>
            <a:r>
              <a:rPr lang="it-IT" b="0" i="0" u="none" strike="noStrike" baseline="0" smtClean="0">
                <a:solidFill>
                  <a:srgbClr val="2E74B5"/>
                </a:solidFill>
                <a:latin typeface="Times New Roman" panose="02020603050405020304" pitchFamily="18" charset="0"/>
              </a:rPr>
              <a:t>Evidenziate le differenze tra la governance nelle grandi potenze e nei piccoli principati tedeschi.</a:t>
            </a:r>
          </a:p>
          <a:p>
            <a:pPr marR="0" lvl="0" rtl="0"/>
            <a:r>
              <a:rPr lang="it-IT" b="0" i="0" u="none" strike="noStrike" baseline="0" smtClean="0">
                <a:solidFill>
                  <a:srgbClr val="2E74B5"/>
                </a:solidFill>
                <a:latin typeface="Times New Roman" panose="02020603050405020304" pitchFamily="18" charset="0"/>
              </a:rPr>
              <a:t>Esplorate il ruolo di Friedrich II. e dei monarchi austriaci come Maria Theresia e Joseph II. nel promuovere riforme illuminate.</a:t>
            </a:r>
          </a:p>
          <a:p>
            <a:pPr marR="0" lvl="0" rtl="0"/>
            <a:endParaRPr lang="it-IT" b="0" i="0" u="none" strike="noStrike" baseline="0" smtClean="0">
              <a:solidFill>
                <a:srgbClr val="2E74B5"/>
              </a:solidFill>
              <a:latin typeface="Times New Roman" panose="02020603050405020304" pitchFamily="18" charset="0"/>
            </a:endParaRPr>
          </a:p>
        </p:txBody>
      </p:sp>
    </p:spTree>
    <p:extLst>
      <p:ext uri="{BB962C8B-B14F-4D97-AF65-F5344CB8AC3E}">
        <p14:creationId xmlns:p14="http://schemas.microsoft.com/office/powerpoint/2010/main" val="2825765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marR="0" rtl="0"/>
            <a:r>
              <a:rPr lang="de-DE" b="1" i="0" u="none" strike="noStrike" baseline="0" smtClean="0">
                <a:solidFill>
                  <a:srgbClr val="2E74B5"/>
                </a:solidFill>
                <a:latin typeface="Times New Roman" panose="02020603050405020304" pitchFamily="18" charset="0"/>
              </a:rPr>
              <a:t>Slide 3: Napoleons Herrschaft und Gebietsveränderungen</a:t>
            </a:r>
          </a:p>
        </p:txBody>
      </p:sp>
      <p:sp>
        <p:nvSpPr>
          <p:cNvPr id="3" name="Segnaposto testo 2"/>
          <p:cNvSpPr>
            <a:spLocks noGrp="1"/>
          </p:cNvSpPr>
          <p:nvPr>
            <p:ph type="body" idx="1"/>
          </p:nvPr>
        </p:nvSpPr>
        <p:spPr/>
        <p:txBody>
          <a:bodyPr>
            <a:normAutofit fontScale="92500" lnSpcReduction="20000"/>
          </a:bodyPr>
          <a:lstStyle/>
          <a:p>
            <a:pPr marR="0" lvl="0" rtl="0"/>
            <a:r>
              <a:rPr lang="de-DE" b="1" i="0" u="none" strike="noStrike" baseline="0" smtClean="0">
                <a:solidFill>
                  <a:srgbClr val="2E74B5"/>
                </a:solidFill>
                <a:latin typeface="Times New Roman" panose="02020603050405020304" pitchFamily="18" charset="0"/>
              </a:rPr>
              <a:t>Titolo:</a:t>
            </a:r>
            <a:r>
              <a:rPr lang="de-DE" b="0" i="0" u="none" strike="noStrike" baseline="0" smtClean="0">
                <a:solidFill>
                  <a:srgbClr val="2E74B5"/>
                </a:solidFill>
                <a:latin typeface="Times New Roman" panose="02020603050405020304" pitchFamily="18" charset="0"/>
              </a:rPr>
              <a:t> Napoleons Herrschaft und Gebietsveränderungen</a:t>
            </a:r>
            <a:br>
              <a:rPr lang="de-DE" b="0" i="0" u="none" strike="noStrike" baseline="0" smtClean="0">
                <a:solidFill>
                  <a:srgbClr val="2E74B5"/>
                </a:solidFill>
                <a:latin typeface="Times New Roman" panose="02020603050405020304" pitchFamily="18" charset="0"/>
              </a:rPr>
            </a:br>
            <a:r>
              <a:rPr lang="de-DE" b="1" i="0" u="none" strike="noStrike" baseline="0" smtClean="0">
                <a:solidFill>
                  <a:srgbClr val="2E74B5"/>
                </a:solidFill>
                <a:latin typeface="Times New Roman" panose="02020603050405020304" pitchFamily="18" charset="0"/>
              </a:rPr>
              <a:t>Contenuto slide:</a:t>
            </a:r>
            <a:r>
              <a:rPr lang="de-DE" b="0" i="0" u="none" strike="noStrike" baseline="0" smtClean="0">
                <a:solidFill>
                  <a:srgbClr val="2E74B5"/>
                </a:solidFill>
                <a:latin typeface="Times New Roman" panose="02020603050405020304" pitchFamily="18" charset="0"/>
              </a:rPr>
              <a:t/>
            </a:r>
            <a:br>
              <a:rPr lang="de-DE" b="0" i="0" u="none" strike="noStrike" baseline="0" smtClean="0">
                <a:solidFill>
                  <a:srgbClr val="2E74B5"/>
                </a:solidFill>
                <a:latin typeface="Times New Roman" panose="02020603050405020304" pitchFamily="18" charset="0"/>
              </a:rPr>
            </a:br>
            <a:r>
              <a:rPr lang="de-DE" b="0" i="0" u="none" strike="noStrike" baseline="0" smtClean="0">
                <a:solidFill>
                  <a:srgbClr val="2E74B5"/>
                </a:solidFill>
                <a:latin typeface="Times New Roman" panose="02020603050405020304" pitchFamily="18" charset="0"/>
              </a:rPr>
              <a:t>Napoleon wurde 1804 zum Kaiser der Franzosen gewählt. Seine Herrschaft erstreckte sich nach vielen Feldzügen über ganz Europa. In Deutschland mussten Gebiete links des Rheins an Frankreich abgetreten werden. Die deutschen Fürsten erhielten Entschädigungsgebiete, was zu neuen Territorien führte.</a:t>
            </a:r>
          </a:p>
          <a:p>
            <a:pPr marR="0" lvl="0" rtl="0"/>
            <a:r>
              <a:rPr lang="it-IT" b="1" i="0" u="none" strike="noStrike" baseline="0" smtClean="0">
                <a:solidFill>
                  <a:srgbClr val="2E74B5"/>
                </a:solidFill>
                <a:latin typeface="Times New Roman" panose="02020603050405020304" pitchFamily="18" charset="0"/>
              </a:rPr>
              <a:t>Note dettagliate:</a:t>
            </a:r>
          </a:p>
          <a:p>
            <a:pPr marR="0" lvl="0" rtl="0"/>
            <a:r>
              <a:rPr lang="it-IT" b="0" i="0" u="none" strike="noStrike" baseline="0" smtClean="0">
                <a:solidFill>
                  <a:srgbClr val="2E74B5"/>
                </a:solidFill>
                <a:latin typeface="Times New Roman" panose="02020603050405020304" pitchFamily="18" charset="0"/>
              </a:rPr>
              <a:t>Illustrate la scelta di Napoleon come Imperatore e la sua espansione territoriale in Europa.</a:t>
            </a:r>
          </a:p>
          <a:p>
            <a:pPr marR="0" lvl="0" rtl="0"/>
            <a:r>
              <a:rPr lang="it-IT" b="0" i="0" u="none" strike="noStrike" baseline="0" smtClean="0">
                <a:solidFill>
                  <a:srgbClr val="2E74B5"/>
                </a:solidFill>
                <a:latin typeface="Times New Roman" panose="02020603050405020304" pitchFamily="18" charset="0"/>
              </a:rPr>
              <a:t>Spiegate i cambiamenti territoriali in Germania, compresi i territori ceduti a Francia e le compensazioni ricevute dai principi tedeschi.</a:t>
            </a:r>
          </a:p>
          <a:p>
            <a:pPr marR="0" lvl="0" rtl="0"/>
            <a:r>
              <a:rPr lang="it-IT" b="0" i="0" u="none" strike="noStrike" baseline="0" smtClean="0">
                <a:solidFill>
                  <a:srgbClr val="2E74B5"/>
                </a:solidFill>
                <a:latin typeface="Times New Roman" panose="02020603050405020304" pitchFamily="18" charset="0"/>
              </a:rPr>
              <a:t>Mostrate una mappa per visualizzare le modifiche territoriali.</a:t>
            </a:r>
          </a:p>
          <a:p>
            <a:pPr marR="0" lvl="0" rtl="0"/>
            <a:endParaRPr lang="it-IT" b="0" i="0" u="none" strike="noStrike" baseline="0" smtClean="0">
              <a:solidFill>
                <a:srgbClr val="2E74B5"/>
              </a:solidFill>
              <a:latin typeface="Times New Roman" panose="02020603050405020304" pitchFamily="18" charset="0"/>
            </a:endParaRPr>
          </a:p>
        </p:txBody>
      </p:sp>
    </p:spTree>
    <p:extLst>
      <p:ext uri="{BB962C8B-B14F-4D97-AF65-F5344CB8AC3E}">
        <p14:creationId xmlns:p14="http://schemas.microsoft.com/office/powerpoint/2010/main" val="2247699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marR="0" rtl="0"/>
            <a:r>
              <a:rPr lang="de-DE" b="1" i="0" u="none" strike="noStrike" baseline="0" smtClean="0">
                <a:solidFill>
                  <a:srgbClr val="2E74B5"/>
                </a:solidFill>
                <a:latin typeface="Times New Roman" panose="02020603050405020304" pitchFamily="18" charset="0"/>
              </a:rPr>
              <a:t>Slide 4: Befreiungskriege und Wiener Kongress</a:t>
            </a:r>
          </a:p>
        </p:txBody>
      </p:sp>
      <p:sp>
        <p:nvSpPr>
          <p:cNvPr id="3" name="Segnaposto testo 2"/>
          <p:cNvSpPr>
            <a:spLocks noGrp="1"/>
          </p:cNvSpPr>
          <p:nvPr>
            <p:ph type="body" idx="1"/>
          </p:nvPr>
        </p:nvSpPr>
        <p:spPr/>
        <p:txBody>
          <a:bodyPr>
            <a:normAutofit fontScale="85000" lnSpcReduction="20000"/>
          </a:bodyPr>
          <a:lstStyle/>
          <a:p>
            <a:pPr marR="0" lvl="0" rtl="0"/>
            <a:r>
              <a:rPr lang="de-DE" b="1" i="0" u="none" strike="noStrike" baseline="0" smtClean="0">
                <a:solidFill>
                  <a:srgbClr val="2E74B5"/>
                </a:solidFill>
                <a:latin typeface="Times New Roman" panose="02020603050405020304" pitchFamily="18" charset="0"/>
              </a:rPr>
              <a:t>Titolo:</a:t>
            </a:r>
            <a:r>
              <a:rPr lang="de-DE" b="0" i="0" u="none" strike="noStrike" baseline="0" smtClean="0">
                <a:solidFill>
                  <a:srgbClr val="2E74B5"/>
                </a:solidFill>
                <a:latin typeface="Times New Roman" panose="02020603050405020304" pitchFamily="18" charset="0"/>
              </a:rPr>
              <a:t> Befreiungskriege und Wiener Kongress</a:t>
            </a:r>
            <a:br>
              <a:rPr lang="de-DE" b="0" i="0" u="none" strike="noStrike" baseline="0" smtClean="0">
                <a:solidFill>
                  <a:srgbClr val="2E74B5"/>
                </a:solidFill>
                <a:latin typeface="Times New Roman" panose="02020603050405020304" pitchFamily="18" charset="0"/>
              </a:rPr>
            </a:br>
            <a:r>
              <a:rPr lang="de-DE" b="1" i="0" u="none" strike="noStrike" baseline="0" smtClean="0">
                <a:solidFill>
                  <a:srgbClr val="2E74B5"/>
                </a:solidFill>
                <a:latin typeface="Times New Roman" panose="02020603050405020304" pitchFamily="18" charset="0"/>
              </a:rPr>
              <a:t>Contenuto slide:</a:t>
            </a:r>
            <a:r>
              <a:rPr lang="de-DE" b="0" i="0" u="none" strike="noStrike" baseline="0" smtClean="0">
                <a:solidFill>
                  <a:srgbClr val="2E74B5"/>
                </a:solidFill>
                <a:latin typeface="Times New Roman" panose="02020603050405020304" pitchFamily="18" charset="0"/>
              </a:rPr>
              <a:t/>
            </a:r>
            <a:br>
              <a:rPr lang="de-DE" b="0" i="0" u="none" strike="noStrike" baseline="0" smtClean="0">
                <a:solidFill>
                  <a:srgbClr val="2E74B5"/>
                </a:solidFill>
                <a:latin typeface="Times New Roman" panose="02020603050405020304" pitchFamily="18" charset="0"/>
              </a:rPr>
            </a:br>
            <a:r>
              <a:rPr lang="de-DE" b="0" i="0" u="none" strike="noStrike" baseline="0" smtClean="0">
                <a:solidFill>
                  <a:srgbClr val="2E74B5"/>
                </a:solidFill>
                <a:latin typeface="Times New Roman" panose="02020603050405020304" pitchFamily="18" charset="0"/>
              </a:rPr>
              <a:t>Der Rheinbund wurde 1806 gegründet, ein Bund von Fürsten unter französischem Protektorat. Der Hass gegen Napoleon führte 1813 zum Bündnis zwischen Preußen und Russland. Nach der Niederlage Napoleons bei Leipzig und Waterloo wurde Frankreich auf die Grenzen von 1770 zurückgedrängt. Der Wiener Kongress (1814-1815) stellte den früheren Zustand wieder her und basierte auf den Prinzipien Restauration, Legitimität und Solidarität.</a:t>
            </a:r>
          </a:p>
          <a:p>
            <a:pPr marR="0" lvl="0" rtl="0"/>
            <a:r>
              <a:rPr lang="it-IT" b="1" i="0" u="none" strike="noStrike" baseline="0" smtClean="0">
                <a:solidFill>
                  <a:srgbClr val="2E74B5"/>
                </a:solidFill>
                <a:latin typeface="Times New Roman" panose="02020603050405020304" pitchFamily="18" charset="0"/>
              </a:rPr>
              <a:t>Note dettagliate:</a:t>
            </a:r>
          </a:p>
          <a:p>
            <a:pPr marR="0" lvl="0" rtl="0"/>
            <a:r>
              <a:rPr lang="en-US" b="0" i="0" u="none" strike="noStrike" baseline="0" smtClean="0">
                <a:solidFill>
                  <a:srgbClr val="2E74B5"/>
                </a:solidFill>
                <a:latin typeface="Times New Roman" panose="02020603050405020304" pitchFamily="18" charset="0"/>
              </a:rPr>
              <a:t>Discuss the formation and role of the Rheinbund under Napoleon’s protection.</a:t>
            </a:r>
          </a:p>
          <a:p>
            <a:pPr marR="0" lvl="0" rtl="0"/>
            <a:r>
              <a:rPr lang="en-US" b="0" i="0" u="none" strike="noStrike" baseline="0" smtClean="0">
                <a:solidFill>
                  <a:srgbClr val="2E74B5"/>
                </a:solidFill>
                <a:latin typeface="Times New Roman" panose="02020603050405020304" pitchFamily="18" charset="0"/>
              </a:rPr>
              <a:t>Explain the causes and results of the Befreiungskriege, including the alliance between Prussia and Russia.</a:t>
            </a:r>
          </a:p>
          <a:p>
            <a:pPr marR="0" lvl="0" rtl="0"/>
            <a:r>
              <a:rPr lang="en-US" b="0" i="0" u="none" strike="noStrike" baseline="0" smtClean="0">
                <a:solidFill>
                  <a:srgbClr val="2E74B5"/>
                </a:solidFill>
                <a:latin typeface="Times New Roman" panose="02020603050405020304" pitchFamily="18" charset="0"/>
              </a:rPr>
              <a:t>Detail the key outcomes of the Congress of Vienna, focusing on the principles of Restoration, Legitimacy, and Solidarity.</a:t>
            </a:r>
          </a:p>
          <a:p>
            <a:pPr marR="0" lvl="0" rtl="0"/>
            <a:endParaRPr lang="it-IT" b="0" i="0" u="none" strike="noStrike" baseline="0" smtClean="0">
              <a:solidFill>
                <a:srgbClr val="2E74B5"/>
              </a:solidFill>
              <a:latin typeface="Times New Roman" panose="02020603050405020304" pitchFamily="18" charset="0"/>
            </a:endParaRPr>
          </a:p>
        </p:txBody>
      </p:sp>
    </p:spTree>
    <p:extLst>
      <p:ext uri="{BB962C8B-B14F-4D97-AF65-F5344CB8AC3E}">
        <p14:creationId xmlns:p14="http://schemas.microsoft.com/office/powerpoint/2010/main" val="772211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marR="0" rtl="0"/>
            <a:r>
              <a:rPr lang="de-DE" b="1" i="0" u="none" strike="noStrike" baseline="0" smtClean="0">
                <a:solidFill>
                  <a:srgbClr val="2E74B5"/>
                </a:solidFill>
                <a:latin typeface="Times New Roman" panose="02020603050405020304" pitchFamily="18" charset="0"/>
              </a:rPr>
              <a:t>Slide 5: Heilige Allianz, Burschenschaften und Julirevolution</a:t>
            </a:r>
          </a:p>
        </p:txBody>
      </p:sp>
      <p:sp>
        <p:nvSpPr>
          <p:cNvPr id="3" name="Segnaposto testo 2"/>
          <p:cNvSpPr>
            <a:spLocks noGrp="1"/>
          </p:cNvSpPr>
          <p:nvPr>
            <p:ph type="body" idx="1"/>
          </p:nvPr>
        </p:nvSpPr>
        <p:spPr/>
        <p:txBody>
          <a:bodyPr>
            <a:normAutofit fontScale="85000" lnSpcReduction="20000"/>
          </a:bodyPr>
          <a:lstStyle/>
          <a:p>
            <a:pPr marR="0" lvl="0" rtl="0"/>
            <a:r>
              <a:rPr lang="de-DE" b="1" i="0" u="none" strike="noStrike" baseline="0" smtClean="0">
                <a:solidFill>
                  <a:srgbClr val="2E74B5"/>
                </a:solidFill>
                <a:latin typeface="Times New Roman" panose="02020603050405020304" pitchFamily="18" charset="0"/>
              </a:rPr>
              <a:t>Titolo:</a:t>
            </a:r>
            <a:r>
              <a:rPr lang="de-DE" b="0" i="0" u="none" strike="noStrike" baseline="0" smtClean="0">
                <a:solidFill>
                  <a:srgbClr val="2E74B5"/>
                </a:solidFill>
                <a:latin typeface="Times New Roman" panose="02020603050405020304" pitchFamily="18" charset="0"/>
              </a:rPr>
              <a:t> Heilige Allianz, Burschenschaften und Julirevolution</a:t>
            </a:r>
            <a:br>
              <a:rPr lang="de-DE" b="0" i="0" u="none" strike="noStrike" baseline="0" smtClean="0">
                <a:solidFill>
                  <a:srgbClr val="2E74B5"/>
                </a:solidFill>
                <a:latin typeface="Times New Roman" panose="02020603050405020304" pitchFamily="18" charset="0"/>
              </a:rPr>
            </a:br>
            <a:r>
              <a:rPr lang="de-DE" b="1" i="0" u="none" strike="noStrike" baseline="0" smtClean="0">
                <a:solidFill>
                  <a:srgbClr val="2E74B5"/>
                </a:solidFill>
                <a:latin typeface="Times New Roman" panose="02020603050405020304" pitchFamily="18" charset="0"/>
              </a:rPr>
              <a:t>Contenuto slide:</a:t>
            </a:r>
            <a:r>
              <a:rPr lang="de-DE" b="0" i="0" u="none" strike="noStrike" baseline="0" smtClean="0">
                <a:solidFill>
                  <a:srgbClr val="2E74B5"/>
                </a:solidFill>
                <a:latin typeface="Times New Roman" panose="02020603050405020304" pitchFamily="18" charset="0"/>
              </a:rPr>
              <a:t/>
            </a:r>
            <a:br>
              <a:rPr lang="de-DE" b="0" i="0" u="none" strike="noStrike" baseline="0" smtClean="0">
                <a:solidFill>
                  <a:srgbClr val="2E74B5"/>
                </a:solidFill>
                <a:latin typeface="Times New Roman" panose="02020603050405020304" pitchFamily="18" charset="0"/>
              </a:rPr>
            </a:br>
            <a:r>
              <a:rPr lang="de-DE" b="0" i="0" u="none" strike="noStrike" baseline="0" smtClean="0">
                <a:solidFill>
                  <a:srgbClr val="2E74B5"/>
                </a:solidFill>
                <a:latin typeface="Times New Roman" panose="02020603050405020304" pitchFamily="18" charset="0"/>
              </a:rPr>
              <a:t>Im Jahr 1815 wurde die „Heilige Allianz“ gegründet, ein Bündnis von Österreich, Preußen und Russland unter Metternichs Führung. Diese Allianz führte die Restauration in Europa ein. Unruhe herrschte besonders unter Studenten; 1815 wurde die „Allgemeine Deutsche Burschenschaft“ gegründet. Die Julirevolution 1830 in Paris beeinflusste auch Deutschland, wo einige Reformen eingeführt wurden.</a:t>
            </a:r>
          </a:p>
          <a:p>
            <a:pPr marR="0" lvl="0" rtl="0"/>
            <a:r>
              <a:rPr lang="it-IT" b="1" i="0" u="none" strike="noStrike" baseline="0" smtClean="0">
                <a:solidFill>
                  <a:srgbClr val="2E74B5"/>
                </a:solidFill>
                <a:latin typeface="Times New Roman" panose="02020603050405020304" pitchFamily="18" charset="0"/>
              </a:rPr>
              <a:t>Note dettagliate:</a:t>
            </a:r>
          </a:p>
          <a:p>
            <a:pPr marR="0" lvl="0" rtl="0"/>
            <a:r>
              <a:rPr lang="it-IT" b="0" i="0" u="none" strike="noStrike" baseline="0" smtClean="0">
                <a:solidFill>
                  <a:srgbClr val="2E74B5"/>
                </a:solidFill>
                <a:latin typeface="Times New Roman" panose="02020603050405020304" pitchFamily="18" charset="0"/>
              </a:rPr>
              <a:t>Spiegate il ruolo della "Heilige Allianz" e il suo impatto sulla politica europea.</a:t>
            </a:r>
          </a:p>
          <a:p>
            <a:pPr marR="0" lvl="0" rtl="0"/>
            <a:r>
              <a:rPr lang="it-IT" b="0" i="0" u="none" strike="noStrike" baseline="0" smtClean="0">
                <a:solidFill>
                  <a:srgbClr val="2E74B5"/>
                </a:solidFill>
                <a:latin typeface="Times New Roman" panose="02020603050405020304" pitchFamily="18" charset="0"/>
              </a:rPr>
              <a:t>Discutete le Burschenschaften, in particolare la "Allgemeine Deutsche Burschenschaft" e il loro ruolo nelle agitazioni politiche.</a:t>
            </a:r>
          </a:p>
          <a:p>
            <a:pPr marR="0" lvl="0" rtl="0"/>
            <a:r>
              <a:rPr lang="it-IT" b="0" i="0" u="none" strike="noStrike" baseline="0" smtClean="0">
                <a:solidFill>
                  <a:srgbClr val="2E74B5"/>
                </a:solidFill>
                <a:latin typeface="Times New Roman" panose="02020603050405020304" pitchFamily="18" charset="0"/>
              </a:rPr>
              <a:t>Descrivete l'effetto della Rivoluzione di Luglio del 1830 su Germania, inclusi i cambiamenti e le riforme introdotte.</a:t>
            </a:r>
          </a:p>
        </p:txBody>
      </p:sp>
    </p:spTree>
    <p:extLst>
      <p:ext uri="{BB962C8B-B14F-4D97-AF65-F5344CB8AC3E}">
        <p14:creationId xmlns:p14="http://schemas.microsoft.com/office/powerpoint/2010/main" val="391193987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Words>
  <Application>Microsoft Office PowerPoint</Application>
  <PresentationFormat>Widescreen</PresentationFormat>
  <Paragraphs>30</Paragraphs>
  <Slides>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5</vt:i4>
      </vt:variant>
    </vt:vector>
  </HeadingPairs>
  <TitlesOfParts>
    <vt:vector size="10" baseType="lpstr">
      <vt:lpstr>Arial</vt:lpstr>
      <vt:lpstr>Calibri</vt:lpstr>
      <vt:lpstr>Calibri Light</vt:lpstr>
      <vt:lpstr>Times New Roman</vt:lpstr>
      <vt:lpstr>Tema di Office</vt:lpstr>
      <vt:lpstr>Slide 1: Die Französische Revolution und ihre Ideale</vt:lpstr>
      <vt:lpstr>Slide 2: Preußen und Österreich – Aufgeklärter Absolutismus</vt:lpstr>
      <vt:lpstr>Slide 3: Napoleons Herrschaft und Gebietsveränderungen</vt:lpstr>
      <vt:lpstr>Slide 4: Befreiungskriege und Wiener Kongress</vt:lpstr>
      <vt:lpstr>Slide 5: Heilige Allianz, Burschenschaften und Julirevolution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 Die Französische Revolution und ihre Ideale</dc:title>
  <dc:creator>Elsa EB. Busoni</dc:creator>
  <cp:lastModifiedBy>Elsa EB. Busoni</cp:lastModifiedBy>
  <cp:revision>1</cp:revision>
  <dcterms:created xsi:type="dcterms:W3CDTF">2024-09-07T08:53:21Z</dcterms:created>
  <dcterms:modified xsi:type="dcterms:W3CDTF">2024-09-07T08:53:30Z</dcterms:modified>
</cp:coreProperties>
</file>