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orben" panose="020F0503020000020004" pitchFamily="34" charset="0"/>
      <p:regular r:id="rId11"/>
    </p:embeddedFont>
    <p:embeddedFont>
      <p:font typeface="Nobile" panose="02000503050000020004" pitchFamily="2" charset="0"/>
      <p:regular r:id="rId12"/>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240"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16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29941"/>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Sintetica Adrenaline: Excellence in Cardiovascular Therapy</a:t>
            </a:r>
            <a:endParaRPr lang="en-US" sz="4450" dirty="0"/>
          </a:p>
        </p:txBody>
      </p:sp>
      <p:sp>
        <p:nvSpPr>
          <p:cNvPr id="4" name="Text 1"/>
          <p:cNvSpPr/>
          <p:nvPr/>
        </p:nvSpPr>
        <p:spPr>
          <a:xfrm>
            <a:off x="793790" y="3896439"/>
            <a:ext cx="7556421" cy="290322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Sintetica's Adrenaline is a crucial medication for emergency situations, designed to increase blood pressure and enhance the effectiveness of defibrillation. Its primary function is to act as a life-saving intervention in critical situations such as surgeries, intensive care, ambulance transportation, asthma crises, and anaphylactic shock. With a focus on staff efficiency and patient safety, Sintetica Adrenaline  is a reliable solution for healthcare professionals facing high-pressure scenarios.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19814"/>
          </a:xfrm>
          <a:prstGeom prst="rect">
            <a:avLst/>
          </a:prstGeom>
        </p:spPr>
      </p:pic>
      <p:sp>
        <p:nvSpPr>
          <p:cNvPr id="3" name="Text 0"/>
          <p:cNvSpPr/>
          <p:nvPr/>
        </p:nvSpPr>
        <p:spPr>
          <a:xfrm>
            <a:off x="649486" y="2907387"/>
            <a:ext cx="4639628" cy="579953"/>
          </a:xfrm>
          <a:prstGeom prst="rect">
            <a:avLst/>
          </a:prstGeom>
          <a:noFill/>
          <a:ln/>
        </p:spPr>
        <p:txBody>
          <a:bodyPr wrap="none" lIns="0" tIns="0" rIns="0" bIns="0" rtlCol="0" anchor="t"/>
          <a:lstStyle/>
          <a:p>
            <a:pPr marL="0" indent="0">
              <a:lnSpc>
                <a:spcPts val="4550"/>
              </a:lnSpc>
              <a:buNone/>
            </a:pPr>
            <a:r>
              <a:rPr lang="en-US" sz="3650" dirty="0">
                <a:solidFill>
                  <a:srgbClr val="1B1B27"/>
                </a:solidFill>
                <a:latin typeface="Corben" pitchFamily="34" charset="0"/>
                <a:ea typeface="Corben" pitchFamily="34" charset="-122"/>
                <a:cs typeface="Corben" pitchFamily="34" charset="-120"/>
              </a:rPr>
              <a:t>Unique Value </a:t>
            </a:r>
            <a:endParaRPr lang="en-US" sz="3650" dirty="0"/>
          </a:p>
        </p:txBody>
      </p:sp>
      <p:sp>
        <p:nvSpPr>
          <p:cNvPr id="4" name="Shape 1"/>
          <p:cNvSpPr/>
          <p:nvPr/>
        </p:nvSpPr>
        <p:spPr>
          <a:xfrm>
            <a:off x="649486" y="3974425"/>
            <a:ext cx="417552" cy="417552"/>
          </a:xfrm>
          <a:prstGeom prst="roundRect">
            <a:avLst>
              <a:gd name="adj" fmla="val 18667"/>
            </a:avLst>
          </a:prstGeom>
          <a:solidFill>
            <a:srgbClr val="D2D9F9"/>
          </a:solidFill>
          <a:ln w="7620">
            <a:solidFill>
              <a:srgbClr val="B8BFDF"/>
            </a:solidFill>
            <a:prstDash val="solid"/>
          </a:ln>
        </p:spPr>
        <p:txBody>
          <a:bodyPr/>
          <a:lstStyle/>
          <a:p>
            <a:endParaRPr lang="it-IT"/>
          </a:p>
        </p:txBody>
      </p:sp>
      <p:sp>
        <p:nvSpPr>
          <p:cNvPr id="5" name="Text 2"/>
          <p:cNvSpPr/>
          <p:nvPr/>
        </p:nvSpPr>
        <p:spPr>
          <a:xfrm>
            <a:off x="817126" y="4043958"/>
            <a:ext cx="82272" cy="278368"/>
          </a:xfrm>
          <a:prstGeom prst="rect">
            <a:avLst/>
          </a:prstGeom>
          <a:noFill/>
          <a:ln/>
        </p:spPr>
        <p:txBody>
          <a:bodyPr wrap="none" lIns="0" tIns="0" rIns="0" bIns="0" rtlCol="0" anchor="t"/>
          <a:lstStyle/>
          <a:p>
            <a:pPr marL="0" indent="0" algn="ctr">
              <a:lnSpc>
                <a:spcPts val="2150"/>
              </a:lnSpc>
              <a:buNone/>
            </a:pPr>
            <a:r>
              <a:rPr lang="en-US" sz="2150" dirty="0">
                <a:solidFill>
                  <a:srgbClr val="404155"/>
                </a:solidFill>
                <a:latin typeface="Corben" pitchFamily="34" charset="0"/>
                <a:ea typeface="Corben" pitchFamily="34" charset="-122"/>
                <a:cs typeface="Corben" pitchFamily="34" charset="-120"/>
              </a:rPr>
              <a:t>1</a:t>
            </a:r>
            <a:endParaRPr lang="en-US" sz="2150" dirty="0"/>
          </a:p>
        </p:txBody>
      </p:sp>
      <p:sp>
        <p:nvSpPr>
          <p:cNvPr id="6" name="Text 3"/>
          <p:cNvSpPr/>
          <p:nvPr/>
        </p:nvSpPr>
        <p:spPr>
          <a:xfrm>
            <a:off x="1252537" y="3974425"/>
            <a:ext cx="2489835" cy="289917"/>
          </a:xfrm>
          <a:prstGeom prst="rect">
            <a:avLst/>
          </a:prstGeom>
          <a:noFill/>
          <a:ln/>
        </p:spPr>
        <p:txBody>
          <a:bodyPr wrap="none" lIns="0" tIns="0" rIns="0" bIns="0" rtlCol="0" anchor="t"/>
          <a:lstStyle/>
          <a:p>
            <a:pPr marL="0" indent="0">
              <a:lnSpc>
                <a:spcPts val="2250"/>
              </a:lnSpc>
              <a:buNone/>
            </a:pPr>
            <a:r>
              <a:rPr lang="en-US" sz="1800" dirty="0">
                <a:solidFill>
                  <a:srgbClr val="404155"/>
                </a:solidFill>
                <a:latin typeface="Corben" pitchFamily="34" charset="0"/>
                <a:ea typeface="Corben" pitchFamily="34" charset="-122"/>
                <a:cs typeface="Corben" pitchFamily="34" charset="-120"/>
              </a:rPr>
              <a:t>Exclusive Formulation</a:t>
            </a:r>
            <a:endParaRPr lang="en-US" sz="1800" dirty="0"/>
          </a:p>
        </p:txBody>
      </p:sp>
      <p:sp>
        <p:nvSpPr>
          <p:cNvPr id="7" name="Text 4"/>
          <p:cNvSpPr/>
          <p:nvPr/>
        </p:nvSpPr>
        <p:spPr>
          <a:xfrm>
            <a:off x="1252537" y="4375666"/>
            <a:ext cx="3717131" cy="2672477"/>
          </a:xfrm>
          <a:prstGeom prst="rect">
            <a:avLst/>
          </a:prstGeom>
          <a:noFill/>
          <a:ln/>
        </p:spPr>
        <p:txBody>
          <a:bodyPr wrap="square" lIns="0" tIns="0" rIns="0" bIns="0" rtlCol="0" anchor="t"/>
          <a:lstStyle/>
          <a:p>
            <a:pPr marL="0" indent="0">
              <a:lnSpc>
                <a:spcPts val="2300"/>
              </a:lnSpc>
              <a:buNone/>
            </a:pPr>
            <a:r>
              <a:rPr lang="en-US" sz="1450" dirty="0">
                <a:solidFill>
                  <a:srgbClr val="404155"/>
                </a:solidFill>
                <a:latin typeface="Nobile" pitchFamily="34" charset="0"/>
                <a:ea typeface="Nobile" pitchFamily="34" charset="-122"/>
                <a:cs typeface="Nobile" pitchFamily="34" charset="-120"/>
              </a:rPr>
              <a:t>Recognizing the challenges faced by healthcare providers in critical situations, Sintetica's R&amp;D department has developed specialized devices and a unique formulation for Adrenaline Sintetica. This design prioritizes safe and efficient administration, ensuring that medical professionals can deliver the medication quickly and effectively.</a:t>
            </a:r>
            <a:endParaRPr lang="en-US" sz="1450" dirty="0"/>
          </a:p>
        </p:txBody>
      </p:sp>
      <p:sp>
        <p:nvSpPr>
          <p:cNvPr id="8" name="Shape 5"/>
          <p:cNvSpPr/>
          <p:nvPr/>
        </p:nvSpPr>
        <p:spPr>
          <a:xfrm>
            <a:off x="5155168" y="3974425"/>
            <a:ext cx="417552" cy="417552"/>
          </a:xfrm>
          <a:prstGeom prst="roundRect">
            <a:avLst>
              <a:gd name="adj" fmla="val 18667"/>
            </a:avLst>
          </a:prstGeom>
          <a:solidFill>
            <a:srgbClr val="D2D9F9"/>
          </a:solidFill>
          <a:ln w="7620">
            <a:solidFill>
              <a:srgbClr val="B8BFDF"/>
            </a:solidFill>
            <a:prstDash val="solid"/>
          </a:ln>
        </p:spPr>
        <p:txBody>
          <a:bodyPr/>
          <a:lstStyle/>
          <a:p>
            <a:endParaRPr lang="it-IT"/>
          </a:p>
        </p:txBody>
      </p:sp>
      <p:sp>
        <p:nvSpPr>
          <p:cNvPr id="9" name="Text 6"/>
          <p:cNvSpPr/>
          <p:nvPr/>
        </p:nvSpPr>
        <p:spPr>
          <a:xfrm>
            <a:off x="5291376" y="4043958"/>
            <a:ext cx="145137" cy="278368"/>
          </a:xfrm>
          <a:prstGeom prst="rect">
            <a:avLst/>
          </a:prstGeom>
          <a:noFill/>
          <a:ln/>
        </p:spPr>
        <p:txBody>
          <a:bodyPr wrap="none" lIns="0" tIns="0" rIns="0" bIns="0" rtlCol="0" anchor="t"/>
          <a:lstStyle/>
          <a:p>
            <a:pPr marL="0" indent="0" algn="ctr">
              <a:lnSpc>
                <a:spcPts val="2150"/>
              </a:lnSpc>
              <a:buNone/>
            </a:pPr>
            <a:r>
              <a:rPr lang="en-US" sz="2150" dirty="0">
                <a:solidFill>
                  <a:srgbClr val="404155"/>
                </a:solidFill>
                <a:latin typeface="Corben" pitchFamily="34" charset="0"/>
                <a:ea typeface="Corben" pitchFamily="34" charset="-122"/>
                <a:cs typeface="Corben" pitchFamily="34" charset="-120"/>
              </a:rPr>
              <a:t>2</a:t>
            </a:r>
            <a:endParaRPr lang="en-US" sz="2150" dirty="0"/>
          </a:p>
        </p:txBody>
      </p:sp>
      <p:sp>
        <p:nvSpPr>
          <p:cNvPr id="10" name="Text 7"/>
          <p:cNvSpPr/>
          <p:nvPr/>
        </p:nvSpPr>
        <p:spPr>
          <a:xfrm>
            <a:off x="5758220" y="3974425"/>
            <a:ext cx="3614976" cy="289917"/>
          </a:xfrm>
          <a:prstGeom prst="rect">
            <a:avLst/>
          </a:prstGeom>
          <a:noFill/>
          <a:ln/>
        </p:spPr>
        <p:txBody>
          <a:bodyPr wrap="none" lIns="0" tIns="0" rIns="0" bIns="0" rtlCol="0" anchor="t"/>
          <a:lstStyle/>
          <a:p>
            <a:pPr marL="0" indent="0">
              <a:lnSpc>
                <a:spcPts val="2250"/>
              </a:lnSpc>
              <a:buNone/>
            </a:pPr>
            <a:r>
              <a:rPr lang="en-US" sz="1800" dirty="0">
                <a:solidFill>
                  <a:srgbClr val="404155"/>
                </a:solidFill>
                <a:latin typeface="Corben" pitchFamily="34" charset="0"/>
                <a:ea typeface="Corben" pitchFamily="34" charset="-122"/>
                <a:cs typeface="Corben" pitchFamily="34" charset="-120"/>
              </a:rPr>
              <a:t>Advanced Production Technology</a:t>
            </a:r>
            <a:endParaRPr lang="en-US" sz="1800" dirty="0"/>
          </a:p>
        </p:txBody>
      </p:sp>
      <p:sp>
        <p:nvSpPr>
          <p:cNvPr id="11" name="Text 8"/>
          <p:cNvSpPr/>
          <p:nvPr/>
        </p:nvSpPr>
        <p:spPr>
          <a:xfrm>
            <a:off x="5758220" y="4375666"/>
            <a:ext cx="3717131" cy="3266361"/>
          </a:xfrm>
          <a:prstGeom prst="rect">
            <a:avLst/>
          </a:prstGeom>
          <a:noFill/>
          <a:ln/>
        </p:spPr>
        <p:txBody>
          <a:bodyPr wrap="square" lIns="0" tIns="0" rIns="0" bIns="0" rtlCol="0" anchor="t"/>
          <a:lstStyle/>
          <a:p>
            <a:pPr marL="0" indent="0">
              <a:lnSpc>
                <a:spcPts val="2300"/>
              </a:lnSpc>
              <a:buNone/>
            </a:pPr>
            <a:r>
              <a:rPr lang="en-US" sz="1450" dirty="0">
                <a:solidFill>
                  <a:srgbClr val="404155"/>
                </a:solidFill>
                <a:latin typeface="Nobile" pitchFamily="34" charset="0"/>
                <a:ea typeface="Nobile" pitchFamily="34" charset="-122"/>
                <a:cs typeface="Nobile" pitchFamily="34" charset="-120"/>
              </a:rPr>
              <a:t>Sintetica employs cutting-edge production technology and meticulous material selection to guarantee the quality and integrity of Adrenaline Sintetica. A key feature of this technology is a specialized filling process that prevents oxidation, eliminating the need for additives or preservatives. This commitment to purity ensures that patients receive the most effective treatment possible.</a:t>
            </a:r>
            <a:endParaRPr lang="en-US" sz="1450" dirty="0"/>
          </a:p>
        </p:txBody>
      </p:sp>
      <p:sp>
        <p:nvSpPr>
          <p:cNvPr id="12" name="Shape 9"/>
          <p:cNvSpPr/>
          <p:nvPr/>
        </p:nvSpPr>
        <p:spPr>
          <a:xfrm>
            <a:off x="9660850" y="3974425"/>
            <a:ext cx="417552" cy="417552"/>
          </a:xfrm>
          <a:prstGeom prst="roundRect">
            <a:avLst>
              <a:gd name="adj" fmla="val 18667"/>
            </a:avLst>
          </a:prstGeom>
          <a:solidFill>
            <a:srgbClr val="D2D9F9"/>
          </a:solidFill>
          <a:ln w="7620">
            <a:solidFill>
              <a:srgbClr val="B8BFDF"/>
            </a:solidFill>
            <a:prstDash val="solid"/>
          </a:ln>
        </p:spPr>
        <p:txBody>
          <a:bodyPr/>
          <a:lstStyle/>
          <a:p>
            <a:endParaRPr lang="it-IT"/>
          </a:p>
        </p:txBody>
      </p:sp>
      <p:sp>
        <p:nvSpPr>
          <p:cNvPr id="13" name="Text 10"/>
          <p:cNvSpPr/>
          <p:nvPr/>
        </p:nvSpPr>
        <p:spPr>
          <a:xfrm>
            <a:off x="9791462" y="4043958"/>
            <a:ext cx="156329" cy="278368"/>
          </a:xfrm>
          <a:prstGeom prst="rect">
            <a:avLst/>
          </a:prstGeom>
          <a:noFill/>
          <a:ln/>
        </p:spPr>
        <p:txBody>
          <a:bodyPr wrap="none" lIns="0" tIns="0" rIns="0" bIns="0" rtlCol="0" anchor="t"/>
          <a:lstStyle/>
          <a:p>
            <a:pPr marL="0" indent="0" algn="ctr">
              <a:lnSpc>
                <a:spcPts val="2150"/>
              </a:lnSpc>
              <a:buNone/>
            </a:pPr>
            <a:r>
              <a:rPr lang="en-US" sz="2150" dirty="0">
                <a:solidFill>
                  <a:srgbClr val="404155"/>
                </a:solidFill>
                <a:latin typeface="Corben" pitchFamily="34" charset="0"/>
                <a:ea typeface="Corben" pitchFamily="34" charset="-122"/>
                <a:cs typeface="Corben" pitchFamily="34" charset="-120"/>
              </a:rPr>
              <a:t>3</a:t>
            </a:r>
            <a:endParaRPr lang="en-US" sz="2150" dirty="0"/>
          </a:p>
        </p:txBody>
      </p:sp>
      <p:sp>
        <p:nvSpPr>
          <p:cNvPr id="14" name="Text 11"/>
          <p:cNvSpPr/>
          <p:nvPr/>
        </p:nvSpPr>
        <p:spPr>
          <a:xfrm>
            <a:off x="10263902" y="3974425"/>
            <a:ext cx="2376726" cy="289917"/>
          </a:xfrm>
          <a:prstGeom prst="rect">
            <a:avLst/>
          </a:prstGeom>
          <a:noFill/>
          <a:ln/>
        </p:spPr>
        <p:txBody>
          <a:bodyPr wrap="none" lIns="0" tIns="0" rIns="0" bIns="0" rtlCol="0" anchor="t"/>
          <a:lstStyle/>
          <a:p>
            <a:pPr marL="0" indent="0">
              <a:lnSpc>
                <a:spcPts val="2250"/>
              </a:lnSpc>
              <a:buNone/>
            </a:pPr>
            <a:r>
              <a:rPr lang="en-US" sz="1800" dirty="0">
                <a:solidFill>
                  <a:srgbClr val="404155"/>
                </a:solidFill>
                <a:latin typeface="Corben" pitchFamily="34" charset="0"/>
                <a:ea typeface="Corben" pitchFamily="34" charset="-122"/>
                <a:cs typeface="Corben" pitchFamily="34" charset="-120"/>
              </a:rPr>
              <a:t>ISTINTO® Packaging</a:t>
            </a:r>
            <a:endParaRPr lang="en-US" sz="1800" dirty="0"/>
          </a:p>
        </p:txBody>
      </p:sp>
      <p:sp>
        <p:nvSpPr>
          <p:cNvPr id="15" name="Text 12"/>
          <p:cNvSpPr/>
          <p:nvPr/>
        </p:nvSpPr>
        <p:spPr>
          <a:xfrm>
            <a:off x="10263902" y="4375666"/>
            <a:ext cx="3717131" cy="2375535"/>
          </a:xfrm>
          <a:prstGeom prst="rect">
            <a:avLst/>
          </a:prstGeom>
          <a:noFill/>
          <a:ln/>
        </p:spPr>
        <p:txBody>
          <a:bodyPr wrap="square" lIns="0" tIns="0" rIns="0" bIns="0" rtlCol="0" anchor="t"/>
          <a:lstStyle/>
          <a:p>
            <a:pPr marL="0" indent="0">
              <a:lnSpc>
                <a:spcPts val="2300"/>
              </a:lnSpc>
              <a:buNone/>
            </a:pPr>
            <a:r>
              <a:rPr lang="en-US" sz="1450" dirty="0">
                <a:solidFill>
                  <a:srgbClr val="404155"/>
                </a:solidFill>
                <a:latin typeface="Nobile" pitchFamily="34" charset="0"/>
                <a:ea typeface="Nobile" pitchFamily="34" charset="-122"/>
                <a:cs typeface="Nobile" pitchFamily="34" charset="-120"/>
              </a:rPr>
              <a:t>Sintetica Adrenaline  features ISTINTO® packaging, an innovative design that allows for immediate product recognition. This not only improves staff efficiency by reducing the time needed to identify the medication but also minimizes the risk of errors in high-stress situations.</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7568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Proven Efficacy</a:t>
            </a:r>
            <a:endParaRPr lang="en-US" sz="4450" dirty="0"/>
          </a:p>
        </p:txBody>
      </p:sp>
      <p:pic>
        <p:nvPicPr>
          <p:cNvPr id="3" name="Image 0" descr="preencoded.png"/>
          <p:cNvPicPr>
            <a:picLocks noChangeAspect="1"/>
          </p:cNvPicPr>
          <p:nvPr/>
        </p:nvPicPr>
        <p:blipFill>
          <a:blip r:embed="rId3"/>
          <a:stretch>
            <a:fillRect/>
          </a:stretch>
        </p:blipFill>
        <p:spPr>
          <a:xfrm>
            <a:off x="793790" y="2979777"/>
            <a:ext cx="6244709" cy="3318986"/>
          </a:xfrm>
          <a:prstGeom prst="rect">
            <a:avLst/>
          </a:prstGeom>
        </p:spPr>
      </p:pic>
      <p:sp>
        <p:nvSpPr>
          <p:cNvPr id="4" name="Text 1"/>
          <p:cNvSpPr/>
          <p:nvPr/>
        </p:nvSpPr>
        <p:spPr>
          <a:xfrm>
            <a:off x="7599521" y="2928699"/>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Sintetica Adrenaline has a strong track record of success, having been extensively used in Switzerland and the US with consistently positive outcomes. This proven efficacy provides healthcare professionals with confidence in the medication's ability to deliver the desired results.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4625"/>
          </a:xfrm>
          <a:prstGeom prst="rect">
            <a:avLst/>
          </a:prstGeom>
        </p:spPr>
      </p:pic>
      <p:sp>
        <p:nvSpPr>
          <p:cNvPr id="3" name="Text 0"/>
          <p:cNvSpPr/>
          <p:nvPr/>
        </p:nvSpPr>
        <p:spPr>
          <a:xfrm>
            <a:off x="760095" y="3312795"/>
            <a:ext cx="5429369" cy="678656"/>
          </a:xfrm>
          <a:prstGeom prst="rect">
            <a:avLst/>
          </a:prstGeom>
          <a:noFill/>
          <a:ln/>
        </p:spPr>
        <p:txBody>
          <a:bodyPr wrap="none" lIns="0" tIns="0" rIns="0" bIns="0" rtlCol="0" anchor="t"/>
          <a:lstStyle/>
          <a:p>
            <a:pPr marL="0" indent="0">
              <a:lnSpc>
                <a:spcPts val="5300"/>
              </a:lnSpc>
              <a:buNone/>
            </a:pPr>
            <a:r>
              <a:rPr lang="en-US" sz="4250" dirty="0">
                <a:solidFill>
                  <a:srgbClr val="1B1B27"/>
                </a:solidFill>
                <a:latin typeface="Corben" pitchFamily="34" charset="0"/>
                <a:ea typeface="Corben" pitchFamily="34" charset="-122"/>
                <a:cs typeface="Corben" pitchFamily="34" charset="-120"/>
              </a:rPr>
              <a:t>Enhanced Safety</a:t>
            </a:r>
            <a:endParaRPr lang="en-US" sz="4250" dirty="0"/>
          </a:p>
        </p:txBody>
      </p:sp>
      <p:pic>
        <p:nvPicPr>
          <p:cNvPr id="4" name="Image 1" descr="preencoded.png"/>
          <p:cNvPicPr>
            <a:picLocks noChangeAspect="1"/>
          </p:cNvPicPr>
          <p:nvPr/>
        </p:nvPicPr>
        <p:blipFill>
          <a:blip r:embed="rId4"/>
          <a:stretch>
            <a:fillRect/>
          </a:stretch>
        </p:blipFill>
        <p:spPr>
          <a:xfrm>
            <a:off x="760095" y="4317206"/>
            <a:ext cx="542925" cy="542925"/>
          </a:xfrm>
          <a:prstGeom prst="rect">
            <a:avLst/>
          </a:prstGeom>
        </p:spPr>
      </p:pic>
      <p:sp>
        <p:nvSpPr>
          <p:cNvPr id="5" name="Text 1"/>
          <p:cNvSpPr/>
          <p:nvPr/>
        </p:nvSpPr>
        <p:spPr>
          <a:xfrm>
            <a:off x="760095" y="5077301"/>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404155"/>
                </a:solidFill>
                <a:latin typeface="Corben" pitchFamily="34" charset="0"/>
                <a:ea typeface="Corben" pitchFamily="34" charset="-122"/>
                <a:cs typeface="Corben" pitchFamily="34" charset="-120"/>
              </a:rPr>
              <a:t>Patient Safety</a:t>
            </a:r>
            <a:endParaRPr lang="en-US" sz="2100" dirty="0"/>
          </a:p>
        </p:txBody>
      </p:sp>
      <p:sp>
        <p:nvSpPr>
          <p:cNvPr id="6" name="Text 2"/>
          <p:cNvSpPr/>
          <p:nvPr/>
        </p:nvSpPr>
        <p:spPr>
          <a:xfrm>
            <a:off x="760095" y="5546884"/>
            <a:ext cx="4152900" cy="2084546"/>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Patient safety is paramount in the design of Adrenaline Sintetica. The additive-free formulation and specialized packaging work together to minimize potential risks associated with medication administration.</a:t>
            </a:r>
            <a:endParaRPr lang="en-US" sz="1700" dirty="0"/>
          </a:p>
        </p:txBody>
      </p:sp>
      <p:pic>
        <p:nvPicPr>
          <p:cNvPr id="7" name="Image 2" descr="preencoded.png"/>
          <p:cNvPicPr>
            <a:picLocks noChangeAspect="1"/>
          </p:cNvPicPr>
          <p:nvPr/>
        </p:nvPicPr>
        <p:blipFill>
          <a:blip r:embed="rId5"/>
          <a:stretch>
            <a:fillRect/>
          </a:stretch>
        </p:blipFill>
        <p:spPr>
          <a:xfrm>
            <a:off x="5238750" y="4317206"/>
            <a:ext cx="542925" cy="542925"/>
          </a:xfrm>
          <a:prstGeom prst="rect">
            <a:avLst/>
          </a:prstGeom>
        </p:spPr>
      </p:pic>
      <p:sp>
        <p:nvSpPr>
          <p:cNvPr id="8" name="Text 3"/>
          <p:cNvSpPr/>
          <p:nvPr/>
        </p:nvSpPr>
        <p:spPr>
          <a:xfrm>
            <a:off x="5238750" y="5077301"/>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404155"/>
                </a:solidFill>
                <a:latin typeface="Corben" pitchFamily="34" charset="0"/>
                <a:ea typeface="Corben" pitchFamily="34" charset="-122"/>
                <a:cs typeface="Corben" pitchFamily="34" charset="-120"/>
              </a:rPr>
              <a:t>Additive-Free</a:t>
            </a:r>
            <a:endParaRPr lang="en-US" sz="2100" dirty="0"/>
          </a:p>
        </p:txBody>
      </p:sp>
      <p:sp>
        <p:nvSpPr>
          <p:cNvPr id="9" name="Text 4"/>
          <p:cNvSpPr/>
          <p:nvPr/>
        </p:nvSpPr>
        <p:spPr>
          <a:xfrm>
            <a:off x="5238750" y="5546884"/>
            <a:ext cx="4152900" cy="1042273"/>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The specialized filling process prevents oxidation, eliminating the need for additives or preservatives.</a:t>
            </a:r>
            <a:endParaRPr lang="en-US" sz="1700" dirty="0"/>
          </a:p>
        </p:txBody>
      </p:sp>
      <p:pic>
        <p:nvPicPr>
          <p:cNvPr id="10" name="Image 3" descr="preencoded.png"/>
          <p:cNvPicPr>
            <a:picLocks noChangeAspect="1"/>
          </p:cNvPicPr>
          <p:nvPr/>
        </p:nvPicPr>
        <p:blipFill>
          <a:blip r:embed="rId6"/>
          <a:stretch>
            <a:fillRect/>
          </a:stretch>
        </p:blipFill>
        <p:spPr>
          <a:xfrm>
            <a:off x="9717405" y="4317206"/>
            <a:ext cx="542925" cy="542925"/>
          </a:xfrm>
          <a:prstGeom prst="rect">
            <a:avLst/>
          </a:prstGeom>
        </p:spPr>
      </p:pic>
      <p:sp>
        <p:nvSpPr>
          <p:cNvPr id="11" name="Text 5"/>
          <p:cNvSpPr/>
          <p:nvPr/>
        </p:nvSpPr>
        <p:spPr>
          <a:xfrm>
            <a:off x="9717405" y="5077301"/>
            <a:ext cx="2780586" cy="339328"/>
          </a:xfrm>
          <a:prstGeom prst="rect">
            <a:avLst/>
          </a:prstGeom>
          <a:noFill/>
          <a:ln/>
        </p:spPr>
        <p:txBody>
          <a:bodyPr wrap="none" lIns="0" tIns="0" rIns="0" bIns="0" rtlCol="0" anchor="t"/>
          <a:lstStyle/>
          <a:p>
            <a:pPr marL="0" indent="0" algn="l">
              <a:lnSpc>
                <a:spcPts val="2650"/>
              </a:lnSpc>
              <a:buNone/>
            </a:pPr>
            <a:r>
              <a:rPr lang="en-US" sz="2100" dirty="0">
                <a:solidFill>
                  <a:srgbClr val="404155"/>
                </a:solidFill>
                <a:latin typeface="Corben" pitchFamily="34" charset="0"/>
                <a:ea typeface="Corben" pitchFamily="34" charset="-122"/>
                <a:cs typeface="Corben" pitchFamily="34" charset="-120"/>
              </a:rPr>
              <a:t>ISTINTO® Packaging</a:t>
            </a:r>
            <a:endParaRPr lang="en-US" sz="2100" dirty="0"/>
          </a:p>
        </p:txBody>
      </p:sp>
      <p:sp>
        <p:nvSpPr>
          <p:cNvPr id="12" name="Text 6"/>
          <p:cNvSpPr/>
          <p:nvPr/>
        </p:nvSpPr>
        <p:spPr>
          <a:xfrm>
            <a:off x="9717405" y="5546884"/>
            <a:ext cx="4152900" cy="1042273"/>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Innovative design allows for immediate product recognition, minimizing the risk of errors in high-stress situations.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58679"/>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Increased Efficiency</a:t>
            </a:r>
            <a:endParaRPr lang="en-US" sz="4450" dirty="0"/>
          </a:p>
        </p:txBody>
      </p:sp>
      <p:sp>
        <p:nvSpPr>
          <p:cNvPr id="4" name="Shape 1"/>
          <p:cNvSpPr/>
          <p:nvPr/>
        </p:nvSpPr>
        <p:spPr>
          <a:xfrm>
            <a:off x="6605111" y="1907619"/>
            <a:ext cx="30480" cy="5463183"/>
          </a:xfrm>
          <a:prstGeom prst="roundRect">
            <a:avLst>
              <a:gd name="adj" fmla="val 312558"/>
            </a:avLst>
          </a:prstGeom>
          <a:solidFill>
            <a:srgbClr val="B8BFDF"/>
          </a:solidFill>
          <a:ln/>
        </p:spPr>
        <p:txBody>
          <a:bodyPr/>
          <a:lstStyle/>
          <a:p>
            <a:endParaRPr lang="it-IT"/>
          </a:p>
        </p:txBody>
      </p:sp>
      <p:sp>
        <p:nvSpPr>
          <p:cNvPr id="5" name="Shape 2"/>
          <p:cNvSpPr/>
          <p:nvPr/>
        </p:nvSpPr>
        <p:spPr>
          <a:xfrm>
            <a:off x="6845022" y="2402681"/>
            <a:ext cx="793790" cy="30480"/>
          </a:xfrm>
          <a:prstGeom prst="roundRect">
            <a:avLst>
              <a:gd name="adj" fmla="val 312558"/>
            </a:avLst>
          </a:prstGeom>
          <a:solidFill>
            <a:srgbClr val="B8BFDF"/>
          </a:solidFill>
          <a:ln/>
        </p:spPr>
        <p:txBody>
          <a:bodyPr/>
          <a:lstStyle/>
          <a:p>
            <a:endParaRPr lang="it-IT"/>
          </a:p>
        </p:txBody>
      </p:sp>
      <p:sp>
        <p:nvSpPr>
          <p:cNvPr id="6" name="Shape 3"/>
          <p:cNvSpPr/>
          <p:nvPr/>
        </p:nvSpPr>
        <p:spPr>
          <a:xfrm>
            <a:off x="6365200" y="2162770"/>
            <a:ext cx="510302" cy="510302"/>
          </a:xfrm>
          <a:prstGeom prst="roundRect">
            <a:avLst>
              <a:gd name="adj" fmla="val 18669"/>
            </a:avLst>
          </a:prstGeom>
          <a:solidFill>
            <a:srgbClr val="D2D9F9"/>
          </a:solidFill>
          <a:ln w="7620">
            <a:solidFill>
              <a:srgbClr val="B8BFDF"/>
            </a:solidFill>
            <a:prstDash val="solid"/>
          </a:ln>
        </p:spPr>
        <p:txBody>
          <a:bodyPr/>
          <a:lstStyle/>
          <a:p>
            <a:endParaRPr lang="it-IT"/>
          </a:p>
        </p:txBody>
      </p:sp>
      <p:sp>
        <p:nvSpPr>
          <p:cNvPr id="7" name="Text 4"/>
          <p:cNvSpPr/>
          <p:nvPr/>
        </p:nvSpPr>
        <p:spPr>
          <a:xfrm>
            <a:off x="6570107" y="2247781"/>
            <a:ext cx="100489"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1</a:t>
            </a:r>
            <a:endParaRPr lang="en-US" sz="2650" dirty="0"/>
          </a:p>
        </p:txBody>
      </p:sp>
      <p:sp>
        <p:nvSpPr>
          <p:cNvPr id="8" name="Text 5"/>
          <p:cNvSpPr/>
          <p:nvPr/>
        </p:nvSpPr>
        <p:spPr>
          <a:xfrm>
            <a:off x="7867888" y="21344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Quick Recognition</a:t>
            </a:r>
            <a:endParaRPr lang="en-US" sz="2200" dirty="0"/>
          </a:p>
        </p:txBody>
      </p:sp>
      <p:sp>
        <p:nvSpPr>
          <p:cNvPr id="9" name="Text 6"/>
          <p:cNvSpPr/>
          <p:nvPr/>
        </p:nvSpPr>
        <p:spPr>
          <a:xfrm>
            <a:off x="7867888" y="2624852"/>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ISTINTO® packaging allows for immediate product identification.</a:t>
            </a:r>
            <a:endParaRPr lang="en-US" sz="1750" dirty="0"/>
          </a:p>
        </p:txBody>
      </p:sp>
      <p:sp>
        <p:nvSpPr>
          <p:cNvPr id="10" name="Shape 7"/>
          <p:cNvSpPr/>
          <p:nvPr/>
        </p:nvSpPr>
        <p:spPr>
          <a:xfrm>
            <a:off x="6845022" y="4299347"/>
            <a:ext cx="793790" cy="30480"/>
          </a:xfrm>
          <a:prstGeom prst="roundRect">
            <a:avLst>
              <a:gd name="adj" fmla="val 312558"/>
            </a:avLst>
          </a:prstGeom>
          <a:solidFill>
            <a:srgbClr val="B8BFDF"/>
          </a:solidFill>
          <a:ln/>
        </p:spPr>
        <p:txBody>
          <a:bodyPr/>
          <a:lstStyle/>
          <a:p>
            <a:endParaRPr lang="it-IT"/>
          </a:p>
        </p:txBody>
      </p:sp>
      <p:sp>
        <p:nvSpPr>
          <p:cNvPr id="11" name="Shape 8"/>
          <p:cNvSpPr/>
          <p:nvPr/>
        </p:nvSpPr>
        <p:spPr>
          <a:xfrm>
            <a:off x="6365200" y="4059436"/>
            <a:ext cx="510302" cy="510302"/>
          </a:xfrm>
          <a:prstGeom prst="roundRect">
            <a:avLst>
              <a:gd name="adj" fmla="val 18669"/>
            </a:avLst>
          </a:prstGeom>
          <a:solidFill>
            <a:srgbClr val="D2D9F9"/>
          </a:solidFill>
          <a:ln w="7620">
            <a:solidFill>
              <a:srgbClr val="B8BFDF"/>
            </a:solidFill>
            <a:prstDash val="solid"/>
          </a:ln>
        </p:spPr>
        <p:txBody>
          <a:bodyPr/>
          <a:lstStyle/>
          <a:p>
            <a:endParaRPr lang="it-IT"/>
          </a:p>
        </p:txBody>
      </p:sp>
      <p:sp>
        <p:nvSpPr>
          <p:cNvPr id="12" name="Text 9"/>
          <p:cNvSpPr/>
          <p:nvPr/>
        </p:nvSpPr>
        <p:spPr>
          <a:xfrm>
            <a:off x="6531650" y="4144447"/>
            <a:ext cx="177403"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2</a:t>
            </a:r>
            <a:endParaRPr lang="en-US" sz="2650" dirty="0"/>
          </a:p>
        </p:txBody>
      </p:sp>
      <p:sp>
        <p:nvSpPr>
          <p:cNvPr id="13" name="Text 10"/>
          <p:cNvSpPr/>
          <p:nvPr/>
        </p:nvSpPr>
        <p:spPr>
          <a:xfrm>
            <a:off x="7867888" y="4031099"/>
            <a:ext cx="2918341"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Rapid Administration</a:t>
            </a:r>
            <a:endParaRPr lang="en-US" sz="2200" dirty="0"/>
          </a:p>
        </p:txBody>
      </p:sp>
      <p:sp>
        <p:nvSpPr>
          <p:cNvPr id="14" name="Text 11"/>
          <p:cNvSpPr/>
          <p:nvPr/>
        </p:nvSpPr>
        <p:spPr>
          <a:xfrm>
            <a:off x="7867888" y="4521517"/>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User-friendly design streamlines the medication delivery process.</a:t>
            </a:r>
            <a:endParaRPr lang="en-US" sz="1750" dirty="0"/>
          </a:p>
        </p:txBody>
      </p:sp>
      <p:sp>
        <p:nvSpPr>
          <p:cNvPr id="15" name="Shape 12"/>
          <p:cNvSpPr/>
          <p:nvPr/>
        </p:nvSpPr>
        <p:spPr>
          <a:xfrm>
            <a:off x="6845022" y="6196013"/>
            <a:ext cx="793790" cy="30480"/>
          </a:xfrm>
          <a:prstGeom prst="roundRect">
            <a:avLst>
              <a:gd name="adj" fmla="val 312558"/>
            </a:avLst>
          </a:prstGeom>
          <a:solidFill>
            <a:srgbClr val="B8BFDF"/>
          </a:solidFill>
          <a:ln/>
        </p:spPr>
        <p:txBody>
          <a:bodyPr/>
          <a:lstStyle/>
          <a:p>
            <a:endParaRPr lang="it-IT"/>
          </a:p>
        </p:txBody>
      </p:sp>
      <p:sp>
        <p:nvSpPr>
          <p:cNvPr id="16" name="Shape 13"/>
          <p:cNvSpPr/>
          <p:nvPr/>
        </p:nvSpPr>
        <p:spPr>
          <a:xfrm>
            <a:off x="6365200" y="5956102"/>
            <a:ext cx="510302" cy="510302"/>
          </a:xfrm>
          <a:prstGeom prst="roundRect">
            <a:avLst>
              <a:gd name="adj" fmla="val 18669"/>
            </a:avLst>
          </a:prstGeom>
          <a:solidFill>
            <a:srgbClr val="D2D9F9"/>
          </a:solidFill>
          <a:ln w="7620">
            <a:solidFill>
              <a:srgbClr val="B8BFDF"/>
            </a:solidFill>
            <a:prstDash val="solid"/>
          </a:ln>
        </p:spPr>
        <p:txBody>
          <a:bodyPr/>
          <a:lstStyle/>
          <a:p>
            <a:endParaRPr lang="it-IT"/>
          </a:p>
        </p:txBody>
      </p:sp>
      <p:sp>
        <p:nvSpPr>
          <p:cNvPr id="17" name="Text 14"/>
          <p:cNvSpPr/>
          <p:nvPr/>
        </p:nvSpPr>
        <p:spPr>
          <a:xfrm>
            <a:off x="6524744" y="6041112"/>
            <a:ext cx="191095"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3</a:t>
            </a:r>
            <a:endParaRPr lang="en-US" sz="2650" dirty="0"/>
          </a:p>
        </p:txBody>
      </p:sp>
      <p:sp>
        <p:nvSpPr>
          <p:cNvPr id="18" name="Text 15"/>
          <p:cNvSpPr/>
          <p:nvPr/>
        </p:nvSpPr>
        <p:spPr>
          <a:xfrm>
            <a:off x="7867888" y="592776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Time-Saving</a:t>
            </a:r>
            <a:endParaRPr lang="en-US" sz="2200" dirty="0"/>
          </a:p>
        </p:txBody>
      </p:sp>
      <p:sp>
        <p:nvSpPr>
          <p:cNvPr id="19" name="Text 16"/>
          <p:cNvSpPr/>
          <p:nvPr/>
        </p:nvSpPr>
        <p:spPr>
          <a:xfrm>
            <a:off x="7867888" y="6418183"/>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Efficiency is crucial in emergency situations where rapid treatment is essential.</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2713" y="591383"/>
            <a:ext cx="6170295" cy="672108"/>
          </a:xfrm>
          <a:prstGeom prst="rect">
            <a:avLst/>
          </a:prstGeom>
          <a:noFill/>
          <a:ln/>
        </p:spPr>
        <p:txBody>
          <a:bodyPr wrap="none" lIns="0" tIns="0" rIns="0" bIns="0" rtlCol="0" anchor="t"/>
          <a:lstStyle/>
          <a:p>
            <a:pPr marL="0" indent="0">
              <a:lnSpc>
                <a:spcPts val="5250"/>
              </a:lnSpc>
              <a:buNone/>
            </a:pPr>
            <a:r>
              <a:rPr lang="en-US" sz="4200" dirty="0">
                <a:solidFill>
                  <a:srgbClr val="1B1B27"/>
                </a:solidFill>
                <a:latin typeface="Corben" pitchFamily="34" charset="0"/>
                <a:ea typeface="Corben" pitchFamily="34" charset="-122"/>
                <a:cs typeface="Corben" pitchFamily="34" charset="-120"/>
              </a:rPr>
              <a:t>Competitive Advantages</a:t>
            </a:r>
            <a:endParaRPr lang="en-US" sz="4200" dirty="0"/>
          </a:p>
        </p:txBody>
      </p:sp>
      <p:sp>
        <p:nvSpPr>
          <p:cNvPr id="3" name="Text 1"/>
          <p:cNvSpPr/>
          <p:nvPr/>
        </p:nvSpPr>
        <p:spPr>
          <a:xfrm>
            <a:off x="2126337" y="2125385"/>
            <a:ext cx="2688431" cy="335994"/>
          </a:xfrm>
          <a:prstGeom prst="rect">
            <a:avLst/>
          </a:prstGeom>
          <a:noFill/>
          <a:ln/>
        </p:spPr>
        <p:txBody>
          <a:bodyPr wrap="none" lIns="0" tIns="0" rIns="0" bIns="0" rtlCol="0" anchor="t"/>
          <a:lstStyle/>
          <a:p>
            <a:pPr marL="0" indent="0" algn="r">
              <a:lnSpc>
                <a:spcPts val="2600"/>
              </a:lnSpc>
              <a:buNone/>
            </a:pPr>
            <a:r>
              <a:rPr lang="en-US" sz="2100" dirty="0">
                <a:solidFill>
                  <a:srgbClr val="404155"/>
                </a:solidFill>
                <a:latin typeface="Corben" pitchFamily="34" charset="0"/>
                <a:ea typeface="Corben" pitchFamily="34" charset="-122"/>
                <a:cs typeface="Corben" pitchFamily="34" charset="-120"/>
              </a:rPr>
              <a:t>Unique Formulation</a:t>
            </a:r>
            <a:endParaRPr lang="en-US" sz="2100" dirty="0"/>
          </a:p>
        </p:txBody>
      </p:sp>
      <p:sp>
        <p:nvSpPr>
          <p:cNvPr id="4" name="Text 2"/>
          <p:cNvSpPr/>
          <p:nvPr/>
        </p:nvSpPr>
        <p:spPr>
          <a:xfrm>
            <a:off x="752713" y="2590324"/>
            <a:ext cx="4062055" cy="687943"/>
          </a:xfrm>
          <a:prstGeom prst="rect">
            <a:avLst/>
          </a:prstGeom>
          <a:noFill/>
          <a:ln/>
        </p:spPr>
        <p:txBody>
          <a:bodyPr wrap="square" lIns="0" tIns="0" rIns="0" bIns="0" rtlCol="0" anchor="t"/>
          <a:lstStyle/>
          <a:p>
            <a:pPr marL="0" indent="0" algn="r">
              <a:lnSpc>
                <a:spcPts val="2700"/>
              </a:lnSpc>
              <a:buNone/>
            </a:pPr>
            <a:r>
              <a:rPr lang="en-US" sz="1650" dirty="0">
                <a:solidFill>
                  <a:srgbClr val="404155"/>
                </a:solidFill>
                <a:latin typeface="Nobile" pitchFamily="34" charset="0"/>
                <a:ea typeface="Nobile" pitchFamily="34" charset="-122"/>
                <a:cs typeface="Nobile" pitchFamily="34" charset="-120"/>
              </a:rPr>
              <a:t>Quality ingredients and advanced production techniques</a:t>
            </a:r>
            <a:endParaRPr lang="en-US" sz="1650" dirty="0"/>
          </a:p>
        </p:txBody>
      </p:sp>
      <p:pic>
        <p:nvPicPr>
          <p:cNvPr id="5" name="Image 0" descr="preencoded.png"/>
          <p:cNvPicPr>
            <a:picLocks noChangeAspect="1"/>
          </p:cNvPicPr>
          <p:nvPr/>
        </p:nvPicPr>
        <p:blipFill>
          <a:blip r:embed="rId3"/>
          <a:stretch>
            <a:fillRect/>
          </a:stretch>
        </p:blipFill>
        <p:spPr>
          <a:xfrm>
            <a:off x="5137309" y="1693545"/>
            <a:ext cx="4355783" cy="4355783"/>
          </a:xfrm>
          <a:prstGeom prst="rect">
            <a:avLst/>
          </a:prstGeom>
        </p:spPr>
      </p:pic>
      <p:sp>
        <p:nvSpPr>
          <p:cNvPr id="6" name="Text 3"/>
          <p:cNvSpPr/>
          <p:nvPr/>
        </p:nvSpPr>
        <p:spPr>
          <a:xfrm>
            <a:off x="6214467" y="2561511"/>
            <a:ext cx="79415" cy="430054"/>
          </a:xfrm>
          <a:prstGeom prst="rect">
            <a:avLst/>
          </a:prstGeom>
          <a:noFill/>
          <a:ln/>
        </p:spPr>
        <p:txBody>
          <a:bodyPr wrap="none" lIns="0" tIns="0" rIns="0" bIns="0" rtlCol="0" anchor="t"/>
          <a:lstStyle/>
          <a:p>
            <a:pPr marL="0" indent="0">
              <a:lnSpc>
                <a:spcPts val="3350"/>
              </a:lnSpc>
              <a:buNone/>
            </a:pPr>
            <a:r>
              <a:rPr lang="en-US" sz="2100" dirty="0">
                <a:solidFill>
                  <a:srgbClr val="404155"/>
                </a:solidFill>
                <a:latin typeface="Corben" pitchFamily="34" charset="0"/>
                <a:ea typeface="Corben" pitchFamily="34" charset="-122"/>
                <a:cs typeface="Corben" pitchFamily="34" charset="-120"/>
              </a:rPr>
              <a:t>1</a:t>
            </a:r>
            <a:endParaRPr lang="en-US" sz="2100" dirty="0"/>
          </a:p>
        </p:txBody>
      </p:sp>
      <p:sp>
        <p:nvSpPr>
          <p:cNvPr id="7" name="Text 4"/>
          <p:cNvSpPr/>
          <p:nvPr/>
        </p:nvSpPr>
        <p:spPr>
          <a:xfrm>
            <a:off x="9815632" y="1850112"/>
            <a:ext cx="2768441" cy="335994"/>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Innovative Packaging</a:t>
            </a:r>
            <a:endParaRPr lang="en-US" sz="2100" dirty="0"/>
          </a:p>
        </p:txBody>
      </p:sp>
      <p:sp>
        <p:nvSpPr>
          <p:cNvPr id="8" name="Text 5"/>
          <p:cNvSpPr/>
          <p:nvPr/>
        </p:nvSpPr>
        <p:spPr>
          <a:xfrm>
            <a:off x="9815632" y="2315051"/>
            <a:ext cx="4062055" cy="343972"/>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ISTINTO® design for quick recognition</a:t>
            </a:r>
            <a:endParaRPr lang="en-US" sz="1650" dirty="0"/>
          </a:p>
        </p:txBody>
      </p:sp>
      <p:pic>
        <p:nvPicPr>
          <p:cNvPr id="9" name="Image 1" descr="preencoded.png"/>
          <p:cNvPicPr>
            <a:picLocks noChangeAspect="1"/>
          </p:cNvPicPr>
          <p:nvPr/>
        </p:nvPicPr>
        <p:blipFill>
          <a:blip r:embed="rId4"/>
          <a:stretch>
            <a:fillRect/>
          </a:stretch>
        </p:blipFill>
        <p:spPr>
          <a:xfrm>
            <a:off x="5137309" y="1693545"/>
            <a:ext cx="4355783" cy="4355783"/>
          </a:xfrm>
          <a:prstGeom prst="rect">
            <a:avLst/>
          </a:prstGeom>
        </p:spPr>
      </p:pic>
      <p:sp>
        <p:nvSpPr>
          <p:cNvPr id="10" name="Text 6"/>
          <p:cNvSpPr/>
          <p:nvPr/>
        </p:nvSpPr>
        <p:spPr>
          <a:xfrm>
            <a:off x="7958376" y="2308979"/>
            <a:ext cx="140137" cy="430054"/>
          </a:xfrm>
          <a:prstGeom prst="rect">
            <a:avLst/>
          </a:prstGeom>
          <a:noFill/>
          <a:ln/>
        </p:spPr>
        <p:txBody>
          <a:bodyPr wrap="none" lIns="0" tIns="0" rIns="0" bIns="0" rtlCol="0" anchor="t"/>
          <a:lstStyle/>
          <a:p>
            <a:pPr marL="0" indent="0">
              <a:lnSpc>
                <a:spcPts val="3350"/>
              </a:lnSpc>
              <a:buNone/>
            </a:pPr>
            <a:r>
              <a:rPr lang="en-US" sz="2100" dirty="0">
                <a:solidFill>
                  <a:srgbClr val="404155"/>
                </a:solidFill>
                <a:latin typeface="Corben" pitchFamily="34" charset="0"/>
                <a:ea typeface="Corben" pitchFamily="34" charset="-122"/>
                <a:cs typeface="Corben" pitchFamily="34" charset="-120"/>
              </a:rPr>
              <a:t>2</a:t>
            </a:r>
            <a:endParaRPr lang="en-US" sz="2100" dirty="0"/>
          </a:p>
        </p:txBody>
      </p:sp>
      <p:sp>
        <p:nvSpPr>
          <p:cNvPr id="11" name="Text 7"/>
          <p:cNvSpPr/>
          <p:nvPr/>
        </p:nvSpPr>
        <p:spPr>
          <a:xfrm>
            <a:off x="9923145" y="3294936"/>
            <a:ext cx="2688431" cy="335994"/>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Proven Efficacy</a:t>
            </a:r>
            <a:endParaRPr lang="en-US" sz="2100" dirty="0"/>
          </a:p>
        </p:txBody>
      </p:sp>
      <p:sp>
        <p:nvSpPr>
          <p:cNvPr id="12" name="Text 8"/>
          <p:cNvSpPr/>
          <p:nvPr/>
        </p:nvSpPr>
        <p:spPr>
          <a:xfrm>
            <a:off x="9923145" y="3759875"/>
            <a:ext cx="3954542" cy="687943"/>
          </a:xfrm>
          <a:prstGeom prst="rect">
            <a:avLst/>
          </a:prstGeom>
          <a:noFill/>
          <a:ln/>
        </p:spPr>
        <p:txBody>
          <a:bodyPr wrap="squar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Successful use in Switzerland and the US</a:t>
            </a:r>
            <a:endParaRPr lang="en-US" sz="1650" dirty="0"/>
          </a:p>
        </p:txBody>
      </p:sp>
      <p:pic>
        <p:nvPicPr>
          <p:cNvPr id="13" name="Image 2" descr="preencoded.png"/>
          <p:cNvPicPr>
            <a:picLocks noChangeAspect="1"/>
          </p:cNvPicPr>
          <p:nvPr/>
        </p:nvPicPr>
        <p:blipFill>
          <a:blip r:embed="rId5"/>
          <a:stretch>
            <a:fillRect/>
          </a:stretch>
        </p:blipFill>
        <p:spPr>
          <a:xfrm>
            <a:off x="5137309" y="1693545"/>
            <a:ext cx="4355783" cy="4355783"/>
          </a:xfrm>
          <a:prstGeom prst="rect">
            <a:avLst/>
          </a:prstGeom>
        </p:spPr>
      </p:pic>
      <p:sp>
        <p:nvSpPr>
          <p:cNvPr id="14" name="Text 9"/>
          <p:cNvSpPr/>
          <p:nvPr/>
        </p:nvSpPr>
        <p:spPr>
          <a:xfrm>
            <a:off x="8741450" y="3918466"/>
            <a:ext cx="150971" cy="430054"/>
          </a:xfrm>
          <a:prstGeom prst="rect">
            <a:avLst/>
          </a:prstGeom>
          <a:noFill/>
          <a:ln/>
        </p:spPr>
        <p:txBody>
          <a:bodyPr wrap="none" lIns="0" tIns="0" rIns="0" bIns="0" rtlCol="0" anchor="t"/>
          <a:lstStyle/>
          <a:p>
            <a:pPr marL="0" indent="0">
              <a:lnSpc>
                <a:spcPts val="3350"/>
              </a:lnSpc>
              <a:buNone/>
            </a:pPr>
            <a:r>
              <a:rPr lang="en-US" sz="2100" dirty="0">
                <a:solidFill>
                  <a:srgbClr val="404155"/>
                </a:solidFill>
                <a:latin typeface="Corben" pitchFamily="34" charset="0"/>
                <a:ea typeface="Corben" pitchFamily="34" charset="-122"/>
                <a:cs typeface="Corben" pitchFamily="34" charset="-120"/>
              </a:rPr>
              <a:t>3</a:t>
            </a:r>
            <a:endParaRPr lang="en-US" sz="2100" dirty="0"/>
          </a:p>
        </p:txBody>
      </p:sp>
      <p:sp>
        <p:nvSpPr>
          <p:cNvPr id="15" name="Text 10"/>
          <p:cNvSpPr/>
          <p:nvPr/>
        </p:nvSpPr>
        <p:spPr>
          <a:xfrm>
            <a:off x="9815632" y="5083731"/>
            <a:ext cx="2688431" cy="335994"/>
          </a:xfrm>
          <a:prstGeom prst="rect">
            <a:avLst/>
          </a:prstGeom>
          <a:noFill/>
          <a:ln/>
        </p:spPr>
        <p:txBody>
          <a:bodyPr wrap="none" lIns="0" tIns="0" rIns="0" bIns="0" rtlCol="0" anchor="t"/>
          <a:lstStyle/>
          <a:p>
            <a:pPr marL="0" indent="0" algn="l">
              <a:lnSpc>
                <a:spcPts val="2600"/>
              </a:lnSpc>
              <a:buNone/>
            </a:pPr>
            <a:r>
              <a:rPr lang="en-US" sz="2100" dirty="0">
                <a:solidFill>
                  <a:srgbClr val="404155"/>
                </a:solidFill>
                <a:latin typeface="Corben" pitchFamily="34" charset="0"/>
                <a:ea typeface="Corben" pitchFamily="34" charset="-122"/>
                <a:cs typeface="Corben" pitchFamily="34" charset="-120"/>
              </a:rPr>
              <a:t>Enhanced Safety</a:t>
            </a:r>
            <a:endParaRPr lang="en-US" sz="2100" dirty="0"/>
          </a:p>
        </p:txBody>
      </p:sp>
      <p:sp>
        <p:nvSpPr>
          <p:cNvPr id="16" name="Text 11"/>
          <p:cNvSpPr/>
          <p:nvPr/>
        </p:nvSpPr>
        <p:spPr>
          <a:xfrm>
            <a:off x="9815632" y="5548670"/>
            <a:ext cx="4062055" cy="343972"/>
          </a:xfrm>
          <a:prstGeom prst="rect">
            <a:avLst/>
          </a:prstGeom>
          <a:noFill/>
          <a:ln/>
        </p:spPr>
        <p:txBody>
          <a:bodyPr wrap="none" lIns="0" tIns="0" rIns="0" bIns="0" rtlCol="0" anchor="t"/>
          <a:lstStyle/>
          <a:p>
            <a:pPr marL="0" indent="0" algn="l">
              <a:lnSpc>
                <a:spcPts val="2700"/>
              </a:lnSpc>
              <a:buNone/>
            </a:pPr>
            <a:r>
              <a:rPr lang="en-US" sz="1650" dirty="0">
                <a:solidFill>
                  <a:srgbClr val="404155"/>
                </a:solidFill>
                <a:latin typeface="Nobile" pitchFamily="34" charset="0"/>
                <a:ea typeface="Nobile" pitchFamily="34" charset="-122"/>
                <a:cs typeface="Nobile" pitchFamily="34" charset="-120"/>
              </a:rPr>
              <a:t>Additive-free and user-friendly design</a:t>
            </a:r>
            <a:endParaRPr lang="en-US" sz="1650" dirty="0"/>
          </a:p>
        </p:txBody>
      </p:sp>
      <p:pic>
        <p:nvPicPr>
          <p:cNvPr id="17" name="Image 3" descr="preencoded.png"/>
          <p:cNvPicPr>
            <a:picLocks noChangeAspect="1"/>
          </p:cNvPicPr>
          <p:nvPr/>
        </p:nvPicPr>
        <p:blipFill>
          <a:blip r:embed="rId6"/>
          <a:stretch>
            <a:fillRect/>
          </a:stretch>
        </p:blipFill>
        <p:spPr>
          <a:xfrm>
            <a:off x="5137309" y="1693545"/>
            <a:ext cx="4355783" cy="4355783"/>
          </a:xfrm>
          <a:prstGeom prst="rect">
            <a:avLst/>
          </a:prstGeom>
        </p:spPr>
      </p:pic>
      <p:sp>
        <p:nvSpPr>
          <p:cNvPr id="18" name="Text 12"/>
          <p:cNvSpPr/>
          <p:nvPr/>
        </p:nvSpPr>
        <p:spPr>
          <a:xfrm>
            <a:off x="7461647" y="5165646"/>
            <a:ext cx="136684" cy="430054"/>
          </a:xfrm>
          <a:prstGeom prst="rect">
            <a:avLst/>
          </a:prstGeom>
          <a:noFill/>
          <a:ln/>
        </p:spPr>
        <p:txBody>
          <a:bodyPr wrap="none" lIns="0" tIns="0" rIns="0" bIns="0" rtlCol="0" anchor="t"/>
          <a:lstStyle/>
          <a:p>
            <a:pPr marL="0" indent="0">
              <a:lnSpc>
                <a:spcPts val="3350"/>
              </a:lnSpc>
              <a:buNone/>
            </a:pPr>
            <a:r>
              <a:rPr lang="en-US" sz="2100" dirty="0">
                <a:solidFill>
                  <a:srgbClr val="404155"/>
                </a:solidFill>
                <a:latin typeface="Corben" pitchFamily="34" charset="0"/>
                <a:ea typeface="Corben" pitchFamily="34" charset="-122"/>
                <a:cs typeface="Corben" pitchFamily="34" charset="-120"/>
              </a:rPr>
              <a:t>4</a:t>
            </a:r>
            <a:endParaRPr lang="en-US" sz="2100" dirty="0"/>
          </a:p>
        </p:txBody>
      </p:sp>
      <p:sp>
        <p:nvSpPr>
          <p:cNvPr id="19" name="Text 13"/>
          <p:cNvSpPr/>
          <p:nvPr/>
        </p:nvSpPr>
        <p:spPr>
          <a:xfrm>
            <a:off x="2126337" y="4636532"/>
            <a:ext cx="2688431" cy="335994"/>
          </a:xfrm>
          <a:prstGeom prst="rect">
            <a:avLst/>
          </a:prstGeom>
          <a:noFill/>
          <a:ln/>
        </p:spPr>
        <p:txBody>
          <a:bodyPr wrap="none" lIns="0" tIns="0" rIns="0" bIns="0" rtlCol="0" anchor="t"/>
          <a:lstStyle/>
          <a:p>
            <a:pPr marL="0" indent="0" algn="r">
              <a:lnSpc>
                <a:spcPts val="2600"/>
              </a:lnSpc>
              <a:buNone/>
            </a:pPr>
            <a:r>
              <a:rPr lang="en-US" sz="2100" dirty="0">
                <a:solidFill>
                  <a:srgbClr val="404155"/>
                </a:solidFill>
                <a:latin typeface="Corben" pitchFamily="34" charset="0"/>
                <a:ea typeface="Corben" pitchFamily="34" charset="-122"/>
                <a:cs typeface="Corben" pitchFamily="34" charset="-120"/>
              </a:rPr>
              <a:t>Swiss Quality</a:t>
            </a:r>
            <a:endParaRPr lang="en-US" sz="2100" dirty="0"/>
          </a:p>
        </p:txBody>
      </p:sp>
      <p:sp>
        <p:nvSpPr>
          <p:cNvPr id="20" name="Text 14"/>
          <p:cNvSpPr/>
          <p:nvPr/>
        </p:nvSpPr>
        <p:spPr>
          <a:xfrm>
            <a:off x="752713" y="5101471"/>
            <a:ext cx="4062055" cy="343972"/>
          </a:xfrm>
          <a:prstGeom prst="rect">
            <a:avLst/>
          </a:prstGeom>
          <a:noFill/>
          <a:ln/>
        </p:spPr>
        <p:txBody>
          <a:bodyPr wrap="none" lIns="0" tIns="0" rIns="0" bIns="0" rtlCol="0" anchor="t"/>
          <a:lstStyle/>
          <a:p>
            <a:pPr marL="0" indent="0" algn="r">
              <a:lnSpc>
                <a:spcPts val="2700"/>
              </a:lnSpc>
              <a:buNone/>
            </a:pPr>
            <a:r>
              <a:rPr lang="en-US" sz="1650" dirty="0">
                <a:solidFill>
                  <a:srgbClr val="404155"/>
                </a:solidFill>
                <a:latin typeface="Nobile" pitchFamily="34" charset="0"/>
                <a:ea typeface="Nobile" pitchFamily="34" charset="-122"/>
                <a:cs typeface="Nobile" pitchFamily="34" charset="-120"/>
              </a:rPr>
              <a:t>Adhering to the highest standards</a:t>
            </a:r>
            <a:endParaRPr lang="en-US" sz="1650" dirty="0"/>
          </a:p>
        </p:txBody>
      </p:sp>
      <p:pic>
        <p:nvPicPr>
          <p:cNvPr id="21" name="Image 4" descr="preencoded.png"/>
          <p:cNvPicPr>
            <a:picLocks noChangeAspect="1"/>
          </p:cNvPicPr>
          <p:nvPr/>
        </p:nvPicPr>
        <p:blipFill>
          <a:blip r:embed="rId7"/>
          <a:stretch>
            <a:fillRect/>
          </a:stretch>
        </p:blipFill>
        <p:spPr>
          <a:xfrm>
            <a:off x="5137309" y="1693545"/>
            <a:ext cx="4355783" cy="4355783"/>
          </a:xfrm>
          <a:prstGeom prst="rect">
            <a:avLst/>
          </a:prstGeom>
        </p:spPr>
      </p:pic>
      <p:sp>
        <p:nvSpPr>
          <p:cNvPr id="22" name="Text 15"/>
          <p:cNvSpPr/>
          <p:nvPr/>
        </p:nvSpPr>
        <p:spPr>
          <a:xfrm>
            <a:off x="5870377" y="4327088"/>
            <a:ext cx="151328" cy="430054"/>
          </a:xfrm>
          <a:prstGeom prst="rect">
            <a:avLst/>
          </a:prstGeom>
          <a:noFill/>
          <a:ln/>
        </p:spPr>
        <p:txBody>
          <a:bodyPr wrap="none" lIns="0" tIns="0" rIns="0" bIns="0" rtlCol="0" anchor="t"/>
          <a:lstStyle/>
          <a:p>
            <a:pPr marL="0" indent="0">
              <a:lnSpc>
                <a:spcPts val="3350"/>
              </a:lnSpc>
              <a:buNone/>
            </a:pPr>
            <a:r>
              <a:rPr lang="en-US" sz="2100" dirty="0">
                <a:solidFill>
                  <a:srgbClr val="404155"/>
                </a:solidFill>
                <a:latin typeface="Corben" pitchFamily="34" charset="0"/>
                <a:ea typeface="Corben" pitchFamily="34" charset="-122"/>
                <a:cs typeface="Corben" pitchFamily="34" charset="-120"/>
              </a:rPr>
              <a:t>5</a:t>
            </a:r>
            <a:endParaRPr lang="en-US" sz="2100" dirty="0"/>
          </a:p>
        </p:txBody>
      </p:sp>
      <p:sp>
        <p:nvSpPr>
          <p:cNvPr id="23" name="Text 16"/>
          <p:cNvSpPr/>
          <p:nvPr/>
        </p:nvSpPr>
        <p:spPr>
          <a:xfrm>
            <a:off x="752713" y="6291263"/>
            <a:ext cx="13124974" cy="1375886"/>
          </a:xfrm>
          <a:prstGeom prst="rect">
            <a:avLst/>
          </a:prstGeom>
          <a:noFill/>
          <a:ln/>
        </p:spPr>
        <p:txBody>
          <a:bodyPr wrap="square" lIns="0" tIns="0" rIns="0" bIns="0" rtlCol="0" anchor="t"/>
          <a:lstStyle/>
          <a:p>
            <a:pPr marL="0" indent="0">
              <a:lnSpc>
                <a:spcPts val="2700"/>
              </a:lnSpc>
              <a:buNone/>
            </a:pPr>
            <a:r>
              <a:rPr lang="en-US" sz="1650" dirty="0">
                <a:solidFill>
                  <a:srgbClr val="404155"/>
                </a:solidFill>
                <a:latin typeface="Nobile" pitchFamily="34" charset="0"/>
                <a:ea typeface="Nobile" pitchFamily="34" charset="-122"/>
                <a:cs typeface="Nobile" pitchFamily="34" charset="-120"/>
              </a:rPr>
              <a:t>Adrenaline Sintetica stands out as a unique and superior cardiovascular agent, offering a combination of quality ingredients, advanced production techniques, and innovative packaging unmatched in the pharmaceutical industry. Its proven efficacy, enhanced safety features, focus on efficiency, and Swiss quality make it the ideal choice for healthcare professionals seeking the best possible outcomes for their patients.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10320"/>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Swiss Quality</a:t>
            </a:r>
            <a:endParaRPr lang="en-US" sz="4450" dirty="0"/>
          </a:p>
        </p:txBody>
      </p:sp>
      <p:sp>
        <p:nvSpPr>
          <p:cNvPr id="4" name="Shape 1"/>
          <p:cNvSpPr/>
          <p:nvPr/>
        </p:nvSpPr>
        <p:spPr>
          <a:xfrm>
            <a:off x="793790" y="2659261"/>
            <a:ext cx="7556421" cy="1685092"/>
          </a:xfrm>
          <a:prstGeom prst="roundRect">
            <a:avLst>
              <a:gd name="adj" fmla="val 5654"/>
            </a:avLst>
          </a:prstGeom>
          <a:solidFill>
            <a:srgbClr val="D2D9F9"/>
          </a:solidFill>
          <a:ln w="7620">
            <a:solidFill>
              <a:srgbClr val="B8BFDF"/>
            </a:solidFill>
            <a:prstDash val="solid"/>
          </a:ln>
        </p:spPr>
        <p:txBody>
          <a:bodyPr/>
          <a:lstStyle/>
          <a:p>
            <a:endParaRPr lang="it-IT"/>
          </a:p>
        </p:txBody>
      </p:sp>
      <p:sp>
        <p:nvSpPr>
          <p:cNvPr id="5" name="Text 2"/>
          <p:cNvSpPr/>
          <p:nvPr/>
        </p:nvSpPr>
        <p:spPr>
          <a:xfrm>
            <a:off x="1028224" y="2893695"/>
            <a:ext cx="3411260"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True Swiss-Made Product</a:t>
            </a:r>
            <a:endParaRPr lang="en-US" sz="2200" dirty="0"/>
          </a:p>
        </p:txBody>
      </p:sp>
      <p:sp>
        <p:nvSpPr>
          <p:cNvPr id="6" name="Text 3"/>
          <p:cNvSpPr/>
          <p:nvPr/>
        </p:nvSpPr>
        <p:spPr>
          <a:xfrm>
            <a:off x="1028224" y="3384113"/>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As a true Swiss-made product, Adrenaline Sintetica adheres to the highest quality standards.</a:t>
            </a:r>
            <a:endParaRPr lang="en-US" sz="1750" dirty="0"/>
          </a:p>
        </p:txBody>
      </p:sp>
      <p:sp>
        <p:nvSpPr>
          <p:cNvPr id="7" name="Shape 4"/>
          <p:cNvSpPr/>
          <p:nvPr/>
        </p:nvSpPr>
        <p:spPr>
          <a:xfrm>
            <a:off x="793790" y="4571167"/>
            <a:ext cx="7556421" cy="2047994"/>
          </a:xfrm>
          <a:prstGeom prst="roundRect">
            <a:avLst>
              <a:gd name="adj" fmla="val 4652"/>
            </a:avLst>
          </a:prstGeom>
          <a:solidFill>
            <a:srgbClr val="D2D9F9"/>
          </a:solidFill>
          <a:ln w="7620">
            <a:solidFill>
              <a:srgbClr val="B8BFDF"/>
            </a:solidFill>
            <a:prstDash val="solid"/>
          </a:ln>
        </p:spPr>
        <p:txBody>
          <a:bodyPr/>
          <a:lstStyle/>
          <a:p>
            <a:endParaRPr lang="it-IT"/>
          </a:p>
        </p:txBody>
      </p:sp>
      <p:sp>
        <p:nvSpPr>
          <p:cNvPr id="8" name="Text 5"/>
          <p:cNvSpPr/>
          <p:nvPr/>
        </p:nvSpPr>
        <p:spPr>
          <a:xfrm>
            <a:off x="1028224" y="4805601"/>
            <a:ext cx="3574018"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Commitment to Excellence</a:t>
            </a:r>
            <a:endParaRPr lang="en-US" sz="2200" dirty="0"/>
          </a:p>
        </p:txBody>
      </p:sp>
      <p:sp>
        <p:nvSpPr>
          <p:cNvPr id="9" name="Text 6"/>
          <p:cNvSpPr/>
          <p:nvPr/>
        </p:nvSpPr>
        <p:spPr>
          <a:xfrm>
            <a:off x="1028224" y="5296019"/>
            <a:ext cx="7087553"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This commitment to excellence ensures that the medication is both reliable and effective, providing healthcare professionals with a product they can trust.</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94460"/>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Join Sintetica</a:t>
            </a:r>
            <a:endParaRPr lang="en-US" sz="4450" dirty="0"/>
          </a:p>
        </p:txBody>
      </p:sp>
      <p:pic>
        <p:nvPicPr>
          <p:cNvPr id="4" name="Image 1" descr="preencoded.png"/>
          <p:cNvPicPr>
            <a:picLocks noChangeAspect="1"/>
          </p:cNvPicPr>
          <p:nvPr/>
        </p:nvPicPr>
        <p:blipFill>
          <a:blip r:embed="rId4"/>
          <a:stretch>
            <a:fillRect/>
          </a:stretch>
        </p:blipFill>
        <p:spPr>
          <a:xfrm>
            <a:off x="6280190" y="2443401"/>
            <a:ext cx="1134070" cy="1669852"/>
          </a:xfrm>
          <a:prstGeom prst="rect">
            <a:avLst/>
          </a:prstGeom>
        </p:spPr>
      </p:pic>
      <p:sp>
        <p:nvSpPr>
          <p:cNvPr id="5" name="Text 1"/>
          <p:cNvSpPr/>
          <p:nvPr/>
        </p:nvSpPr>
        <p:spPr>
          <a:xfrm>
            <a:off x="7754422" y="26702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Learn More</a:t>
            </a:r>
            <a:endParaRPr lang="en-US" sz="2200" dirty="0"/>
          </a:p>
        </p:txBody>
      </p:sp>
      <p:sp>
        <p:nvSpPr>
          <p:cNvPr id="6" name="Text 2"/>
          <p:cNvSpPr/>
          <p:nvPr/>
        </p:nvSpPr>
        <p:spPr>
          <a:xfrm>
            <a:off x="7754422" y="3160633"/>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Discover the benefits of Adrenaline Sintetica for your practice</a:t>
            </a:r>
            <a:endParaRPr lang="en-US" sz="1750" dirty="0"/>
          </a:p>
        </p:txBody>
      </p:sp>
      <p:pic>
        <p:nvPicPr>
          <p:cNvPr id="7" name="Image 2" descr="preencoded.png"/>
          <p:cNvPicPr>
            <a:picLocks noChangeAspect="1"/>
          </p:cNvPicPr>
          <p:nvPr/>
        </p:nvPicPr>
        <p:blipFill>
          <a:blip r:embed="rId5"/>
          <a:stretch>
            <a:fillRect/>
          </a:stretch>
        </p:blipFill>
        <p:spPr>
          <a:xfrm>
            <a:off x="6280190" y="4113252"/>
            <a:ext cx="1134070" cy="1360884"/>
          </a:xfrm>
          <a:prstGeom prst="rect">
            <a:avLst/>
          </a:prstGeom>
        </p:spPr>
      </p:pic>
      <p:sp>
        <p:nvSpPr>
          <p:cNvPr id="8" name="Text 3"/>
          <p:cNvSpPr/>
          <p:nvPr/>
        </p:nvSpPr>
        <p:spPr>
          <a:xfrm>
            <a:off x="7754422" y="43400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Contact Us</a:t>
            </a:r>
            <a:endParaRPr lang="en-US" sz="2200" dirty="0"/>
          </a:p>
        </p:txBody>
      </p:sp>
      <p:sp>
        <p:nvSpPr>
          <p:cNvPr id="9" name="Text 4"/>
          <p:cNvSpPr/>
          <p:nvPr/>
        </p:nvSpPr>
        <p:spPr>
          <a:xfrm>
            <a:off x="7754422" y="483048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Schedule a consultation with our experts</a:t>
            </a:r>
            <a:endParaRPr lang="en-US" sz="1750" dirty="0"/>
          </a:p>
        </p:txBody>
      </p:sp>
      <p:pic>
        <p:nvPicPr>
          <p:cNvPr id="10" name="Image 3" descr="preencoded.png"/>
          <p:cNvPicPr>
            <a:picLocks noChangeAspect="1"/>
          </p:cNvPicPr>
          <p:nvPr/>
        </p:nvPicPr>
        <p:blipFill>
          <a:blip r:embed="rId6"/>
          <a:stretch>
            <a:fillRect/>
          </a:stretch>
        </p:blipFill>
        <p:spPr>
          <a:xfrm>
            <a:off x="6280190" y="5474137"/>
            <a:ext cx="1134070" cy="1360884"/>
          </a:xfrm>
          <a:prstGeom prst="rect">
            <a:avLst/>
          </a:prstGeom>
        </p:spPr>
      </p:pic>
      <p:sp>
        <p:nvSpPr>
          <p:cNvPr id="11" name="Text 5"/>
          <p:cNvSpPr/>
          <p:nvPr/>
        </p:nvSpPr>
        <p:spPr>
          <a:xfrm>
            <a:off x="7754422" y="5700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Request Samples</a:t>
            </a:r>
            <a:endParaRPr lang="en-US" sz="2200" dirty="0"/>
          </a:p>
        </p:txBody>
      </p:sp>
      <p:sp>
        <p:nvSpPr>
          <p:cNvPr id="12" name="Text 6"/>
          <p:cNvSpPr/>
          <p:nvPr/>
        </p:nvSpPr>
        <p:spPr>
          <a:xfrm>
            <a:off x="7754422" y="6191369"/>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Experience the quality of Adrenaline Sintetica firsthand</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587</Words>
  <Application>Microsoft Macintosh PowerPoint</Application>
  <PresentationFormat>Personalizzato</PresentationFormat>
  <Paragraphs>68</Paragraphs>
  <Slides>8</Slides>
  <Notes>8</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Corben</vt:lpstr>
      <vt:lpstr>Arial</vt:lpstr>
      <vt:lpstr>Nobile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WayTech Technology &amp; Education</cp:lastModifiedBy>
  <cp:revision>1</cp:revision>
  <dcterms:created xsi:type="dcterms:W3CDTF">2025-02-14T11:42:42Z</dcterms:created>
  <dcterms:modified xsi:type="dcterms:W3CDTF">2025-07-09T10:14:22Z</dcterms:modified>
</cp:coreProperties>
</file>