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dirty="0" smtClean="0"/>
              <a:t>Meteo</a:t>
            </a:r>
            <a:endParaRPr lang="it-IT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0.12660104394277813"/>
          <c:y val="9.9773431362362733E-2"/>
          <c:w val="0.87339895605722173"/>
          <c:h val="0.674413520061454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Gennaio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Foglio1!$A$2:$A$5</c:f>
              <c:strCache>
                <c:ptCount val="4"/>
                <c:pt idx="0">
                  <c:v>Pioggia</c:v>
                </c:pt>
                <c:pt idx="1">
                  <c:v>Vento</c:v>
                </c:pt>
                <c:pt idx="2">
                  <c:v>Sole</c:v>
                </c:pt>
                <c:pt idx="3">
                  <c:v>Neve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07-4839-B0C5-6544FE8D8D92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Maggio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Foglio1!$A$2:$A$5</c:f>
              <c:strCache>
                <c:ptCount val="4"/>
                <c:pt idx="0">
                  <c:v>Pioggia</c:v>
                </c:pt>
                <c:pt idx="1">
                  <c:v>Vento</c:v>
                </c:pt>
                <c:pt idx="2">
                  <c:v>Sole</c:v>
                </c:pt>
                <c:pt idx="3">
                  <c:v>Neve</c:v>
                </c:pt>
              </c:strCache>
            </c:strRef>
          </c:cat>
          <c:val>
            <c:numRef>
              <c:f>Foglio1!$C$2:$C$5</c:f>
              <c:numCache>
                <c:formatCode>General</c:formatCode>
                <c:ptCount val="4"/>
                <c:pt idx="0">
                  <c:v>2.4</c:v>
                </c:pt>
                <c:pt idx="1">
                  <c:v>3.3</c:v>
                </c:pt>
                <c:pt idx="2">
                  <c:v>5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07-4839-B0C5-6544FE8D8D92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Novembre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Foglio1!$A$2:$A$5</c:f>
              <c:strCache>
                <c:ptCount val="4"/>
                <c:pt idx="0">
                  <c:v>Pioggia</c:v>
                </c:pt>
                <c:pt idx="1">
                  <c:v>Vento</c:v>
                </c:pt>
                <c:pt idx="2">
                  <c:v>Sole</c:v>
                </c:pt>
                <c:pt idx="3">
                  <c:v>Neve</c:v>
                </c:pt>
              </c:strCache>
            </c:strRef>
          </c:cat>
          <c:val>
            <c:numRef>
              <c:f>Foglio1!$D$2:$D$5</c:f>
              <c:numCache>
                <c:formatCode>General</c:formatCode>
                <c:ptCount val="4"/>
                <c:pt idx="0">
                  <c:v>4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A07-4839-B0C5-6544FE8D8D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57961343"/>
        <c:axId val="1857958847"/>
      </c:barChart>
      <c:catAx>
        <c:axId val="18579613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57958847"/>
        <c:crosses val="autoZero"/>
        <c:auto val="1"/>
        <c:lblAlgn val="ctr"/>
        <c:lblOffset val="100"/>
        <c:noMultiLvlLbl val="0"/>
      </c:catAx>
      <c:valAx>
        <c:axId val="18579588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579613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BD387-98C0-4243-B492-CF4E439772ED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D725-7315-47CD-A188-9CFA270C3A4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2849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BD387-98C0-4243-B492-CF4E439772ED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D725-7315-47CD-A188-9CFA270C3A4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7373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BD387-98C0-4243-B492-CF4E439772ED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D725-7315-47CD-A188-9CFA270C3A49}" type="slidenum">
              <a:rPr lang="it-IT" smtClean="0"/>
              <a:t>‹N›</a:t>
            </a:fld>
            <a:endParaRPr lang="it-I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2733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BD387-98C0-4243-B492-CF4E439772ED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D725-7315-47CD-A188-9CFA270C3A4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7068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BD387-98C0-4243-B492-CF4E439772ED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D725-7315-47CD-A188-9CFA270C3A49}" type="slidenum">
              <a:rPr lang="it-IT" smtClean="0"/>
              <a:t>‹N›</a:t>
            </a:fld>
            <a:endParaRPr lang="it-I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37161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BD387-98C0-4243-B492-CF4E439772ED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D725-7315-47CD-A188-9CFA270C3A4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82088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BD387-98C0-4243-B492-CF4E439772ED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D725-7315-47CD-A188-9CFA270C3A4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51233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BD387-98C0-4243-B492-CF4E439772ED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D725-7315-47CD-A188-9CFA270C3A4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7120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58183-4FFE-49AF-8C12-E925D7166421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642BC-6FF7-4CE6-B1FD-202F41BC8F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0505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BD387-98C0-4243-B492-CF4E439772ED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D725-7315-47CD-A188-9CFA270C3A4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5969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BD387-98C0-4243-B492-CF4E439772ED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D725-7315-47CD-A188-9CFA270C3A4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6159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BD387-98C0-4243-B492-CF4E439772ED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D725-7315-47CD-A188-9CFA270C3A4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50308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BD387-98C0-4243-B492-CF4E439772ED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D725-7315-47CD-A188-9CFA270C3A4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17032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BD387-98C0-4243-B492-CF4E439772ED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D725-7315-47CD-A188-9CFA270C3A4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564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BD387-98C0-4243-B492-CF4E439772ED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D725-7315-47CD-A188-9CFA270C3A4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1625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BD387-98C0-4243-B492-CF4E439772ED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D725-7315-47CD-A188-9CFA270C3A4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95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BD387-98C0-4243-B492-CF4E439772ED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5D725-7315-47CD-A188-9CFA270C3A4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6495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BD387-98C0-4243-B492-CF4E439772ED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335D725-7315-47CD-A188-9CFA270C3A4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2579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  <p:sldLayoutId id="2147483882" r:id="rId12"/>
    <p:sldLayoutId id="2147483883" r:id="rId13"/>
    <p:sldLayoutId id="2147483884" r:id="rId14"/>
    <p:sldLayoutId id="2147483885" r:id="rId15"/>
    <p:sldLayoutId id="2147483886" r:id="rId16"/>
    <p:sldLayoutId id="214748388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Da WORD a PowerPoint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Esperimenti di una novellina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65579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="0" i="0" u="none" strike="noStrike" baseline="0" dirty="0" smtClean="0">
                <a:solidFill>
                  <a:srgbClr val="2E74B5"/>
                </a:solidFill>
                <a:latin typeface="Times New Roman" panose="02020603050405020304" pitchFamily="18" charset="0"/>
              </a:rPr>
              <a:t>BBC News: Welcome to the </a:t>
            </a:r>
            <a:r>
              <a:rPr lang="en-US" b="0" i="0" u="none" strike="noStrike" baseline="0" dirty="0" err="1" smtClean="0">
                <a:solidFill>
                  <a:srgbClr val="2E74B5"/>
                </a:solidFill>
                <a:latin typeface="Times New Roman" panose="02020603050405020304" pitchFamily="18" charset="0"/>
              </a:rPr>
              <a:t>programme</a:t>
            </a:r>
            <a:r>
              <a:rPr lang="en-US" b="0" i="0" u="none" strike="noStrike" baseline="0" dirty="0" smtClean="0">
                <a:solidFill>
                  <a:srgbClr val="2E74B5"/>
                </a:solidFill>
                <a:latin typeface="Times New Roman" panose="02020603050405020304" pitchFamily="18" charset="0"/>
              </a:rPr>
              <a:t>, we have had a summer break from AI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US" b="0" i="0" u="none" strike="noStrike" baseline="0" dirty="0" smtClean="0">
                <a:solidFill>
                  <a:srgbClr val="2E74B5"/>
                </a:solidFill>
                <a:latin typeface="Times New Roman" panose="02020603050405020304" pitchFamily="18" charset="0"/>
              </a:rPr>
              <a:t>decoded but if like me you were on the British beaches sheltering from the rain there</a:t>
            </a:r>
          </a:p>
          <a:p>
            <a:pPr marR="0" lvl="0" rtl="0"/>
            <a:r>
              <a:rPr lang="en-US" b="0" i="0" u="none" strike="noStrike" baseline="0" dirty="0" smtClean="0">
                <a:solidFill>
                  <a:srgbClr val="2E74B5"/>
                </a:solidFill>
                <a:latin typeface="Times New Roman" panose="02020603050405020304" pitchFamily="18" charset="0"/>
              </a:rPr>
              <a:t>may be you were scaling your mobile Weather app to see if the sun might ever</a:t>
            </a:r>
          </a:p>
          <a:p>
            <a:pPr marR="0" lvl="0" rtl="0"/>
            <a:r>
              <a:rPr lang="en-US" b="0" i="0" u="none" strike="noStrike" baseline="0" dirty="0" smtClean="0">
                <a:solidFill>
                  <a:srgbClr val="2E74B5"/>
                </a:solidFill>
                <a:latin typeface="Times New Roman" panose="02020603050405020304" pitchFamily="18" charset="0"/>
              </a:rPr>
              <a:t>reappear which God is thinking what about AI and the weather how do you predict</a:t>
            </a:r>
          </a:p>
          <a:p>
            <a:pPr marR="0" lvl="0" rtl="0"/>
            <a:r>
              <a:rPr lang="en-US" b="0" i="0" u="none" strike="noStrike" baseline="0" dirty="0" smtClean="0">
                <a:solidFill>
                  <a:srgbClr val="2E74B5"/>
                </a:solidFill>
                <a:latin typeface="Times New Roman" panose="02020603050405020304" pitchFamily="18" charset="0"/>
              </a:rPr>
              <a:t>climate when it is changing so fast how do you process that incredible amount of</a:t>
            </a:r>
          </a:p>
        </p:txBody>
      </p:sp>
    </p:spTree>
    <p:extLst>
      <p:ext uri="{BB962C8B-B14F-4D97-AF65-F5344CB8AC3E}">
        <p14:creationId xmlns:p14="http://schemas.microsoft.com/office/powerpoint/2010/main" val="2643293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solidFill>
                  <a:srgbClr val="2E74B5"/>
                </a:solidFill>
                <a:latin typeface="Times New Roman" panose="02020603050405020304" pitchFamily="18" charset="0"/>
              </a:rPr>
              <a:t>computerized data that is now being generated well you model it and that is where AI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en-US" b="0" i="0" u="none" strike="noStrike" baseline="0" smtClean="0">
                <a:solidFill>
                  <a:srgbClr val="2E74B5"/>
                </a:solidFill>
                <a:latin typeface="Times New Roman" panose="02020603050405020304" pitchFamily="18" charset="0"/>
              </a:rPr>
              <a:t>is making huge advances there is a forecasting Revolution underway so accurate</a:t>
            </a:r>
          </a:p>
          <a:p>
            <a:pPr marR="0" lvl="0" rtl="0"/>
            <a:r>
              <a:rPr lang="en-US" b="0" i="0" u="none" strike="noStrike" baseline="0" smtClean="0">
                <a:solidFill>
                  <a:srgbClr val="2E74B5"/>
                </a:solidFill>
                <a:latin typeface="Times New Roman" panose="02020603050405020304" pitchFamily="18" charset="0"/>
              </a:rPr>
              <a:t>says the Guardian and now in much more accessible format that very soon</a:t>
            </a:r>
          </a:p>
          <a:p>
            <a:pPr marR="0" lvl="0" rtl="0"/>
            <a:r>
              <a:rPr lang="en-US" b="0" i="0" u="none" strike="noStrike" baseline="0" smtClean="0">
                <a:solidFill>
                  <a:srgbClr val="2E74B5"/>
                </a:solidFill>
                <a:latin typeface="Times New Roman" panose="02020603050405020304" pitchFamily="18" charset="0"/>
              </a:rPr>
              <a:t>governments around the world will be able to save lives and protect livelihoods</a:t>
            </a:r>
          </a:p>
        </p:txBody>
      </p:sp>
      <p:pic>
        <p:nvPicPr>
          <p:cNvPr id="4" name="Immagine 3" descr="Ecco come nasce l'odore della &lt;strong&gt;pioggia&lt;/strong&gt; - Wire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088" y="3574322"/>
            <a:ext cx="7009491" cy="287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85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="0" i="0" u="none" strike="noStrike" baseline="0" smtClean="0">
                <a:solidFill>
                  <a:srgbClr val="2E74B5"/>
                </a:solidFill>
                <a:latin typeface="Times New Roman" panose="02020603050405020304" pitchFamily="18" charset="0"/>
              </a:rPr>
              <a:t>before extreme events even occur well hear from the team at Oxford University who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US" b="0" i="0" u="none" strike="noStrike" baseline="0" smtClean="0">
                <a:solidFill>
                  <a:srgbClr val="2E74B5"/>
                </a:solidFill>
                <a:latin typeface="Times New Roman" panose="02020603050405020304" pitchFamily="18" charset="0"/>
              </a:rPr>
              <a:t>were filling in the gaps with AI and making it more readily available through cloud</a:t>
            </a:r>
          </a:p>
          <a:p>
            <a:pPr marR="0" lvl="0" rtl="0"/>
            <a:r>
              <a:rPr lang="en-US" b="0" i="0" u="none" strike="noStrike" baseline="0" smtClean="0">
                <a:solidFill>
                  <a:srgbClr val="2E74B5"/>
                </a:solidFill>
                <a:latin typeface="Times New Roman" panose="02020603050405020304" pitchFamily="18" charset="0"/>
              </a:rPr>
              <a:t>computing or how about this from the EU destination Earth a digital copy of our</a:t>
            </a:r>
          </a:p>
          <a:p>
            <a:pPr marR="0" lvl="0" rtl="0"/>
            <a:r>
              <a:rPr lang="en-US" b="0" i="0" u="none" strike="noStrike" baseline="0" smtClean="0">
                <a:solidFill>
                  <a:srgbClr val="2E74B5"/>
                </a:solidFill>
                <a:latin typeface="Times New Roman" panose="02020603050405020304" pitchFamily="18" charset="0"/>
              </a:rPr>
              <a:t>planet and we&amp;#39;ve scientists are running complex simulations to predict natural</a:t>
            </a:r>
          </a:p>
          <a:p>
            <a:pPr marR="0" lvl="0" rtl="0"/>
            <a:r>
              <a:rPr lang="en-US" b="0" i="0" u="none" strike="noStrike" baseline="0" smtClean="0">
                <a:solidFill>
                  <a:srgbClr val="2E74B5"/>
                </a:solidFill>
                <a:latin typeface="Times New Roman" panose="02020603050405020304" pitchFamily="18" charset="0"/>
              </a:rPr>
              <a:t>phenomena AI combined with climate science powered by supercomputers a digital</a:t>
            </a:r>
          </a:p>
        </p:txBody>
      </p:sp>
      <p:graphicFrame>
        <p:nvGraphicFramePr>
          <p:cNvPr id="7" name="Grafico 6"/>
          <p:cNvGraphicFramePr/>
          <p:nvPr>
            <p:extLst>
              <p:ext uri="{D42A27DB-BD31-4B8C-83A1-F6EECF244321}">
                <p14:modId xmlns:p14="http://schemas.microsoft.com/office/powerpoint/2010/main" val="2374569082"/>
              </p:ext>
            </p:extLst>
          </p:nvPr>
        </p:nvGraphicFramePr>
        <p:xfrm>
          <a:off x="1593908" y="3733100"/>
          <a:ext cx="4286776" cy="2734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41349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solidFill>
                  <a:srgbClr val="2E74B5"/>
                </a:solidFill>
                <a:latin typeface="Times New Roman" panose="02020603050405020304" pitchFamily="18" charset="0"/>
              </a:rPr>
              <a:t>twin if you will that will help scientists predict the evolution of climate change with me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US" b="0" i="0" u="none" strike="noStrike" baseline="0" smtClean="0">
                <a:solidFill>
                  <a:srgbClr val="2E74B5"/>
                </a:solidFill>
                <a:latin typeface="Times New Roman" panose="02020603050405020304" pitchFamily="18" charset="0"/>
              </a:rPr>
              <a:t>as ever a regular commentator and colleague as Stephanie Harris here also in the</a:t>
            </a:r>
          </a:p>
          <a:p>
            <a:pPr marR="0" lvl="0" rtl="0"/>
            <a:r>
              <a:rPr lang="en-US" b="0" i="0" u="none" strike="noStrike" baseline="0" smtClean="0">
                <a:solidFill>
                  <a:srgbClr val="2E74B5"/>
                </a:solidFill>
                <a:latin typeface="Times New Roman" panose="02020603050405020304" pitchFamily="18" charset="0"/>
              </a:rPr>
              <a:t>studio the very well known meteorologist Florence Fabia Dr abié director general of</a:t>
            </a:r>
          </a:p>
          <a:p>
            <a:pPr marR="0" lvl="0" rtl="0"/>
            <a:r>
              <a:rPr lang="en-US" b="0" i="0" u="none" strike="noStrike" baseline="0" smtClean="0">
                <a:solidFill>
                  <a:srgbClr val="2E74B5"/>
                </a:solidFill>
                <a:latin typeface="Times New Roman" panose="02020603050405020304" pitchFamily="18" charset="0"/>
              </a:rPr>
              <a:t>the European centre for medium range weather forecast and joining is also on zoom</a:t>
            </a:r>
          </a:p>
          <a:p>
            <a:pPr marR="0" lvl="0" rtl="0"/>
            <a:r>
              <a:rPr lang="en-US" b="0" i="0" u="none" strike="noStrike" baseline="0" smtClean="0">
                <a:solidFill>
                  <a:srgbClr val="2E74B5"/>
                </a:solidFill>
                <a:latin typeface="Times New Roman" panose="02020603050405020304" pitchFamily="18" charset="0"/>
              </a:rPr>
              <a:t>Professor Stephen Belcher who is chief of Science and Technology at the UK Met</a:t>
            </a:r>
          </a:p>
        </p:txBody>
      </p:sp>
    </p:spTree>
    <p:extLst>
      <p:ext uri="{BB962C8B-B14F-4D97-AF65-F5344CB8AC3E}">
        <p14:creationId xmlns:p14="http://schemas.microsoft.com/office/powerpoint/2010/main" val="352712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solidFill>
                  <a:srgbClr val="2E74B5"/>
                </a:solidFill>
                <a:latin typeface="Times New Roman" panose="02020603050405020304" pitchFamily="18" charset="0"/>
              </a:rPr>
              <a:t>Office welcome to you all Force we&amp;#39;re going to start with you and the Earth&amp;#39;s digital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en-US" b="0" i="0" u="none" strike="noStrike" baseline="0" smtClean="0">
                <a:solidFill>
                  <a:srgbClr val="2E74B5"/>
                </a:solidFill>
                <a:latin typeface="Times New Roman" panose="02020603050405020304" pitchFamily="18" charset="0"/>
              </a:rPr>
              <a:t>twin that you and your team have built in collaboration with the the AI industry so</a:t>
            </a:r>
          </a:p>
          <a:p>
            <a:pPr marR="0" lvl="0" rtl="0"/>
            <a:r>
              <a:rPr lang="en-US" b="0" i="0" u="none" strike="noStrike" baseline="0" smtClean="0">
                <a:solidFill>
                  <a:srgbClr val="2E74B5"/>
                </a:solidFill>
                <a:latin typeface="Times New Roman" panose="02020603050405020304" pitchFamily="18" charset="0"/>
              </a:rPr>
              <a:t>let&amp;#39;s get view for the viewers let&amp;#39;s just show the viewers what it entails and we&amp;#39;ll talk</a:t>
            </a:r>
          </a:p>
          <a:p>
            <a:pPr marR="0" lvl="0" rtl="0"/>
            <a:r>
              <a:rPr lang="en-US" b="0" i="0" u="none" strike="noStrike" baseline="0" smtClean="0">
                <a:solidFill>
                  <a:srgbClr val="2E74B5"/>
                </a:solidFill>
                <a:latin typeface="Times New Roman" panose="02020603050405020304" pitchFamily="18" charset="0"/>
              </a:rPr>
              <a:t>off the back when you come face to face with a process that&amp;#39;s .....</a:t>
            </a:r>
          </a:p>
        </p:txBody>
      </p:sp>
    </p:spTree>
    <p:extLst>
      <p:ext uri="{BB962C8B-B14F-4D97-AF65-F5344CB8AC3E}">
        <p14:creationId xmlns:p14="http://schemas.microsoft.com/office/powerpoint/2010/main" val="976465567"/>
      </p:ext>
    </p:extLst>
  </p:cSld>
  <p:clrMapOvr>
    <a:masterClrMapping/>
  </p:clrMapOvr>
</p:sld>
</file>

<file path=ppt/theme/theme1.xml><?xml version="1.0" encoding="utf-8"?>
<a:theme xmlns:a="http://schemas.openxmlformats.org/drawingml/2006/main" name="Sfaccettatura">
  <a:themeElements>
    <a:clrScheme name="Sfaccettatur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355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1" baseType="lpstr">
      <vt:lpstr>Arial</vt:lpstr>
      <vt:lpstr>Times New Roman</vt:lpstr>
      <vt:lpstr>Trebuchet MS</vt:lpstr>
      <vt:lpstr>Wingdings 3</vt:lpstr>
      <vt:lpstr>Sfaccettatura</vt:lpstr>
      <vt:lpstr>Da WORD a PowerPoint</vt:lpstr>
      <vt:lpstr>BBC News: Welcome to the programme, we have had a summer break from AI</vt:lpstr>
      <vt:lpstr>computerized data that is now being generated well you model it and that is where AI</vt:lpstr>
      <vt:lpstr>before extreme events even occur well hear from the team at Oxford University who</vt:lpstr>
      <vt:lpstr>twin if you will that will help scientists predict the evolution of climate change with me</vt:lpstr>
      <vt:lpstr>Office welcome to you all Force we&amp;#39;re going to start with you and the Earth&amp;#39;s digital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Marialuisa Cecala</dc:creator>
  <cp:lastModifiedBy>Marialuisa Cecala</cp:lastModifiedBy>
  <cp:revision>3</cp:revision>
  <dcterms:created xsi:type="dcterms:W3CDTF">2024-09-06T08:36:58Z</dcterms:created>
  <dcterms:modified xsi:type="dcterms:W3CDTF">2024-09-06T08:54:25Z</dcterms:modified>
</cp:coreProperties>
</file>