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6" r:id="rId2"/>
    <p:sldId id="277" r:id="rId3"/>
    <p:sldId id="260" r:id="rId4"/>
    <p:sldId id="276" r:id="rId5"/>
    <p:sldId id="261" r:id="rId6"/>
    <p:sldId id="265" r:id="rId7"/>
    <p:sldId id="263" r:id="rId8"/>
    <p:sldId id="267" r:id="rId9"/>
    <p:sldId id="269" r:id="rId10"/>
    <p:sldId id="273" r:id="rId11"/>
    <p:sldId id="278" r:id="rId12"/>
    <p:sldId id="279" r:id="rId13"/>
    <p:sldId id="280" r:id="rId14"/>
    <p:sldId id="283" r:id="rId15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vertBarState="maximized">
    <p:restoredLeft sz="15620"/>
    <p:restoredTop sz="94430" autoAdjust="0"/>
  </p:normalViewPr>
  <p:slideViewPr>
    <p:cSldViewPr>
      <p:cViewPr varScale="1">
        <p:scale>
          <a:sx n="114" d="100"/>
          <a:sy n="114" d="100"/>
        </p:scale>
        <p:origin x="-114" y="-120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5FA583-3B0F-477E-9669-7041C2CF29B7}" type="datetimeFigureOut">
              <a:rPr lang="ru-RU" smtClean="0"/>
              <a:pPr/>
              <a:t>19.01.2021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33DFDE-7030-4DE9-9589-682A890453E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0747436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33DFDE-7030-4DE9-9589-682A890453E4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33DFDE-7030-4DE9-9589-682A890453E4}" type="slidenum">
              <a:rPr lang="ru-RU" smtClean="0"/>
              <a:pPr/>
              <a:t>12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19.01.2021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19.01.2021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19.01.2021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19.01.2021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19.01.2021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19.01.2021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19.01.2021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19.01.2021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19.01.2021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19.01.2021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19.01.2021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19.01.2021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95536" y="31725"/>
            <a:ext cx="84249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latin typeface="Constantia" panose="02030602050306030303" pitchFamily="18" charset="0"/>
              </a:rPr>
              <a:t>МБОУ «Средняя общеобразовательная школа №1» </a:t>
            </a:r>
          </a:p>
          <a:p>
            <a:pPr algn="ctr"/>
            <a:r>
              <a:rPr lang="ru-RU" sz="1400" b="1" dirty="0" smtClean="0">
                <a:latin typeface="Constantia" panose="02030602050306030303" pitchFamily="18" charset="0"/>
              </a:rPr>
              <a:t>г. Мичуринска Тамбовской области</a:t>
            </a:r>
            <a:endParaRPr lang="ru-RU" sz="1400" b="1" dirty="0">
              <a:latin typeface="Constantia" panose="02030602050306030303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79512" y="627535"/>
            <a:ext cx="8784975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400" dirty="0" smtClean="0">
                <a:solidFill>
                  <a:srgbClr val="FF0000"/>
                </a:solidFill>
                <a:latin typeface="Constantia" panose="02030602050306030303" pitchFamily="18" charset="0"/>
              </a:rPr>
              <a:t>Внеклассное мероприятие </a:t>
            </a:r>
          </a:p>
          <a:p>
            <a:pPr algn="ctr"/>
            <a:r>
              <a:rPr lang="ru-RU" sz="2400" dirty="0" smtClean="0">
                <a:solidFill>
                  <a:srgbClr val="FF0000"/>
                </a:solidFill>
                <a:latin typeface="Constantia" panose="02030602050306030303" pitchFamily="18" charset="0"/>
              </a:rPr>
              <a:t>по профилактике правонарушений среди несовершеннолетних «Преступление и подросток»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786051" y="4691340"/>
            <a:ext cx="3673142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2020 год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C:\Users\Светлана\Desktop\картинкит к проекту Саша Б\JliJS93jUq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643174" y="2143122"/>
            <a:ext cx="3857652" cy="242889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2438216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1520" y="195486"/>
            <a:ext cx="85689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Constantia" panose="02030602050306030303" pitchFamily="18" charset="0"/>
              </a:rPr>
              <a:t> </a:t>
            </a:r>
            <a:endParaRPr lang="ru-RU" dirty="0">
              <a:latin typeface="Constantia" panose="02030602050306030303" pitchFamily="18" charset="0"/>
            </a:endParaRPr>
          </a:p>
          <a:p>
            <a:endParaRPr lang="ru-RU" dirty="0"/>
          </a:p>
        </p:txBody>
      </p:sp>
      <p:sp>
        <p:nvSpPr>
          <p:cNvPr id="5121" name="Rectangle 1"/>
          <p:cNvSpPr>
            <a:spLocks noChangeArrowheads="1"/>
          </p:cNvSpPr>
          <p:nvPr/>
        </p:nvSpPr>
        <p:spPr bwMode="auto">
          <a:xfrm>
            <a:off x="714348" y="-2232"/>
            <a:ext cx="7072362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В</a:t>
            </a:r>
            <a:r>
              <a:rPr kumimoji="0" lang="ru-RU" sz="2400" b="1" u="none" strike="noStrike" cap="none" normalizeH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магазине положить шоколадку в тележку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u="none" strike="noStrike" cap="none" normalizeH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и прикрыв пакетом, уйти не расплатившись</a:t>
            </a:r>
            <a:endParaRPr kumimoji="0" lang="ru-RU" sz="240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5124" name="Picture 4" descr="https://vestivrn.ru/i/01/0119631320003310165747ea9d87ef9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28662" y="928676"/>
            <a:ext cx="7086660" cy="397443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39328512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b="1" i="1" dirty="0" smtClean="0">
                <a:solidFill>
                  <a:srgbClr val="FF0000"/>
                </a:solidFill>
              </a:rPr>
              <a:t>Существует 4 вида </a:t>
            </a:r>
            <a:br>
              <a:rPr lang="ru-RU" sz="2400" b="1" i="1" dirty="0" smtClean="0">
                <a:solidFill>
                  <a:srgbClr val="FF0000"/>
                </a:solidFill>
              </a:rPr>
            </a:br>
            <a:r>
              <a:rPr lang="ru-RU" sz="2400" b="1" i="1" dirty="0" smtClean="0">
                <a:solidFill>
                  <a:srgbClr val="FF0000"/>
                </a:solidFill>
              </a:rPr>
              <a:t>юридической ответственности при нарушениях</a:t>
            </a:r>
            <a:endParaRPr lang="ru-RU" sz="2400" b="1" i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buFont typeface="Wingdings" pitchFamily="2" charset="2"/>
              <a:buChar char="q"/>
            </a:pPr>
            <a:r>
              <a:rPr lang="ru-RU" sz="3600" dirty="0" smtClean="0">
                <a:solidFill>
                  <a:schemeClr val="accent1">
                    <a:lumMod val="75000"/>
                  </a:schemeClr>
                </a:solidFill>
              </a:rPr>
              <a:t>Уголовная ответственность</a:t>
            </a:r>
          </a:p>
          <a:p>
            <a:pPr>
              <a:buFont typeface="Wingdings" pitchFamily="2" charset="2"/>
              <a:buChar char="q"/>
            </a:pPr>
            <a:endParaRPr lang="ru-RU" sz="3600" dirty="0" smtClean="0">
              <a:solidFill>
                <a:schemeClr val="accent1">
                  <a:lumMod val="75000"/>
                </a:schemeClr>
              </a:solidFill>
            </a:endParaRPr>
          </a:p>
          <a:p>
            <a:pPr>
              <a:buFont typeface="Wingdings" pitchFamily="2" charset="2"/>
              <a:buChar char="q"/>
            </a:pPr>
            <a:r>
              <a:rPr lang="ru-RU" sz="3600" dirty="0" smtClean="0">
                <a:solidFill>
                  <a:schemeClr val="accent1">
                    <a:lumMod val="75000"/>
                  </a:schemeClr>
                </a:solidFill>
              </a:rPr>
              <a:t>Административная ответственность</a:t>
            </a:r>
          </a:p>
          <a:p>
            <a:pPr>
              <a:buNone/>
            </a:pPr>
            <a:endParaRPr lang="ru-RU" sz="3600" dirty="0" smtClean="0">
              <a:solidFill>
                <a:schemeClr val="accent1">
                  <a:lumMod val="75000"/>
                </a:schemeClr>
              </a:solidFill>
            </a:endParaRPr>
          </a:p>
          <a:p>
            <a:pPr>
              <a:buFont typeface="Wingdings" pitchFamily="2" charset="2"/>
              <a:buChar char="q"/>
            </a:pPr>
            <a:r>
              <a:rPr lang="ru-RU" sz="3600" dirty="0" smtClean="0">
                <a:solidFill>
                  <a:schemeClr val="accent1">
                    <a:lumMod val="75000"/>
                  </a:schemeClr>
                </a:solidFill>
              </a:rPr>
              <a:t>Дисциплинарная ответственность </a:t>
            </a:r>
          </a:p>
          <a:p>
            <a:pPr>
              <a:buNone/>
            </a:pPr>
            <a:endParaRPr lang="ru-RU" sz="3600" dirty="0" smtClean="0">
              <a:solidFill>
                <a:schemeClr val="accent1">
                  <a:lumMod val="75000"/>
                </a:schemeClr>
              </a:solidFill>
            </a:endParaRPr>
          </a:p>
          <a:p>
            <a:pPr>
              <a:buFont typeface="Wingdings" pitchFamily="2" charset="2"/>
              <a:buChar char="q"/>
            </a:pPr>
            <a:r>
              <a:rPr lang="ru-RU" sz="3600" dirty="0" smtClean="0">
                <a:solidFill>
                  <a:schemeClr val="accent1">
                    <a:lumMod val="75000"/>
                  </a:schemeClr>
                </a:solidFill>
              </a:rPr>
              <a:t>Гражданско-правовая ответственность </a:t>
            </a:r>
            <a:endParaRPr lang="ru-RU" sz="360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</a:rPr>
              <a:t>Действия, </a:t>
            </a:r>
            <a:br>
              <a:rPr lang="ru-RU" sz="2800" b="1" dirty="0" smtClean="0">
                <a:solidFill>
                  <a:srgbClr val="FF0000"/>
                </a:solidFill>
              </a:rPr>
            </a:br>
            <a:r>
              <a:rPr lang="ru-RU" sz="2800" b="1" dirty="0" smtClean="0">
                <a:solidFill>
                  <a:srgbClr val="FF0000"/>
                </a:solidFill>
              </a:rPr>
              <a:t>которые помогут раскрытию преступления: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Font typeface="Wingdings" pitchFamily="2" charset="2"/>
              <a:buChar char="Ø"/>
            </a:pPr>
            <a:r>
              <a:rPr lang="ru-RU" dirty="0" smtClean="0">
                <a:solidFill>
                  <a:schemeClr val="accent3">
                    <a:lumMod val="50000"/>
                  </a:schemeClr>
                </a:solidFill>
              </a:rPr>
              <a:t>Скорее позвони по телефону «02».</a:t>
            </a:r>
            <a:br>
              <a:rPr lang="ru-RU" dirty="0" smtClean="0">
                <a:solidFill>
                  <a:schemeClr val="accent3">
                    <a:lumMod val="50000"/>
                  </a:schemeClr>
                </a:solidFill>
              </a:rPr>
            </a:br>
            <a:endParaRPr lang="ru-RU" dirty="0" smtClean="0">
              <a:solidFill>
                <a:schemeClr val="accent3">
                  <a:lumMod val="50000"/>
                </a:schemeClr>
              </a:solidFill>
            </a:endParaRPr>
          </a:p>
          <a:p>
            <a:pPr>
              <a:buFont typeface="Wingdings" pitchFamily="2" charset="2"/>
              <a:buChar char="Ø"/>
            </a:pPr>
            <a:r>
              <a:rPr lang="ru-RU" dirty="0" smtClean="0">
                <a:solidFill>
                  <a:schemeClr val="accent3">
                    <a:lumMod val="50000"/>
                  </a:schemeClr>
                </a:solidFill>
              </a:rPr>
              <a:t>Внятно объясни, где и когда совершено преступление.</a:t>
            </a:r>
            <a:br>
              <a:rPr lang="ru-RU" dirty="0" smtClean="0">
                <a:solidFill>
                  <a:schemeClr val="accent3">
                    <a:lumMod val="50000"/>
                  </a:schemeClr>
                </a:solidFill>
              </a:rPr>
            </a:br>
            <a:endParaRPr lang="ru-RU" dirty="0" smtClean="0">
              <a:solidFill>
                <a:schemeClr val="accent3">
                  <a:lumMod val="50000"/>
                </a:schemeClr>
              </a:solidFill>
            </a:endParaRPr>
          </a:p>
          <a:p>
            <a:pPr>
              <a:buFont typeface="Wingdings" pitchFamily="2" charset="2"/>
              <a:buChar char="Ø"/>
            </a:pPr>
            <a:r>
              <a:rPr lang="ru-RU" dirty="0" smtClean="0">
                <a:solidFill>
                  <a:schemeClr val="accent3">
                    <a:lumMod val="50000"/>
                  </a:schemeClr>
                </a:solidFill>
              </a:rPr>
              <a:t>Сообщи приметы хулиганов.</a:t>
            </a:r>
            <a:br>
              <a:rPr lang="ru-RU" dirty="0" smtClean="0">
                <a:solidFill>
                  <a:schemeClr val="accent3">
                    <a:lumMod val="50000"/>
                  </a:schemeClr>
                </a:solidFill>
              </a:rPr>
            </a:br>
            <a:endParaRPr lang="ru-RU" dirty="0" smtClean="0">
              <a:solidFill>
                <a:schemeClr val="accent3">
                  <a:lumMod val="50000"/>
                </a:schemeClr>
              </a:solidFill>
            </a:endParaRPr>
          </a:p>
          <a:p>
            <a:pPr>
              <a:buFont typeface="Wingdings" pitchFamily="2" charset="2"/>
              <a:buChar char="Ø"/>
            </a:pPr>
            <a:r>
              <a:rPr lang="ru-RU" dirty="0" smtClean="0">
                <a:solidFill>
                  <a:schemeClr val="accent3">
                    <a:lumMod val="50000"/>
                  </a:schemeClr>
                </a:solidFill>
              </a:rPr>
              <a:t>Поставь в известность родителей</a:t>
            </a:r>
            <a:endParaRPr lang="ru-RU" dirty="0">
              <a:solidFill>
                <a:schemeClr val="accent3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>
                <a:solidFill>
                  <a:srgbClr val="FF0000"/>
                </a:solidFill>
              </a:rPr>
              <a:t>А чем «очевидец» отличается от «свидетеля»? </a:t>
            </a: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sz="3000" b="1" i="1" dirty="0" smtClean="0">
                <a:solidFill>
                  <a:schemeClr val="accent1">
                    <a:lumMod val="75000"/>
                  </a:schemeClr>
                </a:solidFill>
              </a:rPr>
              <a:t>Очевидец</a:t>
            </a:r>
            <a:r>
              <a:rPr lang="ru-RU" sz="3000" i="1" dirty="0" smtClean="0">
                <a:solidFill>
                  <a:schemeClr val="accent1">
                    <a:lumMod val="75000"/>
                  </a:schemeClr>
                </a:solidFill>
              </a:rPr>
              <a:t> – не несет ответственности за свои слова, он говорит то, что видел или то, что думает по поводу происшествия. Поэтому может сказать неправду.</a:t>
            </a:r>
            <a:r>
              <a:rPr lang="ru-RU" sz="3000" dirty="0" smtClean="0">
                <a:solidFill>
                  <a:schemeClr val="accent1">
                    <a:lumMod val="75000"/>
                  </a:schemeClr>
                </a:solidFill>
              </a:rPr>
              <a:t/>
            </a:r>
            <a:br>
              <a:rPr lang="ru-RU" sz="3000" dirty="0" smtClean="0">
                <a:solidFill>
                  <a:schemeClr val="accent1">
                    <a:lumMod val="75000"/>
                  </a:schemeClr>
                </a:solidFill>
              </a:rPr>
            </a:br>
            <a:endParaRPr lang="ru-RU" sz="3000" dirty="0" smtClean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ru-RU" sz="3000" b="1" i="1" dirty="0" smtClean="0">
                <a:solidFill>
                  <a:schemeClr val="accent1">
                    <a:lumMod val="75000"/>
                  </a:schemeClr>
                </a:solidFill>
              </a:rPr>
              <a:t>Свидетель</a:t>
            </a:r>
            <a:r>
              <a:rPr lang="ru-RU" sz="3000" i="1" dirty="0" smtClean="0">
                <a:solidFill>
                  <a:schemeClr val="accent1">
                    <a:lumMod val="75000"/>
                  </a:schemeClr>
                </a:solidFill>
              </a:rPr>
              <a:t> – это лицо, на которое указал подозреваемый или потерпевший. Он несет уголовную ответственность за дачу ложных показаний.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53744" y="-20538"/>
            <a:ext cx="3466728" cy="857250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Вывод: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5143504" y="627534"/>
            <a:ext cx="3892992" cy="3372976"/>
          </a:xfrm>
        </p:spPr>
        <p:txBody>
          <a:bodyPr>
            <a:no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Телефон доверия 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Экстренную психологическую помощь детям и подросткам в самых разных ситуациях готовы оказать опытные специалисты службы детского телефона доверия: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 8-800-2000-122</a:t>
            </a:r>
            <a:r>
              <a:rPr lang="ru-RU" sz="2400" b="1" smtClean="0"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ru-RU" sz="2400" b="1" smtClean="0">
                <a:latin typeface="Times New Roman" pitchFamily="18" charset="0"/>
                <a:cs typeface="Times New Roman" pitchFamily="18" charset="0"/>
              </a:rPr>
              <a:t>8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(47545) 5-30-90, 3-45-93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 -</a:t>
            </a:r>
            <a:r>
              <a:rPr lang="ru-RU" sz="2400" b="1" smtClean="0">
                <a:latin typeface="Times New Roman" pitchFamily="18" charset="0"/>
                <a:cs typeface="Times New Roman" pitchFamily="18" charset="0"/>
              </a:rPr>
              <a:t> круглосуточно</a:t>
            </a:r>
            <a:endParaRPr lang="ru-RU" sz="28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 descr="C:\Users\Светлана\Desktop\hello_html_m2a97dae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714362"/>
            <a:ext cx="4214842" cy="371477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3200" i="1" dirty="0" smtClean="0">
                <a:solidFill>
                  <a:srgbClr val="FF0000"/>
                </a:solidFill>
                <a:latin typeface="Constantia" panose="02030602050306030303" pitchFamily="18" charset="0"/>
              </a:rPr>
              <a:t>МОРАЛЬ-</a:t>
            </a:r>
            <a:endParaRPr lang="ru-RU" sz="3200" i="1" dirty="0">
              <a:solidFill>
                <a:srgbClr val="FF0000"/>
              </a:solidFill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ru-RU" sz="2000" b="1" i="1" dirty="0" smtClean="0">
                <a:latin typeface="Constantia" panose="02030602050306030303" pitchFamily="18" charset="0"/>
              </a:rPr>
              <a:t>принятые в обществе представления о хорошем и плохом, правильном и неправильном, добре и зле, а также совокупность норм</a:t>
            </a:r>
            <a:r>
              <a:rPr lang="ru-RU" sz="2000" b="1" dirty="0" smtClean="0">
                <a:latin typeface="Constantia" panose="02030602050306030303" pitchFamily="18" charset="0"/>
              </a:rPr>
              <a:t>.</a:t>
            </a:r>
            <a:endParaRPr lang="ru-RU" sz="2000" dirty="0"/>
          </a:p>
        </p:txBody>
      </p:sp>
      <p:pic>
        <p:nvPicPr>
          <p:cNvPr id="29698" name="Picture 2" descr="C:\Users\User\Desktop\0003-001-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214810" y="204788"/>
            <a:ext cx="4214841" cy="438943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3528" y="51470"/>
            <a:ext cx="849694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Не уступить место в автобусе пожилой женщине</a:t>
            </a:r>
            <a:r>
              <a:rPr lang="ru-RU" sz="28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endParaRPr lang="ru-RU" sz="2800" dirty="0">
              <a:latin typeface="Constantia" panose="02030602050306030303" pitchFamily="18" charset="0"/>
            </a:endParaRPr>
          </a:p>
        </p:txBody>
      </p:sp>
      <p:pic>
        <p:nvPicPr>
          <p:cNvPr id="1026" name="Picture 2" descr="C:\Users\User\Desktop\0013-011-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42975" y="714362"/>
            <a:ext cx="7138285" cy="442913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2987640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AutoShape 2" descr="https://news.pn/photo/6c7d1c5fa8853d48ab12d137d5a1324c.i1200x800x670.jpe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9700" name="AutoShape 4" descr="https://news.pn/photo/6c7d1c5fa8853d48ab12d137d5a1324c.i1200x800x670.jpe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9702" name="AutoShape 6" descr="https://news.pn/photo/6c7d1c5fa8853d48ab12d137d5a1324c.i1200x800x670.jpe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9704" name="Picture 8" descr="https://owogroup.files.wordpress.com/2016/09/lost-phon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8645350" y="0"/>
            <a:ext cx="14287500" cy="3571900"/>
          </a:xfrm>
          <a:prstGeom prst="rect">
            <a:avLst/>
          </a:prstGeom>
          <a:noFill/>
        </p:spPr>
      </p:pic>
      <p:pic>
        <p:nvPicPr>
          <p:cNvPr id="8" name="Picture 10" descr="https://owogroup.files.wordpress.com/2016/09/lost-phon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22574440" y="16073532"/>
            <a:ext cx="14287500" cy="2533600"/>
          </a:xfrm>
          <a:prstGeom prst="rect">
            <a:avLst/>
          </a:prstGeom>
          <a:noFill/>
        </p:spPr>
      </p:pic>
      <p:pic>
        <p:nvPicPr>
          <p:cNvPr id="9" name="Picture 10" descr="https://owogroup.files.wordpress.com/2016/09/lost-phon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23788886" y="11430062"/>
            <a:ext cx="14287500" cy="9525000"/>
          </a:xfrm>
          <a:prstGeom prst="rect">
            <a:avLst/>
          </a:prstGeom>
          <a:noFill/>
        </p:spPr>
      </p:pic>
      <p:pic>
        <p:nvPicPr>
          <p:cNvPr id="29708" name="Picture 12" descr="http://vitvesti.by/images/2019/08/22/vorovka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14480" y="865486"/>
            <a:ext cx="6500858" cy="3777966"/>
          </a:xfrm>
          <a:prstGeom prst="rect">
            <a:avLst/>
          </a:prstGeom>
          <a:noFill/>
        </p:spPr>
      </p:pic>
      <p:pic>
        <p:nvPicPr>
          <p:cNvPr id="10" name="Picture 12" descr="http://vitvesti.by/images/2019/08/22/vorovka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14414" y="714362"/>
            <a:ext cx="7000924" cy="3920842"/>
          </a:xfrm>
          <a:prstGeom prst="rect">
            <a:avLst/>
          </a:prstGeom>
          <a:noFill/>
        </p:spPr>
      </p:pic>
      <p:sp>
        <p:nvSpPr>
          <p:cNvPr id="11" name="Заголовок 10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Найти телефон и подарить его другу </a:t>
            </a:r>
            <a:r>
              <a:rPr lang="ru-RU" sz="2800" b="1" dirty="0" smtClean="0">
                <a:latin typeface="Constantia" panose="02030602050306030303" pitchFamily="18" charset="0"/>
              </a:rPr>
              <a:t/>
            </a:r>
            <a:br>
              <a:rPr lang="ru-RU" sz="2800" b="1" dirty="0" smtClean="0">
                <a:latin typeface="Constantia" panose="02030602050306030303" pitchFamily="18" charset="0"/>
              </a:rPr>
            </a:br>
            <a:endParaRPr lang="ru-RU" sz="28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3528" y="51470"/>
            <a:ext cx="849694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i="1" dirty="0" smtClean="0">
                <a:solidFill>
                  <a:srgbClr val="FF0000"/>
                </a:solidFill>
                <a:latin typeface="Constantia" panose="02030602050306030303" pitchFamily="18" charset="0"/>
                <a:cs typeface="Times New Roman" pitchFamily="18" charset="0"/>
              </a:rPr>
              <a:t>Съесть несколько яблок с соседнего участка </a:t>
            </a:r>
            <a:endParaRPr lang="ru-RU" sz="2800" b="1" i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800" b="1" dirty="0">
              <a:latin typeface="Constantia" panose="02030602050306030303" pitchFamily="18" charset="0"/>
            </a:endParaRPr>
          </a:p>
        </p:txBody>
      </p:sp>
      <p:pic>
        <p:nvPicPr>
          <p:cNvPr id="1026" name="Picture 2" descr="C:\Users\User\Desktop\90652467_f42b62a16d9810ee750bb26a7c6e11dd_80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728" y="857239"/>
            <a:ext cx="5572164" cy="385763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1093211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57158" y="142858"/>
            <a:ext cx="846331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Снять фантик с конфеты и бросить ее на тротуар </a:t>
            </a:r>
            <a:endParaRPr lang="ru-RU" sz="28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218" name="Picture 2" descr="https://avatars.mds.yandex.net/get-zen_doc/42056/pub_5c08f63dded11e00aa960e85_5c08f82623ea6500adc5a968/scale_120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500694" y="1000114"/>
            <a:ext cx="3643306" cy="4143386"/>
          </a:xfrm>
          <a:prstGeom prst="rect">
            <a:avLst/>
          </a:prstGeom>
          <a:noFill/>
        </p:spPr>
      </p:pic>
      <p:sp>
        <p:nvSpPr>
          <p:cNvPr id="9220" name="AutoShape 4" descr="https://ds04.infourok.ru/uploads/ex/0dd0/000c42cf-67793fd2/img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9222" name="Picture 6" descr="https://ds04.infourok.ru/uploads/ex/0dd0/000c42cf-67793fd2/img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7158" y="1214428"/>
            <a:ext cx="4929222" cy="35719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3494637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9512" y="51470"/>
            <a:ext cx="87129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Constantia" panose="02030602050306030303" pitchFamily="18" charset="0"/>
              </a:rPr>
              <a:t>-</a:t>
            </a:r>
            <a:endParaRPr lang="ru-RU" dirty="0"/>
          </a:p>
        </p:txBody>
      </p:sp>
      <p:sp>
        <p:nvSpPr>
          <p:cNvPr id="7169" name="Rectangle 1"/>
          <p:cNvSpPr>
            <a:spLocks noChangeArrowheads="1"/>
          </p:cNvSpPr>
          <p:nvPr/>
        </p:nvSpPr>
        <p:spPr bwMode="auto">
          <a:xfrm>
            <a:off x="1145005" y="-2232"/>
            <a:ext cx="6991658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8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Принести папин  охотничий нож в школу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8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и показать его одноклассникам</a:t>
            </a:r>
            <a:endParaRPr kumimoji="0" lang="ru-RU" sz="2800" b="1" i="1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194" name="Picture 2" descr="http://sysertnews.ru/upload/image/news/big/image75_big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flipH="1">
            <a:off x="2214544" y="928676"/>
            <a:ext cx="4643471" cy="392909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41155081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1520" y="-20538"/>
            <a:ext cx="86409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i="1" dirty="0" smtClean="0">
                <a:solidFill>
                  <a:srgbClr val="FF0000"/>
                </a:solidFill>
                <a:latin typeface="Constantia" panose="02030602050306030303" pitchFamily="18" charset="0"/>
              </a:rPr>
              <a:t>Не помочь перейти дорогу слепой бабушке</a:t>
            </a:r>
          </a:p>
        </p:txBody>
      </p:sp>
      <p:pic>
        <p:nvPicPr>
          <p:cNvPr id="5" name="Picture 2" descr="https://ohu.ru/img/gallery/2014/10/IMG_510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1538" y="714362"/>
            <a:ext cx="6643734" cy="390204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1494033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1520" y="195486"/>
            <a:ext cx="85689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Constantia" panose="02030602050306030303" pitchFamily="18" charset="0"/>
              </a:rPr>
              <a:t> </a:t>
            </a:r>
            <a:endParaRPr lang="ru-RU" dirty="0">
              <a:latin typeface="Constantia" panose="02030602050306030303" pitchFamily="18" charset="0"/>
            </a:endParaRPr>
          </a:p>
          <a:p>
            <a:endParaRPr lang="ru-RU" dirty="0"/>
          </a:p>
        </p:txBody>
      </p:sp>
      <p:sp>
        <p:nvSpPr>
          <p:cNvPr id="5121" name="Rectangle 1"/>
          <p:cNvSpPr>
            <a:spLocks noChangeArrowheads="1"/>
          </p:cNvSpPr>
          <p:nvPr/>
        </p:nvSpPr>
        <p:spPr bwMode="auto">
          <a:xfrm>
            <a:off x="1357290" y="0"/>
            <a:ext cx="592935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8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Курить в общественных местах</a:t>
            </a:r>
            <a:endParaRPr kumimoji="0" lang="ru-RU" sz="2800" b="1" i="1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6146" name="Picture 2" descr="https://xn--80aaldiincnybytf.xn--p1ai/wp-content/uploads/2018/09/smok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71538" y="571486"/>
            <a:ext cx="6643734" cy="421484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39328512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760</TotalTime>
  <Words>198</Words>
  <Application>Microsoft Office PowerPoint</Application>
  <PresentationFormat>Экран (16:9)</PresentationFormat>
  <Paragraphs>42</Paragraphs>
  <Slides>14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Слайд 1</vt:lpstr>
      <vt:lpstr>МОРАЛЬ-</vt:lpstr>
      <vt:lpstr>Слайд 3</vt:lpstr>
      <vt:lpstr>Найти телефон и подарить его другу  </vt:lpstr>
      <vt:lpstr>Слайд 5</vt:lpstr>
      <vt:lpstr>Слайд 6</vt:lpstr>
      <vt:lpstr>Слайд 7</vt:lpstr>
      <vt:lpstr>Слайд 8</vt:lpstr>
      <vt:lpstr>Слайд 9</vt:lpstr>
      <vt:lpstr>Слайд 10</vt:lpstr>
      <vt:lpstr>Существует 4 вида  юридической ответственности при нарушениях</vt:lpstr>
      <vt:lpstr>Действия,  которые помогут раскрытию преступления:</vt:lpstr>
      <vt:lpstr>А чем «очевидец» отличается от «свидетеля»? </vt:lpstr>
      <vt:lpstr>Вывод: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90</cp:revision>
  <dcterms:created xsi:type="dcterms:W3CDTF">2018-05-14T11:34:05Z</dcterms:created>
  <dcterms:modified xsi:type="dcterms:W3CDTF">2021-01-19T12:36:41Z</dcterms:modified>
</cp:coreProperties>
</file>