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86" r:id="rId4"/>
    <p:sldId id="262" r:id="rId5"/>
    <p:sldId id="263" r:id="rId6"/>
    <p:sldId id="266" r:id="rId7"/>
    <p:sldId id="269" r:id="rId8"/>
    <p:sldId id="271" r:id="rId9"/>
    <p:sldId id="287" r:id="rId10"/>
    <p:sldId id="272" r:id="rId11"/>
    <p:sldId id="273" r:id="rId12"/>
    <p:sldId id="274" r:id="rId13"/>
    <p:sldId id="277" r:id="rId14"/>
    <p:sldId id="278" r:id="rId15"/>
    <p:sldId id="288" r:id="rId16"/>
    <p:sldId id="275" r:id="rId17"/>
    <p:sldId id="281" r:id="rId18"/>
    <p:sldId id="282" r:id="rId19"/>
    <p:sldId id="283" r:id="rId20"/>
    <p:sldId id="284" r:id="rId21"/>
    <p:sldId id="299" r:id="rId22"/>
    <p:sldId id="300" r:id="rId23"/>
    <p:sldId id="303" r:id="rId24"/>
    <p:sldId id="304" r:id="rId25"/>
    <p:sldId id="306" r:id="rId26"/>
    <p:sldId id="307" r:id="rId27"/>
    <p:sldId id="297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629E"/>
    <a:srgbClr val="BFDF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27" autoAdjust="0"/>
    <p:restoredTop sz="94660"/>
  </p:normalViewPr>
  <p:slideViewPr>
    <p:cSldViewPr>
      <p:cViewPr varScale="1">
        <p:scale>
          <a:sx n="80" d="100"/>
          <a:sy n="80" d="100"/>
        </p:scale>
        <p:origin x="-84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../slides/slide26.xml"/><Relationship Id="rId1" Type="http://schemas.openxmlformats.org/officeDocument/2006/relationships/slide" Target="../slides/slide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23FF58-442D-4CCF-AF20-0C48E2CF630D}" type="doc">
      <dgm:prSet loTypeId="urn:microsoft.com/office/officeart/2005/8/layout/hList7" loCatId="list" qsTypeId="urn:microsoft.com/office/officeart/2005/8/quickstyle/3d2" qsCatId="3D" csTypeId="urn:microsoft.com/office/officeart/2005/8/colors/accent1_2#1" csCatId="accent1" phldr="1"/>
      <dgm:spPr/>
    </dgm:pt>
    <dgm:pt modelId="{285321F8-FC14-49F4-85AE-3445C43A37BC}">
      <dgm:prSet phldrT="[Текст]" custT="1"/>
      <dgm:spPr>
        <a:solidFill>
          <a:schemeClr val="tx2">
            <a:lumMod val="40000"/>
            <a:lumOff val="60000"/>
          </a:schemeClr>
        </a:solidFill>
        <a:ln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a:ln>
      </dgm:spPr>
      <dgm:t>
        <a:bodyPr/>
        <a:lstStyle/>
        <a:p>
          <a:r>
            <a:rPr lang="ru-RU" sz="2400" b="1" i="1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+mn-cs"/>
              <a:hlinkClick xmlns:r="http://schemas.openxmlformats.org/officeDocument/2006/relationships" r:id="" action="ppaction://noaction"/>
            </a:rPr>
            <a:t>прошлое</a:t>
          </a:r>
          <a:endParaRPr lang="ru-RU" sz="2400" b="1" i="1" kern="1200" dirty="0">
            <a:solidFill>
              <a:schemeClr val="tx1"/>
            </a:solidFill>
            <a:latin typeface="Times New Roman" pitchFamily="18" charset="0"/>
            <a:ea typeface="+mn-ea"/>
            <a:cs typeface="+mn-cs"/>
          </a:endParaRPr>
        </a:p>
      </dgm:t>
    </dgm:pt>
    <dgm:pt modelId="{5CEFEB24-C597-450A-A899-63B37FF7A1EC}" type="parTrans" cxnId="{8BBDAF10-305B-4FD0-A5CF-8F35194513DB}">
      <dgm:prSet/>
      <dgm:spPr/>
      <dgm:t>
        <a:bodyPr/>
        <a:lstStyle/>
        <a:p>
          <a:endParaRPr lang="ru-RU"/>
        </a:p>
      </dgm:t>
    </dgm:pt>
    <dgm:pt modelId="{30D27CFA-2FBE-4598-885D-DDDF3C898BEA}" type="sibTrans" cxnId="{8BBDAF10-305B-4FD0-A5CF-8F35194513DB}">
      <dgm:prSet/>
      <dgm:spPr/>
      <dgm:t>
        <a:bodyPr/>
        <a:lstStyle/>
        <a:p>
          <a:endParaRPr lang="ru-RU"/>
        </a:p>
      </dgm:t>
    </dgm:pt>
    <dgm:pt modelId="{A0492089-7F7C-435B-8A4C-FF365742141D}">
      <dgm:prSet phldrT="[Текст]" custT="1"/>
      <dgm:spPr>
        <a:solidFill>
          <a:srgbClr val="90629E"/>
        </a:solidFill>
        <a:effectLst>
          <a:outerShdw dist="381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ru-RU" sz="2400" b="1" i="1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+mn-cs"/>
              <a:hlinkClick xmlns:r="http://schemas.openxmlformats.org/officeDocument/2006/relationships" r:id="rId1" action="ppaction://hlinksldjump"/>
            </a:rPr>
            <a:t>настоящее</a:t>
          </a:r>
          <a:endParaRPr lang="ru-RU" sz="2400" b="1" i="1" kern="1200" dirty="0" smtClean="0">
            <a:solidFill>
              <a:schemeClr val="tx1"/>
            </a:solidFill>
            <a:latin typeface="Times New Roman" pitchFamily="18" charset="0"/>
            <a:ea typeface="+mn-ea"/>
            <a:cs typeface="+mn-cs"/>
          </a:endParaRPr>
        </a:p>
      </dgm:t>
    </dgm:pt>
    <dgm:pt modelId="{432D32CC-02C9-48D6-8275-6462D38B5349}" type="parTrans" cxnId="{8F626C86-7E5D-43FC-BED2-7B9F47403D3D}">
      <dgm:prSet/>
      <dgm:spPr/>
      <dgm:t>
        <a:bodyPr/>
        <a:lstStyle/>
        <a:p>
          <a:endParaRPr lang="ru-RU"/>
        </a:p>
      </dgm:t>
    </dgm:pt>
    <dgm:pt modelId="{6A61D306-320D-4A67-B494-872CDA7F5D5A}" type="sibTrans" cxnId="{8F626C86-7E5D-43FC-BED2-7B9F47403D3D}">
      <dgm:prSet/>
      <dgm:spPr/>
      <dgm:t>
        <a:bodyPr/>
        <a:lstStyle/>
        <a:p>
          <a:endParaRPr lang="ru-RU"/>
        </a:p>
      </dgm:t>
    </dgm:pt>
    <dgm:pt modelId="{D5589A42-BDAD-4BE9-AE6A-71B0B47C86E5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ru-RU" sz="2400" b="1" i="1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+mn-cs"/>
              <a:hlinkClick xmlns:r="http://schemas.openxmlformats.org/officeDocument/2006/relationships" r:id="rId2" action="ppaction://hlinksldjump"/>
            </a:rPr>
            <a:t>будущее</a:t>
          </a:r>
          <a:endParaRPr lang="ru-RU" sz="2400" b="1" i="1" kern="1200" dirty="0" smtClean="0">
            <a:solidFill>
              <a:schemeClr val="tx1"/>
            </a:solidFill>
            <a:latin typeface="Times New Roman" pitchFamily="18" charset="0"/>
            <a:ea typeface="+mn-ea"/>
            <a:cs typeface="+mn-cs"/>
          </a:endParaRPr>
        </a:p>
      </dgm:t>
    </dgm:pt>
    <dgm:pt modelId="{C355305E-FFA7-4F5F-85BF-FC038D6A4D22}" type="parTrans" cxnId="{71962325-6898-4D23-A076-D02D07E739E7}">
      <dgm:prSet/>
      <dgm:spPr/>
      <dgm:t>
        <a:bodyPr/>
        <a:lstStyle/>
        <a:p>
          <a:endParaRPr lang="ru-RU"/>
        </a:p>
      </dgm:t>
    </dgm:pt>
    <dgm:pt modelId="{7FCE82A6-86BB-4FAD-B5CD-8312085392B9}" type="sibTrans" cxnId="{71962325-6898-4D23-A076-D02D07E739E7}">
      <dgm:prSet/>
      <dgm:spPr/>
      <dgm:t>
        <a:bodyPr/>
        <a:lstStyle/>
        <a:p>
          <a:endParaRPr lang="ru-RU"/>
        </a:p>
      </dgm:t>
    </dgm:pt>
    <dgm:pt modelId="{38060608-C8DE-42F1-9F5D-567A8AE3D1D7}" type="pres">
      <dgm:prSet presAssocID="{0F23FF58-442D-4CCF-AF20-0C48E2CF630D}" presName="Name0" presStyleCnt="0">
        <dgm:presLayoutVars>
          <dgm:dir/>
          <dgm:resizeHandles val="exact"/>
        </dgm:presLayoutVars>
      </dgm:prSet>
      <dgm:spPr/>
    </dgm:pt>
    <dgm:pt modelId="{067C3BC6-35C0-4EA4-AD5B-A5203BBF69E2}" type="pres">
      <dgm:prSet presAssocID="{0F23FF58-442D-4CCF-AF20-0C48E2CF630D}" presName="fgShape" presStyleLbl="fgShp" presStyleIdx="0" presStyleCnt="1"/>
      <dgm:spPr/>
    </dgm:pt>
    <dgm:pt modelId="{87DEA6E1-244F-4487-9865-26A65A320B09}" type="pres">
      <dgm:prSet presAssocID="{0F23FF58-442D-4CCF-AF20-0C48E2CF630D}" presName="linComp" presStyleCnt="0"/>
      <dgm:spPr/>
    </dgm:pt>
    <dgm:pt modelId="{B6C024B2-EB43-4907-BA5C-872027EF544F}" type="pres">
      <dgm:prSet presAssocID="{285321F8-FC14-49F4-85AE-3445C43A37BC}" presName="compNode" presStyleCnt="0"/>
      <dgm:spPr/>
    </dgm:pt>
    <dgm:pt modelId="{BA1DB1D7-0FE7-4AE3-8640-079EBE6D2ED0}" type="pres">
      <dgm:prSet presAssocID="{285321F8-FC14-49F4-85AE-3445C43A37BC}" presName="bkgdShape" presStyleLbl="node1" presStyleIdx="0" presStyleCnt="3"/>
      <dgm:spPr/>
      <dgm:t>
        <a:bodyPr/>
        <a:lstStyle/>
        <a:p>
          <a:endParaRPr lang="ru-RU"/>
        </a:p>
      </dgm:t>
    </dgm:pt>
    <dgm:pt modelId="{724CC7A3-01AC-46D8-9FF0-84AD8182ED78}" type="pres">
      <dgm:prSet presAssocID="{285321F8-FC14-49F4-85AE-3445C43A37BC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7CFB49-BFAD-4CC3-85EE-5220B539A37F}" type="pres">
      <dgm:prSet presAssocID="{285321F8-FC14-49F4-85AE-3445C43A37BC}" presName="invisiNode" presStyleLbl="node1" presStyleIdx="0" presStyleCnt="3"/>
      <dgm:spPr/>
    </dgm:pt>
    <dgm:pt modelId="{28782C03-44B3-4481-B990-0BC19465FFA4}" type="pres">
      <dgm:prSet presAssocID="{285321F8-FC14-49F4-85AE-3445C43A37BC}" presName="imagNode" presStyleLbl="fgImgPlace1" presStyleIdx="0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066CB663-9E18-48C1-8E0D-DEF924755D60}" type="pres">
      <dgm:prSet presAssocID="{30D27CFA-2FBE-4598-885D-DDDF3C898BE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57C4296-D0A0-4798-AE23-72BEE6F8BD1A}" type="pres">
      <dgm:prSet presAssocID="{A0492089-7F7C-435B-8A4C-FF365742141D}" presName="compNode" presStyleCnt="0"/>
      <dgm:spPr/>
    </dgm:pt>
    <dgm:pt modelId="{3E452BE2-3008-44D7-99C1-9A180F638B27}" type="pres">
      <dgm:prSet presAssocID="{A0492089-7F7C-435B-8A4C-FF365742141D}" presName="bkgdShape" presStyleLbl="node1" presStyleIdx="1" presStyleCnt="3"/>
      <dgm:spPr/>
      <dgm:t>
        <a:bodyPr/>
        <a:lstStyle/>
        <a:p>
          <a:endParaRPr lang="ru-RU"/>
        </a:p>
      </dgm:t>
    </dgm:pt>
    <dgm:pt modelId="{741012A4-4EEE-4B95-A056-9ABFC3A0359E}" type="pres">
      <dgm:prSet presAssocID="{A0492089-7F7C-435B-8A4C-FF365742141D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0EE97D-1ADF-4803-86D9-7B9E07BB11EB}" type="pres">
      <dgm:prSet presAssocID="{A0492089-7F7C-435B-8A4C-FF365742141D}" presName="invisiNode" presStyleLbl="node1" presStyleIdx="1" presStyleCnt="3"/>
      <dgm:spPr/>
    </dgm:pt>
    <dgm:pt modelId="{CC8792CE-AC1A-4CE6-8864-B350A07CE4B1}" type="pres">
      <dgm:prSet presAssocID="{A0492089-7F7C-435B-8A4C-FF365742141D}" presName="imagNode" presStyleLbl="fgImgPlace1" presStyleIdx="1" presStyleCnt="3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96B19DD6-94BF-4AC2-9074-937C3D05F78E}" type="pres">
      <dgm:prSet presAssocID="{6A61D306-320D-4A67-B494-872CDA7F5D5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0D932D1-2A52-4F1B-83B2-982E5E0710CA}" type="pres">
      <dgm:prSet presAssocID="{D5589A42-BDAD-4BE9-AE6A-71B0B47C86E5}" presName="compNode" presStyleCnt="0"/>
      <dgm:spPr/>
    </dgm:pt>
    <dgm:pt modelId="{9994EE94-9B5E-4196-96F7-855E1B1C43AB}" type="pres">
      <dgm:prSet presAssocID="{D5589A42-BDAD-4BE9-AE6A-71B0B47C86E5}" presName="bkgdShape" presStyleLbl="node1" presStyleIdx="2" presStyleCnt="3"/>
      <dgm:spPr/>
      <dgm:t>
        <a:bodyPr/>
        <a:lstStyle/>
        <a:p>
          <a:endParaRPr lang="ru-RU"/>
        </a:p>
      </dgm:t>
    </dgm:pt>
    <dgm:pt modelId="{C2384828-1A72-4DD1-A4D2-B4141E86FBF2}" type="pres">
      <dgm:prSet presAssocID="{D5589A42-BDAD-4BE9-AE6A-71B0B47C86E5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DB4E8-185C-432F-AC3F-212F45C123B5}" type="pres">
      <dgm:prSet presAssocID="{D5589A42-BDAD-4BE9-AE6A-71B0B47C86E5}" presName="invisiNode" presStyleLbl="node1" presStyleIdx="2" presStyleCnt="3"/>
      <dgm:spPr/>
    </dgm:pt>
    <dgm:pt modelId="{9350B6CC-75C3-4BE8-A51A-E2FCF8C9E182}" type="pres">
      <dgm:prSet presAssocID="{D5589A42-BDAD-4BE9-AE6A-71B0B47C86E5}" presName="imagNode" presStyleLbl="fgImgPlace1" presStyleIdx="2" presStyleCnt="3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8A8741F7-37BC-4817-B1FF-AD9789A80768}" type="presOf" srcId="{D5589A42-BDAD-4BE9-AE6A-71B0B47C86E5}" destId="{C2384828-1A72-4DD1-A4D2-B4141E86FBF2}" srcOrd="1" destOrd="0" presId="urn:microsoft.com/office/officeart/2005/8/layout/hList7"/>
    <dgm:cxn modelId="{2DF8C024-0974-4724-B7EC-947C1B5B1358}" type="presOf" srcId="{A0492089-7F7C-435B-8A4C-FF365742141D}" destId="{3E452BE2-3008-44D7-99C1-9A180F638B27}" srcOrd="0" destOrd="0" presId="urn:microsoft.com/office/officeart/2005/8/layout/hList7"/>
    <dgm:cxn modelId="{72680055-60FE-468F-BD86-359CA15F919F}" type="presOf" srcId="{285321F8-FC14-49F4-85AE-3445C43A37BC}" destId="{724CC7A3-01AC-46D8-9FF0-84AD8182ED78}" srcOrd="1" destOrd="0" presId="urn:microsoft.com/office/officeart/2005/8/layout/hList7"/>
    <dgm:cxn modelId="{8BBDAF10-305B-4FD0-A5CF-8F35194513DB}" srcId="{0F23FF58-442D-4CCF-AF20-0C48E2CF630D}" destId="{285321F8-FC14-49F4-85AE-3445C43A37BC}" srcOrd="0" destOrd="0" parTransId="{5CEFEB24-C597-450A-A899-63B37FF7A1EC}" sibTransId="{30D27CFA-2FBE-4598-885D-DDDF3C898BEA}"/>
    <dgm:cxn modelId="{E6515371-32E4-4DA5-8493-F90E4E7D52B2}" type="presOf" srcId="{0F23FF58-442D-4CCF-AF20-0C48E2CF630D}" destId="{38060608-C8DE-42F1-9F5D-567A8AE3D1D7}" srcOrd="0" destOrd="0" presId="urn:microsoft.com/office/officeart/2005/8/layout/hList7"/>
    <dgm:cxn modelId="{71962325-6898-4D23-A076-D02D07E739E7}" srcId="{0F23FF58-442D-4CCF-AF20-0C48E2CF630D}" destId="{D5589A42-BDAD-4BE9-AE6A-71B0B47C86E5}" srcOrd="2" destOrd="0" parTransId="{C355305E-FFA7-4F5F-85BF-FC038D6A4D22}" sibTransId="{7FCE82A6-86BB-4FAD-B5CD-8312085392B9}"/>
    <dgm:cxn modelId="{2C71F858-32C7-4E18-9E5C-5C0CFDB94FE8}" type="presOf" srcId="{30D27CFA-2FBE-4598-885D-DDDF3C898BEA}" destId="{066CB663-9E18-48C1-8E0D-DEF924755D60}" srcOrd="0" destOrd="0" presId="urn:microsoft.com/office/officeart/2005/8/layout/hList7"/>
    <dgm:cxn modelId="{E671F2A6-682F-4A68-94C4-2422A2DFADD9}" type="presOf" srcId="{A0492089-7F7C-435B-8A4C-FF365742141D}" destId="{741012A4-4EEE-4B95-A056-9ABFC3A0359E}" srcOrd="1" destOrd="0" presId="urn:microsoft.com/office/officeart/2005/8/layout/hList7"/>
    <dgm:cxn modelId="{8F626C86-7E5D-43FC-BED2-7B9F47403D3D}" srcId="{0F23FF58-442D-4CCF-AF20-0C48E2CF630D}" destId="{A0492089-7F7C-435B-8A4C-FF365742141D}" srcOrd="1" destOrd="0" parTransId="{432D32CC-02C9-48D6-8275-6462D38B5349}" sibTransId="{6A61D306-320D-4A67-B494-872CDA7F5D5A}"/>
    <dgm:cxn modelId="{FD05783B-EFC4-4D35-AA3F-1196E5C2C063}" type="presOf" srcId="{285321F8-FC14-49F4-85AE-3445C43A37BC}" destId="{BA1DB1D7-0FE7-4AE3-8640-079EBE6D2ED0}" srcOrd="0" destOrd="0" presId="urn:microsoft.com/office/officeart/2005/8/layout/hList7"/>
    <dgm:cxn modelId="{67A4FCD9-B072-4BF4-8CDD-49C171917AE2}" type="presOf" srcId="{D5589A42-BDAD-4BE9-AE6A-71B0B47C86E5}" destId="{9994EE94-9B5E-4196-96F7-855E1B1C43AB}" srcOrd="0" destOrd="0" presId="urn:microsoft.com/office/officeart/2005/8/layout/hList7"/>
    <dgm:cxn modelId="{206577FB-F8F0-41A0-9E17-EF9029A72CD4}" type="presOf" srcId="{6A61D306-320D-4A67-B494-872CDA7F5D5A}" destId="{96B19DD6-94BF-4AC2-9074-937C3D05F78E}" srcOrd="0" destOrd="0" presId="urn:microsoft.com/office/officeart/2005/8/layout/hList7"/>
    <dgm:cxn modelId="{3AC1C130-E1C0-459E-907F-D68EFBD2DCE2}" type="presParOf" srcId="{38060608-C8DE-42F1-9F5D-567A8AE3D1D7}" destId="{067C3BC6-35C0-4EA4-AD5B-A5203BBF69E2}" srcOrd="0" destOrd="0" presId="urn:microsoft.com/office/officeart/2005/8/layout/hList7"/>
    <dgm:cxn modelId="{68EF7D4A-F5AB-46ED-B028-0DC73DDC846E}" type="presParOf" srcId="{38060608-C8DE-42F1-9F5D-567A8AE3D1D7}" destId="{87DEA6E1-244F-4487-9865-26A65A320B09}" srcOrd="1" destOrd="0" presId="urn:microsoft.com/office/officeart/2005/8/layout/hList7"/>
    <dgm:cxn modelId="{38CA0BF8-95E5-4D69-A1C9-13D0D4C0084D}" type="presParOf" srcId="{87DEA6E1-244F-4487-9865-26A65A320B09}" destId="{B6C024B2-EB43-4907-BA5C-872027EF544F}" srcOrd="0" destOrd="0" presId="urn:microsoft.com/office/officeart/2005/8/layout/hList7"/>
    <dgm:cxn modelId="{92917E8C-BFB9-4294-AD79-5425A9ACAE0C}" type="presParOf" srcId="{B6C024B2-EB43-4907-BA5C-872027EF544F}" destId="{BA1DB1D7-0FE7-4AE3-8640-079EBE6D2ED0}" srcOrd="0" destOrd="0" presId="urn:microsoft.com/office/officeart/2005/8/layout/hList7"/>
    <dgm:cxn modelId="{EC6058AC-F7D8-4DD4-985F-B0123F0560A2}" type="presParOf" srcId="{B6C024B2-EB43-4907-BA5C-872027EF544F}" destId="{724CC7A3-01AC-46D8-9FF0-84AD8182ED78}" srcOrd="1" destOrd="0" presId="urn:microsoft.com/office/officeart/2005/8/layout/hList7"/>
    <dgm:cxn modelId="{6E9BA99D-7E59-4FFE-B126-8852F2FE7A84}" type="presParOf" srcId="{B6C024B2-EB43-4907-BA5C-872027EF544F}" destId="{3F7CFB49-BFAD-4CC3-85EE-5220B539A37F}" srcOrd="2" destOrd="0" presId="urn:microsoft.com/office/officeart/2005/8/layout/hList7"/>
    <dgm:cxn modelId="{3D62ABDC-7A5C-49AC-88E8-6470EA1AEED0}" type="presParOf" srcId="{B6C024B2-EB43-4907-BA5C-872027EF544F}" destId="{28782C03-44B3-4481-B990-0BC19465FFA4}" srcOrd="3" destOrd="0" presId="urn:microsoft.com/office/officeart/2005/8/layout/hList7"/>
    <dgm:cxn modelId="{AFC63514-3D53-4AB2-9DE2-D22056677DD7}" type="presParOf" srcId="{87DEA6E1-244F-4487-9865-26A65A320B09}" destId="{066CB663-9E18-48C1-8E0D-DEF924755D60}" srcOrd="1" destOrd="0" presId="urn:microsoft.com/office/officeart/2005/8/layout/hList7"/>
    <dgm:cxn modelId="{D66DA4E5-6408-4C20-A525-D1D060A5E436}" type="presParOf" srcId="{87DEA6E1-244F-4487-9865-26A65A320B09}" destId="{357C4296-D0A0-4798-AE23-72BEE6F8BD1A}" srcOrd="2" destOrd="0" presId="urn:microsoft.com/office/officeart/2005/8/layout/hList7"/>
    <dgm:cxn modelId="{32BB5CF9-C6C6-491A-B5C9-7B2D306578A4}" type="presParOf" srcId="{357C4296-D0A0-4798-AE23-72BEE6F8BD1A}" destId="{3E452BE2-3008-44D7-99C1-9A180F638B27}" srcOrd="0" destOrd="0" presId="urn:microsoft.com/office/officeart/2005/8/layout/hList7"/>
    <dgm:cxn modelId="{6226599B-55EC-41AF-9EB4-8741F2CB1B9C}" type="presParOf" srcId="{357C4296-D0A0-4798-AE23-72BEE6F8BD1A}" destId="{741012A4-4EEE-4B95-A056-9ABFC3A0359E}" srcOrd="1" destOrd="0" presId="urn:microsoft.com/office/officeart/2005/8/layout/hList7"/>
    <dgm:cxn modelId="{12B86DCB-B909-4DD3-8D0C-0F4712969CCA}" type="presParOf" srcId="{357C4296-D0A0-4798-AE23-72BEE6F8BD1A}" destId="{520EE97D-1ADF-4803-86D9-7B9E07BB11EB}" srcOrd="2" destOrd="0" presId="urn:microsoft.com/office/officeart/2005/8/layout/hList7"/>
    <dgm:cxn modelId="{79AAE5C5-F092-46C8-9727-DF8030032223}" type="presParOf" srcId="{357C4296-D0A0-4798-AE23-72BEE6F8BD1A}" destId="{CC8792CE-AC1A-4CE6-8864-B350A07CE4B1}" srcOrd="3" destOrd="0" presId="urn:microsoft.com/office/officeart/2005/8/layout/hList7"/>
    <dgm:cxn modelId="{006D936E-B2B2-4967-9984-DB335D702F82}" type="presParOf" srcId="{87DEA6E1-244F-4487-9865-26A65A320B09}" destId="{96B19DD6-94BF-4AC2-9074-937C3D05F78E}" srcOrd="3" destOrd="0" presId="urn:microsoft.com/office/officeart/2005/8/layout/hList7"/>
    <dgm:cxn modelId="{23D4DCFF-50AA-4D35-88B7-37B5F31F8C1C}" type="presParOf" srcId="{87DEA6E1-244F-4487-9865-26A65A320B09}" destId="{F0D932D1-2A52-4F1B-83B2-982E5E0710CA}" srcOrd="4" destOrd="0" presId="urn:microsoft.com/office/officeart/2005/8/layout/hList7"/>
    <dgm:cxn modelId="{5412DF93-ABDE-4043-B672-207CEE99063C}" type="presParOf" srcId="{F0D932D1-2A52-4F1B-83B2-982E5E0710CA}" destId="{9994EE94-9B5E-4196-96F7-855E1B1C43AB}" srcOrd="0" destOrd="0" presId="urn:microsoft.com/office/officeart/2005/8/layout/hList7"/>
    <dgm:cxn modelId="{70F71892-8437-4D8E-8C87-B225F9797CDF}" type="presParOf" srcId="{F0D932D1-2A52-4F1B-83B2-982E5E0710CA}" destId="{C2384828-1A72-4DD1-A4D2-B4141E86FBF2}" srcOrd="1" destOrd="0" presId="urn:microsoft.com/office/officeart/2005/8/layout/hList7"/>
    <dgm:cxn modelId="{B4BACE78-012D-42FA-9664-448688DE3B2D}" type="presParOf" srcId="{F0D932D1-2A52-4F1B-83B2-982E5E0710CA}" destId="{092DB4E8-185C-432F-AC3F-212F45C123B5}" srcOrd="2" destOrd="0" presId="urn:microsoft.com/office/officeart/2005/8/layout/hList7"/>
    <dgm:cxn modelId="{655A8BCC-F860-4D05-8310-AEE35E39BBB7}" type="presParOf" srcId="{F0D932D1-2A52-4F1B-83B2-982E5E0710CA}" destId="{9350B6CC-75C3-4BE8-A51A-E2FCF8C9E182}" srcOrd="3" destOrd="0" presId="urn:microsoft.com/office/officeart/2005/8/layout/hList7"/>
  </dgm:cxnLst>
  <dgm:bg/>
  <dgm:whole/>
  <dgm:extLst>
    <a:ext uri="http://schemas.microsoft.com/office/drawing/2008/diagram"/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FA609DF-4DFC-4198-89F2-FEE16DA37710}" type="datetimeFigureOut">
              <a:rPr lang="ru-RU"/>
              <a:pPr>
                <a:defRPr/>
              </a:pPr>
              <a:t>02.01.2014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BF32EA9-7797-485E-A2F6-9D03F2E6F3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FE591-53A3-47FD-B07C-9508C8193DF6}" type="datetimeFigureOut">
              <a:rPr lang="ru-RU"/>
              <a:pPr>
                <a:defRPr/>
              </a:pPr>
              <a:t>02.01.2014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E5863-4A40-4FC3-AAD6-6B32F1FB1F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72413-F50C-48D3-8DD6-AF25FE32C8E5}" type="datetimeFigureOut">
              <a:rPr lang="ru-RU"/>
              <a:pPr>
                <a:defRPr/>
              </a:pPr>
              <a:t>02.01.2014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4F255-87F0-4FD1-953C-CF45CDEFF7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B6BAD-156C-4234-9C3E-6300F61FCF24}" type="datetimeFigureOut">
              <a:rPr lang="ru-RU"/>
              <a:pPr>
                <a:defRPr/>
              </a:pPr>
              <a:t>02.01.2014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309E7-0A0A-4FC1-AE10-D476046499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A107ED9-73B4-4705-BA5A-8279F3C9DA20}" type="datetimeFigureOut">
              <a:rPr lang="ru-RU"/>
              <a:pPr>
                <a:defRPr/>
              </a:pPr>
              <a:t>02.01.2014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CA2D197-F3BC-4D83-A7D8-C128DA83CA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7B648-BF5C-47D2-8D00-F9D8E7DDF952}" type="datetimeFigureOut">
              <a:rPr lang="ru-RU"/>
              <a:pPr>
                <a:defRPr/>
              </a:pPr>
              <a:t>02.01.2014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FF038-AD7D-4730-9A72-98F8D51B6C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B34CAB7-1A59-436E-8F6E-8ADFEAE8B0FD}" type="datetimeFigureOut">
              <a:rPr lang="ru-RU"/>
              <a:pPr>
                <a:defRPr/>
              </a:pPr>
              <a:t>02.01.2014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BE77509-49E7-4D13-B78C-F77AF0E04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B47A1-75C7-4ABE-90D8-D3D1CCC9C6E4}" type="datetimeFigureOut">
              <a:rPr lang="ru-RU"/>
              <a:pPr>
                <a:defRPr/>
              </a:pPr>
              <a:t>02.01.2014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69F49-9719-4DAF-B327-ED0DCCE6A1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19490-3CBB-4131-9D31-E689AF8E3E74}" type="datetimeFigureOut">
              <a:rPr lang="ru-RU"/>
              <a:pPr>
                <a:defRPr/>
              </a:pPr>
              <a:t>02.01.2014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70C56-20DB-4336-9AE9-C22D2BB733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26D3EB0-810A-4710-BE09-3BC5A1DEF4D9}" type="datetimeFigureOut">
              <a:rPr lang="ru-RU"/>
              <a:pPr>
                <a:defRPr/>
              </a:pPr>
              <a:t>02.01.2014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8B0010B-F5A2-42F9-B367-6D3DE21454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олилиния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28A9867-183B-419F-9520-3674239C76E0}" type="datetimeFigureOut">
              <a:rPr lang="ru-RU"/>
              <a:pPr>
                <a:defRPr/>
              </a:pPr>
              <a:t>02.01.2014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32B3F182-07E5-4859-A591-883C28B4B2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9E55079-23EB-499E-BB1A-3A41B5B7B78F}" type="datetimeFigureOut">
              <a:rPr lang="ru-RU"/>
              <a:pPr>
                <a:defRPr/>
              </a:pPr>
              <a:t>02.01.2014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3E3C4EE4-2049-453B-8612-EEB55929B1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74" r:id="rId5"/>
    <p:sldLayoutId id="2147483669" r:id="rId6"/>
    <p:sldLayoutId id="2147483668" r:id="rId7"/>
    <p:sldLayoutId id="2147483675" r:id="rId8"/>
    <p:sldLayoutId id="2147483676" r:id="rId9"/>
    <p:sldLayoutId id="2147483667" r:id="rId10"/>
    <p:sldLayoutId id="214748366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00521" y="1491216"/>
            <a:ext cx="6303064" cy="27579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Виртуальное путешествие в мир профессий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«</a:t>
            </a:r>
            <a:r>
              <a:rPr lang="en-US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Job-</a:t>
            </a:r>
            <a:r>
              <a:rPr lang="ru-RU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порталы»</a:t>
            </a:r>
          </a:p>
        </p:txBody>
      </p:sp>
      <p:pic>
        <p:nvPicPr>
          <p:cNvPr id="1331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4149725"/>
            <a:ext cx="1152525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Box 4"/>
          <p:cNvSpPr txBox="1">
            <a:spLocks noChangeArrowheads="1"/>
          </p:cNvSpPr>
          <p:nvPr/>
        </p:nvSpPr>
        <p:spPr bwMode="auto">
          <a:xfrm>
            <a:off x="4643438" y="3500438"/>
            <a:ext cx="4714875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b="1" i="1">
              <a:solidFill>
                <a:srgbClr val="3E3F68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ru-RU" b="1" i="1">
              <a:solidFill>
                <a:srgbClr val="3E3F68"/>
              </a:solidFill>
              <a:latin typeface="Times New Roman" pitchFamily="18" charset="0"/>
            </a:endParaRPr>
          </a:p>
          <a:p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500" y="357188"/>
            <a:ext cx="8215313" cy="2716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A04DA3"/>
                </a:solidFill>
                <a:latin typeface="Times New Roman" pitchFamily="18" charset="0"/>
              </a:rPr>
              <a:t>Инженерные специальности</a:t>
            </a:r>
          </a:p>
          <a:p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По прогнозам специалистов на лидирующие позиции выйдут инженерные специальности, связанные с промышленным производством. Западный капитал еще только делает первые шаги по вхождению на российский рынок и присутствует в основном только в столицах и городах-миллионщиках, но уже сейчас возникает острая нехватка профессиональных инженеров, технических специалистов и руководителей среднего звена на производстве.</a:t>
            </a:r>
          </a:p>
        </p:txBody>
      </p:sp>
      <p:pic>
        <p:nvPicPr>
          <p:cNvPr id="10243" name="Picture 3" descr="C:\Users\Янко_0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3362315"/>
            <a:ext cx="4469947" cy="2568983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63" y="500063"/>
            <a:ext cx="8072437" cy="259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A04DA3"/>
                </a:solidFill>
                <a:latin typeface="Times New Roman" pitchFamily="18" charset="0"/>
              </a:rPr>
              <a:t>IT и разработчики компьютерного аппаратного обеспечения</a:t>
            </a:r>
            <a:endParaRPr lang="ru-RU" b="1" i="1">
              <a:solidFill>
                <a:srgbClr val="3E3F68"/>
              </a:solidFill>
              <a:latin typeface="Times New Roman" pitchFamily="18" charset="0"/>
            </a:endParaRPr>
          </a:p>
          <a:p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В современном мире все большее значение приобретает имидж фирмы, и сайт - не что иное, как показатель уровня и надежности организации. Как следствие, веб-дизайнер - одна из самых высокооплачиваемых «компьютерных» профессий. Многие компании готовы заплатить немалые деньги, лишь бы на них обратили внимание пользователи Интернета.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3218597"/>
            <a:ext cx="4385029" cy="2797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428625"/>
            <a:ext cx="8215313" cy="3540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A04DA3"/>
                </a:solidFill>
                <a:latin typeface="Times New Roman" pitchFamily="18" charset="0"/>
              </a:rPr>
              <a:t>Нанотехнологии</a:t>
            </a:r>
            <a:endParaRPr lang="ru-RU" sz="2800" b="1" i="1">
              <a:solidFill>
                <a:srgbClr val="3E3F68"/>
              </a:solidFill>
              <a:latin typeface="Times New Roman" pitchFamily="18" charset="0"/>
            </a:endParaRPr>
          </a:p>
          <a:p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Нанотехнологии - это технологии, основанные на работе с молекулами и атомами, это технологии, использующие наиболее скрытые и ценные свойства вещества. Нанотехнологии - это огромная сфера, которую можно разделить на три части: производство микросхем, роботов в наноразмерах, а также инженерия на атомном уровне. </a:t>
            </a:r>
            <a:br>
              <a:rPr lang="ru-RU" b="1" i="1">
                <a:solidFill>
                  <a:srgbClr val="3E3F68"/>
                </a:solidFill>
                <a:latin typeface="Times New Roman" pitchFamily="18" charset="0"/>
              </a:rPr>
            </a:br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Уже ясно, что нанотехнологии охватят все сферы: машиностроение, космические технологии, пищевую промышленность, медицину и т.д. </a:t>
            </a:r>
            <a:br>
              <a:rPr lang="ru-RU" b="1" i="1">
                <a:solidFill>
                  <a:srgbClr val="3E3F68"/>
                </a:solidFill>
                <a:latin typeface="Times New Roman" pitchFamily="18" charset="0"/>
              </a:rPr>
            </a:br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Считается, что страну, добившуюся прорыва в развитии нанотехнологий, ждет мировое лидерство.</a:t>
            </a:r>
          </a:p>
        </p:txBody>
      </p:sp>
      <p:pic>
        <p:nvPicPr>
          <p:cNvPr id="12291" name="Picture 3" descr="C:\Users\Янко_0\Desktop\брр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4156753"/>
            <a:ext cx="3810000" cy="2322515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63" y="357188"/>
            <a:ext cx="8215312" cy="2586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chemeClr val="accent3"/>
                </a:solidFill>
                <a:latin typeface="Times New Roman" pitchFamily="18" charset="0"/>
                <a:cs typeface="+mn-cs"/>
              </a:rPr>
              <a:t>Специальности на стыке электроники и биотехнологий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+mn-cs"/>
              </a:rPr>
              <a:t>В настоящее время биотехнологии довольно широко применяются в сельском хозяйстве, где с помощью генной инженерии и методов микробиологии получают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+mn-cs"/>
              </a:rPr>
              <a:t>генно-модифицированные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+mn-cs"/>
              </a:rPr>
              <a:t> продукты. Биотехнологии используются в молекулярной медицине, в биофармацевтических производствах и в других отраслях. </a:t>
            </a:r>
            <a:b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+mn-cs"/>
              </a:rPr>
            </a:b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+mn-cs"/>
              </a:rPr>
              <a:t>Специальности на стыке электроники и биотехнологий требуют от специалиста глубоких знаний как в электронике, так и в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+mn-cs"/>
              </a:rPr>
              <a:t>биоинженерии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+mn-cs"/>
              </a:rPr>
              <a:t>.</a:t>
            </a:r>
          </a:p>
        </p:txBody>
      </p:sp>
      <p:pic>
        <p:nvPicPr>
          <p:cNvPr id="13314" name="Picture 2" descr="C:\Users\Янко_0\Desktop\пр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0474" y="3391571"/>
            <a:ext cx="4179894" cy="3127038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428625"/>
            <a:ext cx="8143875" cy="2166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A04DA3"/>
                </a:solidFill>
                <a:latin typeface="Times New Roman" pitchFamily="18" charset="0"/>
              </a:rPr>
              <a:t>Логистика</a:t>
            </a:r>
            <a:endParaRPr lang="ru-RU" sz="2800" b="1" i="1">
              <a:solidFill>
                <a:srgbClr val="3E3F68"/>
              </a:solidFill>
              <a:latin typeface="Times New Roman" pitchFamily="18" charset="0"/>
            </a:endParaRPr>
          </a:p>
          <a:p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Профессия логиста подходит тем, кто тяготится в работе жесткими рамками, не любит шаблонов и заданных ограничений. Чтобы сделать успешную карьеру, логисту понадобятся аналитический ум и системное мышление, интуиция, умение быстро находить выход из сложных ситуаций, навыки общения с людьми, коммуникабельность.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2714620"/>
            <a:ext cx="4054004" cy="335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3108" y="2357430"/>
            <a:ext cx="4857784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прошлое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625" y="285750"/>
            <a:ext cx="8429625" cy="3540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A04DA3"/>
                </a:solidFill>
                <a:latin typeface="Times New Roman" pitchFamily="18" charset="0"/>
              </a:rPr>
              <a:t>Бурла́к</a:t>
            </a:r>
            <a:r>
              <a:rPr lang="ru-RU" sz="2800" b="1" i="1">
                <a:solidFill>
                  <a:srgbClr val="3E3F68"/>
                </a:solidFill>
                <a:latin typeface="Times New Roman" pitchFamily="18" charset="0"/>
              </a:rPr>
              <a:t> </a:t>
            </a:r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— наёмный рабочий в России XVI— конца XIX веков, который, идя по берегу (по т. н. бечевнику), тянул при помощи бечевы речное судно против течения.</a:t>
            </a:r>
            <a:r>
              <a:rPr lang="ru-RU">
                <a:latin typeface="Lucida Sans Unicode" pitchFamily="34" charset="0"/>
              </a:rPr>
              <a:t> </a:t>
            </a:r>
          </a:p>
          <a:p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Бурлацкий труд являлся сезонным. Лодки тянули по «большой воде»: весной и осенью. Для выполнения заказа бурлаки объединялись в артели. Труд бурлака был крайне тяжёлым и монотонным. Скорость передвижения зависела от силы попутного или встречного ветра. При попутном ветре на судне (расшиве) поднимался парус, который значительно ускорял передвижение. Бурлацкий труд полностью исчез с распространением пароходов.</a:t>
            </a:r>
          </a:p>
          <a:p>
            <a:endParaRPr lang="ru-RU" b="1" i="1">
              <a:solidFill>
                <a:srgbClr val="3E3F68"/>
              </a:solidFill>
              <a:latin typeface="Times New Roman" pitchFamily="18" charset="0"/>
            </a:endParaRPr>
          </a:p>
          <a:p>
            <a:endParaRPr lang="ru-RU">
              <a:latin typeface="Lucida Sans Unicode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3435896"/>
            <a:ext cx="4429156" cy="2887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88" y="428625"/>
            <a:ext cx="8429625" cy="2990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A04DA3"/>
                </a:solidFill>
                <a:latin typeface="Times New Roman" pitchFamily="18" charset="0"/>
              </a:rPr>
              <a:t>Дворе́цкий</a:t>
            </a:r>
            <a:endParaRPr lang="ru-RU" sz="2800" b="1" i="1">
              <a:solidFill>
                <a:srgbClr val="3E3F68"/>
              </a:solidFill>
              <a:latin typeface="Times New Roman" pitchFamily="18" charset="0"/>
            </a:endParaRPr>
          </a:p>
          <a:p>
            <a:pPr>
              <a:buFont typeface="Lucida Sans Unicode" pitchFamily="34" charset="0"/>
              <a:buAutoNum type="arabicPeriod"/>
            </a:pPr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Глава дворцового управления в Русском государстве XV-XVII веков, с XVII века придворный титул.</a:t>
            </a:r>
          </a:p>
          <a:p>
            <a:pPr>
              <a:buFont typeface="Lucida Sans Unicode" pitchFamily="34" charset="0"/>
              <a:buAutoNum type="arabicPeriod"/>
            </a:pPr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Старший лакей, заведовавший домашним хозяйством и домашней прислугой (в богатых помещичьих имениях в Российском государстве вплоть до 1917 года);</a:t>
            </a:r>
          </a:p>
          <a:p>
            <a:pPr>
              <a:buFont typeface="Lucida Sans Unicode" pitchFamily="34" charset="0"/>
              <a:buAutoNum type="arabicPeriod"/>
            </a:pPr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Управляющий князя, ведавший дворцовыми землями, хлебопашеством на них, а также крестьянами и дворцовыми слугами (на Руси XV-XVI веках)</a:t>
            </a:r>
          </a:p>
          <a:p>
            <a:endParaRPr lang="ru-RU">
              <a:latin typeface="Lucida Sans Unicode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3220543"/>
            <a:ext cx="2671770" cy="3334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500063"/>
            <a:ext cx="7929563" cy="16176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A04DA3"/>
                </a:solidFill>
                <a:latin typeface="Times New Roman" pitchFamily="18" charset="0"/>
              </a:rPr>
              <a:t>Коле́сник</a:t>
            </a:r>
            <a:r>
              <a:rPr lang="ru-RU" sz="2800" b="1" i="1">
                <a:solidFill>
                  <a:srgbClr val="3E3F68"/>
                </a:solidFill>
                <a:latin typeface="Times New Roman" pitchFamily="18" charset="0"/>
              </a:rPr>
              <a:t> </a:t>
            </a:r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— ремесленник, изготовлявший колёса, телеги и кареты. Опыт колесников был востребован вплоть до индустриальной революции, однако с внедрением массового производства эта профессия практически вымерла.</a:t>
            </a:r>
          </a:p>
          <a:p>
            <a:endParaRPr lang="ru-RU">
              <a:latin typeface="Lucida Sans Unicode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212032"/>
            <a:ext cx="5643572" cy="3729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63" y="500063"/>
            <a:ext cx="8358187" cy="24415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A04DA3"/>
                </a:solidFill>
                <a:latin typeface="Times New Roman" pitchFamily="18" charset="0"/>
              </a:rPr>
              <a:t>Крю́чник</a:t>
            </a:r>
            <a:r>
              <a:rPr lang="ru-RU" sz="2800" b="1" i="1">
                <a:solidFill>
                  <a:srgbClr val="3E3F68"/>
                </a:solidFill>
                <a:latin typeface="Times New Roman" pitchFamily="18" charset="0"/>
              </a:rPr>
              <a:t> </a:t>
            </a:r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— наёмный рабочий в России в XVIII — первой трети XX века, переносящий тяжести на спине с помощью особого железного крюка (отсюда название). Труд крючников особенно широко использовался в Рыбинске при перегрузке товаров (чаще всего, хлеба) с низовы́х на верховы́е речные суда, идущие до Санкт-Петербурга. В отдельные годы конца XIX века в Рыбинске работало до 3600 организованных в артели крючников.</a:t>
            </a:r>
          </a:p>
          <a:p>
            <a:endParaRPr lang="ru-RU">
              <a:latin typeface="Lucida Sans Unicode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2715244"/>
            <a:ext cx="3009907" cy="3632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1765300" y="123507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3251200" y="4581525"/>
            <a:ext cx="2728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hlinkClick r:id="rId6" action="ppaction://hlinksldjump"/>
              </a:rPr>
              <a:t>смешные профессии</a:t>
            </a:r>
            <a:endParaRPr lang="ru-RU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1"/>
          <p:cNvSpPr txBox="1">
            <a:spLocks noChangeArrowheads="1"/>
          </p:cNvSpPr>
          <p:nvPr/>
        </p:nvSpPr>
        <p:spPr bwMode="auto">
          <a:xfrm>
            <a:off x="428625" y="500063"/>
            <a:ext cx="8286750" cy="161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A04DA3"/>
                </a:solidFill>
                <a:latin typeface="Times New Roman" pitchFamily="18" charset="0"/>
              </a:rPr>
              <a:t>Форе́йтор</a:t>
            </a:r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 (нем. </a:t>
            </a:r>
            <a:r>
              <a:rPr lang="de-DE" b="1" i="1">
                <a:solidFill>
                  <a:srgbClr val="3E3F68"/>
                </a:solidFill>
                <a:latin typeface="Times New Roman" pitchFamily="18" charset="0"/>
              </a:rPr>
              <a:t>vorreiter</a:t>
            </a:r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, от </a:t>
            </a:r>
            <a:r>
              <a:rPr lang="de-DE" b="1" i="1">
                <a:solidFill>
                  <a:srgbClr val="3E3F68"/>
                </a:solidFill>
                <a:latin typeface="Times New Roman" pitchFamily="18" charset="0"/>
              </a:rPr>
              <a:t>vor</a:t>
            </a:r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 - впереди и </a:t>
            </a:r>
            <a:r>
              <a:rPr lang="de-DE" b="1" i="1">
                <a:solidFill>
                  <a:srgbClr val="3E3F68"/>
                </a:solidFill>
                <a:latin typeface="Times New Roman" pitchFamily="18" charset="0"/>
              </a:rPr>
              <a:t>reiter</a:t>
            </a:r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 - всадник) — ямщик, сидящий не на экипаже, а на одной из лошадей. Иногда форейтор является помощником кучера, если лошади сцеплены цугом и кнут кучера не дотягивается до передних.</a:t>
            </a:r>
          </a:p>
          <a:p>
            <a:endParaRPr lang="ru-RU">
              <a:latin typeface="Lucida Sans Unicode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2140747"/>
            <a:ext cx="2947988" cy="4003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794" y="2000240"/>
            <a:ext cx="5072098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«Смешные» профессии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625" y="214313"/>
            <a:ext cx="8501063" cy="17399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+mn-cs"/>
              </a:rPr>
              <a:t>Рейтинги необычных профессий публикуются из года в год по всему миру, и каждый раз этот список пополняется новыми специальностями. Так, прошлой весной в перечень самых необычных работ в Америке вошли упаковщик стеклянных стаканов,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+mn-cs"/>
              </a:rPr>
              <a:t>намазыватель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+mn-cs"/>
              </a:rPr>
              <a:t> булочек джемом, спасатель на 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+mn-cs"/>
              </a:rPr>
              <a:t>нудистском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+mn-cs"/>
              </a:rPr>
              <a:t> пляже и телефонный гадатель</a:t>
            </a:r>
            <a:r>
              <a:rPr lang="ru-RU" dirty="0"/>
              <a:t>.</a:t>
            </a:r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928802"/>
            <a:ext cx="292895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3" cstate="print"/>
          <a:srcRect l="4580" t="4580" r="1526" b="1526"/>
          <a:stretch>
            <a:fillRect/>
          </a:stretch>
        </p:blipFill>
        <p:spPr bwMode="auto">
          <a:xfrm>
            <a:off x="5000628" y="3143248"/>
            <a:ext cx="2928958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5" y="285750"/>
            <a:ext cx="8715375" cy="18923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90629E"/>
                </a:solidFill>
                <a:latin typeface="Times New Roman" pitchFamily="18" charset="0"/>
              </a:rPr>
              <a:t>Подбиратель мячей</a:t>
            </a:r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/>
            </a:r>
            <a:br>
              <a:rPr lang="ru-RU" b="1" i="1">
                <a:solidFill>
                  <a:srgbClr val="3E3F68"/>
                </a:solidFill>
                <a:latin typeface="Times New Roman" pitchFamily="18" charset="0"/>
              </a:rPr>
            </a:br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Такие вакансии можно встретить в крупных гольф-клубах. В обязанности подбирателя мячей входит следить за тем, чтобы на прилегающих к площадке для гольфа территориях не было мячиков, случайно попавших туда.</a:t>
            </a:r>
            <a:r>
              <a:rPr lang="ru-RU"/>
              <a:t/>
            </a:r>
            <a:br>
              <a:rPr lang="ru-RU"/>
            </a:br>
            <a:endParaRPr lang="ru-RU"/>
          </a:p>
        </p:txBody>
      </p:sp>
      <p:pic>
        <p:nvPicPr>
          <p:cNvPr id="65541" name="Picture 5" descr="C:\Users\Янко_0\Desktop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141086"/>
            <a:ext cx="5715000" cy="3597893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85750"/>
            <a:ext cx="8358188" cy="1617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90629E"/>
                </a:solidFill>
                <a:latin typeface="Times New Roman" pitchFamily="18" charset="0"/>
              </a:rPr>
              <a:t>Ловец муравьев</a:t>
            </a:r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/>
            </a:r>
            <a:br>
              <a:rPr lang="ru-RU" b="1" i="1">
                <a:solidFill>
                  <a:srgbClr val="3E3F68"/>
                </a:solidFill>
                <a:latin typeface="Times New Roman" pitchFamily="18" charset="0"/>
              </a:rPr>
            </a:br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Ловец муравьев должен отлавливать в муравейнике лучших особей, которые в последствии послужат для продолжения рода на искусственных муравьиных фермах.</a:t>
            </a:r>
            <a:r>
              <a:rPr lang="ru-RU"/>
              <a:t/>
            </a:r>
            <a:br>
              <a:rPr lang="ru-RU"/>
            </a:br>
            <a:endParaRPr lang="ru-RU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780299"/>
            <a:ext cx="3809984" cy="4632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625" y="357188"/>
            <a:ext cx="8286750" cy="18923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90629E"/>
                </a:solidFill>
                <a:latin typeface="Times New Roman" pitchFamily="18" charset="0"/>
              </a:rPr>
              <a:t>Запаховед</a:t>
            </a:r>
            <a:r>
              <a:rPr lang="ru-RU" sz="2800" b="1" i="1">
                <a:solidFill>
                  <a:srgbClr val="3E3F68"/>
                </a:solidFill>
                <a:latin typeface="Times New Roman" pitchFamily="18" charset="0"/>
              </a:rPr>
              <a:t/>
            </a:r>
            <a:br>
              <a:rPr lang="ru-RU" sz="2800" b="1" i="1">
                <a:solidFill>
                  <a:srgbClr val="3E3F68"/>
                </a:solidFill>
                <a:latin typeface="Times New Roman" pitchFamily="18" charset="0"/>
              </a:rPr>
            </a:br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Вакансия запаховеда открыта в некоторых компаниях, занимающихся производством дезодорантов. Запаховеды наносят дезодорант на подмышки участников эксперимента и в течение дня следят за тем, как меняется запах дезодоранта.</a:t>
            </a:r>
            <a:r>
              <a:rPr lang="ru-RU"/>
              <a:t/>
            </a:r>
            <a:br>
              <a:rPr lang="ru-RU"/>
            </a:br>
            <a:endParaRPr lang="ru-RU"/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5745" y="2143116"/>
            <a:ext cx="5273239" cy="3529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428625"/>
            <a:ext cx="8429625" cy="27162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90629E"/>
                </a:solidFill>
                <a:latin typeface="Times New Roman" pitchFamily="18" charset="0"/>
              </a:rPr>
              <a:t>Разбиватель яиц</a:t>
            </a:r>
            <a:r>
              <a:rPr lang="ru-RU" sz="2800" b="1" i="1">
                <a:solidFill>
                  <a:srgbClr val="3E3F68"/>
                </a:solidFill>
                <a:latin typeface="Times New Roman" pitchFamily="18" charset="0"/>
              </a:rPr>
              <a:t/>
            </a:r>
            <a:br>
              <a:rPr lang="ru-RU" sz="2800" b="1" i="1">
                <a:solidFill>
                  <a:srgbClr val="3E3F68"/>
                </a:solidFill>
                <a:latin typeface="Times New Roman" pitchFamily="18" charset="0"/>
              </a:rPr>
            </a:br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Основная обязанность работника этой профессии - отделять белки от желтков при помощи специальной машины, в которую он должен класть целые куриные яйца.</a:t>
            </a:r>
            <a:br>
              <a:rPr lang="ru-RU" b="1" i="1">
                <a:solidFill>
                  <a:srgbClr val="3E3F68"/>
                </a:solidFill>
                <a:latin typeface="Times New Roman" pitchFamily="18" charset="0"/>
              </a:rPr>
            </a:br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Оператор, определяющий пол цыплят.</a:t>
            </a:r>
            <a:br>
              <a:rPr lang="ru-RU" b="1" i="1">
                <a:solidFill>
                  <a:srgbClr val="3E3F68"/>
                </a:solidFill>
                <a:latin typeface="Times New Roman" pitchFamily="18" charset="0"/>
              </a:rPr>
            </a:br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Когда возраст цыплят составляет 1 сутки, важно безошибочно определить их пол, поскольку от этого будут зависеть их дальнейшее питание и условия содержания.</a:t>
            </a:r>
            <a:r>
              <a:rPr lang="ru-RU"/>
              <a:t/>
            </a:r>
            <a:br>
              <a:rPr lang="ru-RU"/>
            </a:br>
            <a:endParaRPr lang="ru-RU"/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2927087"/>
            <a:ext cx="3881438" cy="3210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285750"/>
            <a:ext cx="8501063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+mn-cs"/>
              </a:rPr>
              <a:t>Вот лучший совет, который можно дать юношеству: Найди что-нибудь, что тебе нравится делать, а потом найди кого-нибудь, кто будет тебе за это платить.</a:t>
            </a:r>
            <a:b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+mn-cs"/>
              </a:rPr>
            </a:b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+mn-cs"/>
              </a:rPr>
              <a:t>                                                                                                        </a:t>
            </a:r>
            <a:r>
              <a:rPr lang="ru-RU" b="1" i="1" dirty="0" err="1">
                <a:solidFill>
                  <a:srgbClr val="90629E"/>
                </a:solidFill>
                <a:latin typeface="Times New Roman" pitchFamily="18" charset="0"/>
                <a:cs typeface="+mn-cs"/>
              </a:rPr>
              <a:t>Кэтрин</a:t>
            </a:r>
            <a:r>
              <a:rPr lang="ru-RU" b="1" i="1" dirty="0">
                <a:solidFill>
                  <a:srgbClr val="90629E"/>
                </a:solidFill>
                <a:latin typeface="Times New Roman" pitchFamily="18" charset="0"/>
                <a:cs typeface="+mn-cs"/>
              </a:rPr>
              <a:t> </a:t>
            </a:r>
            <a:r>
              <a:rPr lang="ru-RU" b="1" i="1" dirty="0" err="1">
                <a:solidFill>
                  <a:srgbClr val="90629E"/>
                </a:solidFill>
                <a:latin typeface="Times New Roman" pitchFamily="18" charset="0"/>
                <a:cs typeface="+mn-cs"/>
              </a:rPr>
              <a:t>Уайтхорн</a:t>
            </a:r>
            <a:endParaRPr lang="ru-RU" b="1" i="1" dirty="0">
              <a:solidFill>
                <a:srgbClr val="90629E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625" y="1585913"/>
            <a:ext cx="8643938" cy="146526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Мыслить, знать, чувствовать, верить и как там еще называются щупальца, которыми человек нащупывает вселенную; они должны всегда работать во взаимодействии, только так мы и сможем выполнить свое призвание. </a:t>
            </a:r>
          </a:p>
          <a:p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                                                                                           </a:t>
            </a:r>
            <a:r>
              <a:rPr lang="ru-RU" b="1" i="1">
                <a:solidFill>
                  <a:srgbClr val="90629E"/>
                </a:solidFill>
                <a:latin typeface="Times New Roman" pitchFamily="18" charset="0"/>
              </a:rPr>
              <a:t>Иоганн Вольфганг  Гете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850" y="3141663"/>
            <a:ext cx="8572500" cy="9159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Найди работу, которая тебе по душе, и твой выигрыш составит пять дней в неделю.</a:t>
            </a:r>
          </a:p>
          <a:p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                                                                                                </a:t>
            </a:r>
            <a:r>
              <a:rPr lang="ru-RU" b="1" i="1">
                <a:solidFill>
                  <a:srgbClr val="90629E"/>
                </a:solidFill>
                <a:latin typeface="Times New Roman" pitchFamily="18" charset="0"/>
              </a:rPr>
              <a:t>Джексон Браун младший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625" y="3997325"/>
            <a:ext cx="8572500" cy="915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Своим делом человек должен заниматься так, словно помощи ему искать негде.                                                  </a:t>
            </a:r>
          </a:p>
          <a:p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                                                                                           </a:t>
            </a:r>
            <a:r>
              <a:rPr lang="ru-RU" b="1" i="1">
                <a:solidFill>
                  <a:srgbClr val="90629E"/>
                </a:solidFill>
                <a:latin typeface="Times New Roman" pitchFamily="18" charset="0"/>
              </a:rPr>
              <a:t>Джордж Сэвил  Галифакс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8625" y="4868863"/>
            <a:ext cx="8715375" cy="14652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+mn-cs"/>
              </a:rPr>
              <a:t>В том, что касается будущего, я повторяю одно: за что бы вы ни взялись, главное — будьте преданны своему делу до конца. Не обязательно достигать какого-то звездного успеха, но быть честным перед самим собой в выбранной профессии — обязательно.</a:t>
            </a:r>
          </a:p>
          <a:p>
            <a:pPr>
              <a:defRPr/>
            </a:pPr>
            <a:r>
              <a:rPr lang="ru-RU" b="1" i="1" dirty="0">
                <a:solidFill>
                  <a:srgbClr val="90629E"/>
                </a:solidFill>
                <a:latin typeface="Times New Roman" pitchFamily="18" charset="0"/>
                <a:cs typeface="+mn-cs"/>
              </a:rPr>
              <a:t>                                                                                                     Роберт Де </a:t>
            </a:r>
            <a:r>
              <a:rPr lang="ru-RU" b="1" i="1" dirty="0" err="1">
                <a:solidFill>
                  <a:srgbClr val="90629E"/>
                </a:solidFill>
                <a:latin typeface="Times New Roman" pitchFamily="18" charset="0"/>
                <a:cs typeface="+mn-cs"/>
              </a:rPr>
              <a:t>Ниро</a:t>
            </a:r>
            <a:endParaRPr lang="ru-RU" b="1" i="1" dirty="0">
              <a:solidFill>
                <a:srgbClr val="90629E"/>
              </a:solidFill>
              <a:latin typeface="Times New Roman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18" y="2357430"/>
            <a:ext cx="6215106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настоящее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625" y="428625"/>
            <a:ext cx="8358188" cy="2990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A04DA3"/>
                </a:solidFill>
                <a:latin typeface="Times New Roman" pitchFamily="18" charset="0"/>
              </a:rPr>
              <a:t>Клипмейкер</a:t>
            </a:r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 - специалист, профессионально занимающийся разработкой и постановкой рекламного ролика или другого творческого заказа.</a:t>
            </a:r>
          </a:p>
          <a:p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Ее появление связано с научно-техническим прогрессом и появлением в XX веке телевидения и первых телекамер, а впоследствии с мощным развитием киноиндустрии и шоубизнеса. </a:t>
            </a:r>
          </a:p>
          <a:p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Если на Западе первые клипмейкеры появились в середине XX века, то в России эта профессия появилась совсем недавно - в конце прошлого столетия.</a:t>
            </a:r>
          </a:p>
          <a:p>
            <a:endParaRPr lang="ru-RU" b="1" i="1">
              <a:solidFill>
                <a:srgbClr val="3E3F68"/>
              </a:solidFill>
              <a:latin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4669" y="2928934"/>
            <a:ext cx="2374917" cy="3622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288571"/>
            <a:ext cx="3762401" cy="2392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63" y="357188"/>
            <a:ext cx="8215312" cy="2716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sz="2800" b="1" i="1">
                <a:solidFill>
                  <a:srgbClr val="A04DA3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2800" b="1" i="1">
                <a:solidFill>
                  <a:srgbClr val="A04DA3"/>
                </a:solidFill>
                <a:latin typeface="Times New Roman" pitchFamily="18" charset="0"/>
                <a:cs typeface="Times New Roman" pitchFamily="18" charset="0"/>
              </a:rPr>
              <a:t>eb-дизайнер</a:t>
            </a:r>
            <a:endParaRPr lang="ru-RU" sz="2800" b="1" i="1" u="sng">
              <a:solidFill>
                <a:srgbClr val="A04DA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Профессия web-дизайнера включает в себя два аспекта: </a:t>
            </a:r>
          </a:p>
          <a:p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1. Умение пользоваться специальными компьютерными программами </a:t>
            </a:r>
          </a:p>
          <a:p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2. Дизайнерская деятельность.</a:t>
            </a:r>
          </a:p>
          <a:p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 Профессия web-дизайнера как таковая появляется только с возникновением мировой компьютерной сети World Wide Web (WWW), в которой возможно создание web-сайтов в рекламных целях (конец 1980-х - начало 1990-х годов).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3508488"/>
            <a:ext cx="4286280" cy="2564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428625"/>
            <a:ext cx="8358188" cy="1892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A04DA3"/>
                </a:solidFill>
                <a:latin typeface="Times New Roman" pitchFamily="18" charset="0"/>
                <a:cs typeface="Times New Roman" pitchFamily="18" charset="0"/>
              </a:rPr>
              <a:t>Аудитор</a:t>
            </a:r>
            <a:endParaRPr lang="ru-RU" sz="2800" b="1" i="1" u="sng">
              <a:solidFill>
                <a:srgbClr val="A04DA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Профессия аудитора (от латинского auditor - слушатель) возникла совсем недавно. Хотя еще в царской России существовала такая должность, но имела она совсем иное значение, нежели сейчас (тогда это была должность в военно-судебных учреждениях). В нашей стране аудиторская служба была образована в 1991 году.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3220169"/>
            <a:ext cx="4500594" cy="2496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313" y="285750"/>
            <a:ext cx="8643937" cy="2990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A04DA3"/>
                </a:solidFill>
                <a:latin typeface="Times New Roman" pitchFamily="18" charset="0"/>
              </a:rPr>
              <a:t>Музыкальный редактор</a:t>
            </a:r>
          </a:p>
          <a:p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Профессия музыкальный редактор как таковая появилась с развитием радио и телевидения. В советские времена музыкальный редактор занимался не только отслеживанием музыкального содержания программы, но и идеологической стороной произведений. Профессия "музыкальный редактор" в России в сегодняшнем ее понимании стала реальностью только в 90-х годах XX века с появлением первой музыкальной радиостанции ("Европа-плюс") и первого музыкального канала ("2x2").</a:t>
            </a:r>
          </a:p>
          <a:p>
            <a:endParaRPr lang="ru-RU" b="1" i="1">
              <a:solidFill>
                <a:srgbClr val="A04DA3"/>
              </a:solidFill>
              <a:latin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3578311"/>
            <a:ext cx="4238628" cy="2870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428625"/>
            <a:ext cx="8286750" cy="24415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A04DA3"/>
                </a:solidFill>
                <a:latin typeface="Times New Roman" pitchFamily="18" charset="0"/>
              </a:rPr>
              <a:t>PR-работник</a:t>
            </a:r>
          </a:p>
          <a:p>
            <a:r>
              <a:rPr lang="ru-RU" b="1" i="1">
                <a:solidFill>
                  <a:srgbClr val="3E3F68"/>
                </a:solidFill>
                <a:latin typeface="Times New Roman" pitchFamily="18" charset="0"/>
              </a:rPr>
              <a:t>Появление PR-работников (специалист по связям с общественностью PR - public relations) произошло в начале 1990-х годов, что связано с изменением идеологии, переходом к рыночной экономике, появлением конкуренции, рекламы. Все это заставляет новые, появляющиеся компании создавать свою марку, свой благоприятный имидж, чем и занимаются PR-работники.</a:t>
            </a:r>
          </a:p>
          <a:p>
            <a:endParaRPr lang="ru-RU" b="1" i="1">
              <a:solidFill>
                <a:srgbClr val="A04DA3"/>
              </a:solidFill>
              <a:latin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3648010"/>
            <a:ext cx="3667124" cy="2655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4612" y="2428868"/>
            <a:ext cx="4572032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будущее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254</TotalTime>
  <Words>1064</Words>
  <Application>Microsoft Office PowerPoint</Application>
  <PresentationFormat>Экран (4:3)</PresentationFormat>
  <Paragraphs>52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6</vt:i4>
      </vt:variant>
      <vt:variant>
        <vt:lpstr>Заголовки слайдов</vt:lpstr>
      </vt:variant>
      <vt:variant>
        <vt:i4>27</vt:i4>
      </vt:variant>
    </vt:vector>
  </HeadingPairs>
  <TitlesOfParts>
    <vt:vector size="40" baseType="lpstr">
      <vt:lpstr>Arial</vt:lpstr>
      <vt:lpstr>Lucida Sans Unicode</vt:lpstr>
      <vt:lpstr>Wingdings 3</vt:lpstr>
      <vt:lpstr>Verdana</vt:lpstr>
      <vt:lpstr>Wingdings 2</vt:lpstr>
      <vt:lpstr>Calibri</vt:lpstr>
      <vt:lpstr>Times New Roman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Янко_0</dc:creator>
  <cp:lastModifiedBy>Qwerty</cp:lastModifiedBy>
  <cp:revision>44</cp:revision>
  <dcterms:created xsi:type="dcterms:W3CDTF">2011-03-15T18:53:56Z</dcterms:created>
  <dcterms:modified xsi:type="dcterms:W3CDTF">2014-01-02T18:19:32Z</dcterms:modified>
</cp:coreProperties>
</file>