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4" r:id="rId3"/>
    <p:sldId id="270" r:id="rId4"/>
    <p:sldId id="267" r:id="rId5"/>
    <p:sldId id="271" r:id="rId6"/>
    <p:sldId id="272" r:id="rId7"/>
    <p:sldId id="274" r:id="rId8"/>
    <p:sldId id="273" r:id="rId9"/>
    <p:sldId id="275" r:id="rId10"/>
    <p:sldId id="276" r:id="rId11"/>
    <p:sldId id="277" r:id="rId12"/>
    <p:sldId id="269" r:id="rId13"/>
    <p:sldId id="257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7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6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D6B2E-4C47-449A-8B16-1465AC48F764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67483-0FCF-4287-A505-838CC2469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554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itchFamily="18" charset="-120"/>
              </a:defRPr>
            </a:lvl9pPr>
          </a:lstStyle>
          <a:p>
            <a:pPr eaLnBrk="1" hangingPunct="1"/>
            <a:fld id="{9252D837-E997-4DBB-A014-49411AC2A923}" type="slidenum">
              <a:rPr lang="ru-RU" altLang="ru-RU" sz="1200">
                <a:latin typeface="Times New Roman" panose="02020603050405020304" pitchFamily="18" charset="0"/>
              </a:rPr>
              <a:pPr eaLnBrk="1" hangingPunct="1"/>
              <a:t>4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165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4949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33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865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50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1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0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70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42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7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86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7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49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7D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C0C1F-AF35-43AB-952F-CD256DB01656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EE57A-97DC-4E17-A369-B9CFDB7B8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64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1042;&#1067;&#1041;&#1054;&#1056;%20&#1055;&#1056;&#1054;&#1060;&#1045;&#1057;&#1057;&#1048;&#1048;\203.MP3" TargetMode="Externa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808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4170" y="761100"/>
            <a:ext cx="7855424" cy="48208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Продолжить пословицу.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Сделал дело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  <a:p>
            <a:pPr lvl="0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Дело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мастера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lvl="0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посеешь…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Терпенье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и труд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lvl="0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Поспешишь…</a:t>
            </a:r>
          </a:p>
          <a:p>
            <a:pPr lvl="0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Семь раз отмерь…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02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55093" y="2528815"/>
            <a:ext cx="11341289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                       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ЧЕЛОВЕК-ТЕХНИКА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ДОЯРКА                              ЧЕЛОВЕК-ЧЕЛОВЕК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ТРАКТОРИСТ                     ЧЕЛОВЕК-ЗНАКОВАЯ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АРТИСТ                        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ЧЕЛОВЕК-ПРИРОДА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БУХГАЛТЕР                       ЧЕЛОВЕК-ХУДОЖЕСТВЕННЫЙ ОБРАЗ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05798" y="678555"/>
            <a:ext cx="81007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Определите </a:t>
            </a:r>
            <a: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 какому типу относятся </a:t>
            </a:r>
            <a:endParaRPr lang="ru-RU" sz="3600" b="1" dirty="0" smtClean="0">
              <a:solidFill>
                <a:srgbClr val="FFC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эти </a:t>
            </a:r>
            <a: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пять профессий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0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400888"/>
            <a:ext cx="7772400" cy="156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1800" b="1" dirty="0">
                <a:solidFill>
                  <a:srgbClr val="FFC000"/>
                </a:solidFill>
                <a:latin typeface="Arial" charset="0"/>
                <a:ea typeface="+mn-ea"/>
              </a:rPr>
              <a:t>        </a:t>
            </a:r>
            <a:r>
              <a:rPr kumimoji="0" lang="ru-RU" b="1" dirty="0">
                <a:solidFill>
                  <a:srgbClr val="FFC000"/>
                </a:solidFill>
                <a:latin typeface="Arial" charset="0"/>
                <a:ea typeface="+mn-ea"/>
              </a:rPr>
              <a:t>Что влияет на выбор </a:t>
            </a:r>
            <a:r>
              <a:rPr kumimoji="0" lang="ru-RU" b="1" dirty="0" smtClean="0">
                <a:solidFill>
                  <a:srgbClr val="FFC000"/>
                </a:solidFill>
                <a:latin typeface="Arial" charset="0"/>
                <a:ea typeface="+mn-ea"/>
              </a:rPr>
              <a:t>профессии?</a:t>
            </a:r>
            <a:endParaRPr kumimoji="0" lang="ru-RU" b="1" dirty="0">
              <a:solidFill>
                <a:srgbClr val="FFC000"/>
              </a:solidFill>
              <a:latin typeface="Arial" charset="0"/>
              <a:ea typeface="+mn-ea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black"/>
              </a:solidFill>
              <a:latin typeface="Arial" charset="0"/>
              <a:ea typeface="+mn-ea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209800" y="2028402"/>
            <a:ext cx="7772400" cy="402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0" indent="0">
              <a:lnSpc>
                <a:spcPts val="1700"/>
              </a:lnSpc>
              <a:spcBef>
                <a:spcPts val="0"/>
              </a:spcBef>
              <a:buNone/>
              <a:defRPr/>
            </a:pPr>
            <a:r>
              <a:rPr lang="en-US" sz="2000" b="1" dirty="0">
                <a:solidFill>
                  <a:prstClr val="black"/>
                </a:solidFill>
                <a:latin typeface="Arial" charset="0"/>
              </a:rPr>
              <a:t>   </a:t>
            </a:r>
            <a:r>
              <a:rPr lang="ru-RU" sz="2000" b="1" dirty="0">
                <a:latin typeface="Arial" charset="0"/>
              </a:rPr>
              <a:t>8 факторов выбора профессии по Е.А. Климову:</a:t>
            </a:r>
            <a:endParaRPr lang="en-US" sz="2000" b="1" dirty="0"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endParaRPr lang="ru-RU" sz="2000" b="1" dirty="0">
              <a:solidFill>
                <a:srgbClr val="FFC000"/>
              </a:solidFill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Позиция старших членов семьи</a:t>
            </a:r>
            <a:br>
              <a:rPr lang="ru-RU" sz="2000" b="1" dirty="0">
                <a:solidFill>
                  <a:srgbClr val="FFC000"/>
                </a:solidFill>
                <a:latin typeface="Arial" charset="0"/>
              </a:rPr>
            </a:br>
            <a:endParaRPr lang="en-US" sz="2000" b="1" dirty="0">
              <a:solidFill>
                <a:srgbClr val="FFC000"/>
              </a:solidFill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Позиция товарищей, подруг</a:t>
            </a:r>
            <a:br>
              <a:rPr lang="ru-RU" sz="2000" b="1" dirty="0">
                <a:solidFill>
                  <a:srgbClr val="FFC000"/>
                </a:solidFill>
                <a:latin typeface="Arial" charset="0"/>
              </a:rPr>
            </a:br>
            <a:endParaRPr lang="en-US" sz="2000" b="1" dirty="0">
              <a:solidFill>
                <a:srgbClr val="FFC000"/>
              </a:solidFill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Позиция учителей, школьных педагогов</a:t>
            </a:r>
            <a:br>
              <a:rPr lang="ru-RU" sz="2000" b="1" dirty="0">
                <a:solidFill>
                  <a:srgbClr val="FFC000"/>
                </a:solidFill>
                <a:latin typeface="Arial" charset="0"/>
              </a:rPr>
            </a:br>
            <a:endParaRPr lang="en-US" sz="2000" b="1" dirty="0">
              <a:solidFill>
                <a:srgbClr val="FFC000"/>
              </a:solidFill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Личные профессиональные планы</a:t>
            </a:r>
            <a:br>
              <a:rPr lang="ru-RU" sz="2000" b="1" dirty="0">
                <a:solidFill>
                  <a:srgbClr val="FFC000"/>
                </a:solidFill>
                <a:latin typeface="Arial" charset="0"/>
              </a:rPr>
            </a:br>
            <a:endParaRPr lang="en-US" sz="2000" b="1" dirty="0">
              <a:solidFill>
                <a:srgbClr val="FFC000"/>
              </a:solidFill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Способности</a:t>
            </a:r>
            <a:br>
              <a:rPr lang="ru-RU" sz="2000" b="1" dirty="0">
                <a:solidFill>
                  <a:srgbClr val="FFC000"/>
                </a:solidFill>
                <a:latin typeface="Arial" charset="0"/>
              </a:rPr>
            </a:br>
            <a:endParaRPr lang="en-US" sz="2000" b="1" dirty="0">
              <a:solidFill>
                <a:srgbClr val="FFC000"/>
              </a:solidFill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Уровень притязаний на общественное признание</a:t>
            </a:r>
            <a:br>
              <a:rPr lang="ru-RU" sz="2000" b="1" dirty="0">
                <a:solidFill>
                  <a:srgbClr val="FFC000"/>
                </a:solidFill>
                <a:latin typeface="Arial" charset="0"/>
              </a:rPr>
            </a:b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.</a:t>
            </a: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Информированность</a:t>
            </a:r>
            <a:br>
              <a:rPr lang="ru-RU" sz="2000" b="1" dirty="0">
                <a:solidFill>
                  <a:srgbClr val="FFC000"/>
                </a:solidFill>
                <a:latin typeface="Arial" charset="0"/>
              </a:rPr>
            </a:br>
            <a:endParaRPr lang="en-US" sz="2000" b="1" dirty="0">
              <a:solidFill>
                <a:srgbClr val="FFC000"/>
              </a:solidFill>
              <a:latin typeface="Arial" charset="0"/>
            </a:endParaRPr>
          </a:p>
          <a:p>
            <a:pPr>
              <a:lnSpc>
                <a:spcPts val="17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rgbClr val="FFC000"/>
                </a:solidFill>
                <a:latin typeface="Arial" charset="0"/>
              </a:rPr>
              <a:t>Склонности</a:t>
            </a:r>
            <a:r>
              <a:rPr lang="ru-RU" sz="2000" b="1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Arial" charset="0"/>
              </a:rPr>
            </a:br>
            <a:endParaRPr lang="ru-RU" sz="2000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6" y="5157193"/>
            <a:ext cx="4383404" cy="13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90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6288" y="1152183"/>
            <a:ext cx="105770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5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«Счастливый человек тот, который  утром  с удовольствием идёт на работу, а вечером – с радостью возвращается домой».</a:t>
            </a:r>
            <a:endParaRPr lang="ru-RU" sz="4800" b="1" dirty="0"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41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528" y="1268760"/>
            <a:ext cx="8388424" cy="350100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3600" b="1" i="1" dirty="0">
                <a:solidFill>
                  <a:srgbClr val="FFC000"/>
                </a:solidFill>
                <a:latin typeface="Tahoma" panose="020B0604030504040204" pitchFamily="34" charset="0"/>
              </a:rPr>
              <a:t>Выбор профессии или профессиональное самоопределение - основа самоутверждения человека в обществе, одно из главных его решений в жизни. </a:t>
            </a:r>
          </a:p>
        </p:txBody>
      </p:sp>
    </p:spTree>
    <p:extLst>
      <p:ext uri="{BB962C8B-B14F-4D97-AF65-F5344CB8AC3E}">
        <p14:creationId xmlns:p14="http://schemas.microsoft.com/office/powerpoint/2010/main" val="2008680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203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BS00508_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9972">
            <a:off x="760859" y="137348"/>
            <a:ext cx="3347864" cy="353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BD06675_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100000" l="207" r="100000">
                        <a14:foregroundMark x1="20455" y1="17667" x2="20455" y2="17667"/>
                        <a14:foregroundMark x1="22934" y1="15333" x2="15909" y2="15000"/>
                        <a14:foregroundMark x1="25413" y1="9833" x2="13843" y2="21833"/>
                        <a14:foregroundMark x1="15289" y1="37000" x2="43802" y2="66000"/>
                        <a14:foregroundMark x1="15909" y1="43500" x2="31612" y2="67333"/>
                        <a14:foregroundMark x1="12190" y1="49000" x2="25000" y2="73333"/>
                        <a14:foregroundMark x1="22521" y1="33333" x2="53306" y2="52667"/>
                        <a14:foregroundMark x1="23347" y1="38000" x2="53306" y2="58667"/>
                        <a14:foregroundMark x1="21488" y1="35667" x2="40083" y2="56333"/>
                        <a14:foregroundMark x1="16322" y1="44000" x2="10331" y2="62833"/>
                        <a14:foregroundMark x1="14876" y1="64167" x2="23967" y2="77500"/>
                        <a14:foregroundMark x1="23967" y1="68333" x2="30992" y2="44000"/>
                        <a14:foregroundMark x1="26446" y1="43500" x2="25000" y2="71500"/>
                        <a14:foregroundMark x1="27479" y1="70167" x2="20868" y2="59167"/>
                        <a14:foregroundMark x1="39669" y1="16333" x2="48347" y2="11667"/>
                        <a14:foregroundMark x1="53926" y1="34333" x2="56405" y2="47167"/>
                        <a14:foregroundMark x1="46281" y1="35667" x2="66116" y2="33833"/>
                        <a14:foregroundMark x1="18802" y1="15833" x2="30992" y2="17333"/>
                        <a14:foregroundMark x1="16322" y1="17667" x2="39256" y2="42000"/>
                        <a14:foregroundMark x1="31818" y1="15833" x2="51446" y2="14333"/>
                        <a14:foregroundMark x1="49380" y1="13167" x2="52686" y2="12667"/>
                        <a14:foregroundMark x1="69008" y1="28667" x2="86983" y2="36833"/>
                        <a14:foregroundMark x1="84091" y1="39167" x2="94008" y2="46500"/>
                        <a14:foregroundMark x1="83264" y1="39667" x2="86983" y2="45333"/>
                        <a14:foregroundMark x1="83678" y1="37333" x2="91942" y2="41500"/>
                        <a14:foregroundMark x1="81198" y1="40333" x2="86157" y2="47667"/>
                        <a14:foregroundMark x1="92149" y1="47333" x2="95868" y2="49833"/>
                        <a14:foregroundMark x1="95455" y1="51667" x2="89669" y2="58667"/>
                        <a14:foregroundMark x1="92769" y1="66667" x2="85331" y2="81167"/>
                        <a14:foregroundMark x1="86983" y1="71000" x2="82438" y2="78333"/>
                        <a14:foregroundMark x1="95868" y1="69833" x2="88017" y2="80167"/>
                        <a14:foregroundMark x1="94835" y1="69167" x2="96074" y2="66167"/>
                        <a14:foregroundMark x1="86777" y1="83667" x2="89876" y2="81500"/>
                        <a14:foregroundMark x1="32438" y1="81167" x2="48347" y2="94500"/>
                        <a14:foregroundMark x1="29752" y1="86000" x2="43802" y2="93833"/>
                        <a14:foregroundMark x1="36777" y1="81833" x2="64256" y2="96000"/>
                        <a14:foregroundMark x1="56612" y1="87833" x2="63223" y2="90500"/>
                        <a14:foregroundMark x1="48967" y1="86167" x2="65702" y2="94667"/>
                        <a14:foregroundMark x1="29545" y1="90500" x2="47107" y2="96833"/>
                        <a14:foregroundMark x1="49380" y1="97667" x2="57438" y2="95500"/>
                        <a14:foregroundMark x1="32438" y1="94667" x2="41322" y2="96333"/>
                        <a14:foregroundMark x1="89256" y1="33500" x2="91736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3356992"/>
            <a:ext cx="2832476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 rot="21322967">
            <a:off x="1953480" y="1662215"/>
            <a:ext cx="7129463" cy="3385120"/>
          </a:xfrm>
        </p:spPr>
        <p:txBody>
          <a:bodyPr/>
          <a:lstStyle/>
          <a:p>
            <a:pPr algn="ctr" eaLnBrk="1" hangingPunct="1"/>
            <a:r>
              <a:rPr lang="ru-RU" altLang="ru-RU" sz="6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</a:t>
            </a:r>
            <a:br>
              <a:rPr lang="ru-RU" altLang="ru-RU" sz="6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altLang="ru-RU" sz="6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профессии  - дело серьёзное</a:t>
            </a:r>
          </a:p>
        </p:txBody>
      </p:sp>
    </p:spTree>
    <p:extLst>
      <p:ext uri="{BB962C8B-B14F-4D97-AF65-F5344CB8AC3E}">
        <p14:creationId xmlns:p14="http://schemas.microsoft.com/office/powerpoint/2010/main" val="876691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881"/>
    </mc:Choice>
    <mc:Fallback>
      <p:transition spd="slow" advClick="0" advTm="7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56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05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4"/>
                </p:tgtEl>
              </p:cMediaNode>
            </p:audio>
          </p:childTnLst>
        </p:cTn>
      </p:par>
    </p:tnLst>
    <p:bldLst>
      <p:bldP spid="256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799" y="1216026"/>
            <a:ext cx="565291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Профессий много в мире есть, </a:t>
            </a:r>
          </a:p>
          <a:p>
            <a:pPr marL="0" indent="0">
              <a:buNone/>
            </a:pPr>
            <a:r>
              <a:rPr lang="ru-RU" dirty="0"/>
              <a:t>Их невозможно перечесть.</a:t>
            </a:r>
          </a:p>
          <a:p>
            <a:pPr marL="0" indent="0">
              <a:buNone/>
            </a:pPr>
            <a:r>
              <a:rPr lang="ru-RU" dirty="0"/>
              <a:t>Сегодня многие важны</a:t>
            </a:r>
          </a:p>
          <a:p>
            <a:pPr marL="0" indent="0">
              <a:buNone/>
            </a:pPr>
            <a:r>
              <a:rPr lang="ru-RU" dirty="0"/>
              <a:t>И актуальны, и нужны.</a:t>
            </a:r>
          </a:p>
          <a:p>
            <a:pPr marL="0" indent="0">
              <a:buNone/>
            </a:pPr>
            <a:r>
              <a:rPr lang="ru-RU" dirty="0"/>
              <a:t>И ты скорее подрастай – </a:t>
            </a:r>
          </a:p>
          <a:p>
            <a:pPr marL="0" indent="0">
              <a:buNone/>
            </a:pPr>
            <a:r>
              <a:rPr lang="ru-RU" dirty="0"/>
              <a:t>Профессией овладевай.</a:t>
            </a:r>
          </a:p>
          <a:p>
            <a:pPr marL="0" indent="0">
              <a:buNone/>
            </a:pPr>
            <a:r>
              <a:rPr lang="ru-RU" dirty="0"/>
              <a:t>Старайся в деле первым быть</a:t>
            </a:r>
          </a:p>
          <a:p>
            <a:pPr marL="0" indent="0">
              <a:buNone/>
            </a:pPr>
            <a:r>
              <a:rPr lang="ru-RU" dirty="0"/>
              <a:t>И людям пользу приносить!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119" y="1490134"/>
            <a:ext cx="6438901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8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3" name="Picture 3" descr="b18097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049" y="3493914"/>
            <a:ext cx="277177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 descr="PE02719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96" y="1814513"/>
            <a:ext cx="2916238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7" name="Picture 7" descr="BD06517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58" y="502606"/>
            <a:ext cx="3563938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5" name="Picture 15" descr="PE01846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243" y="273601"/>
            <a:ext cx="43561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4" name="Picture 4" descr="BD07153_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671" y="1916114"/>
            <a:ext cx="23939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8267" y="4739782"/>
            <a:ext cx="6355643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это трудовая деятельность человека, которая дает ему средства для существования и развития.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4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299" y="2731911"/>
            <a:ext cx="5482195" cy="366430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822" y="662870"/>
            <a:ext cx="6928556" cy="4351338"/>
          </a:xfrm>
        </p:spPr>
        <p:txBody>
          <a:bodyPr>
            <a:noAutofit/>
          </a:bodyPr>
          <a:lstStyle/>
          <a:p>
            <a:r>
              <a:rPr lang="ru-RU" sz="4000" b="1" dirty="0"/>
              <a:t>Специальность – </a:t>
            </a:r>
            <a:r>
              <a:rPr lang="ru-RU" sz="4000" dirty="0"/>
              <a:t>вид занятий в рамках одной профессии.</a:t>
            </a:r>
          </a:p>
          <a:p>
            <a:r>
              <a:rPr lang="ru-RU" sz="4000" b="1" dirty="0"/>
              <a:t>Квалификация – </a:t>
            </a:r>
            <a:r>
              <a:rPr lang="ru-RU" sz="4000" dirty="0"/>
              <a:t>это уровень профессионального мастерства.</a:t>
            </a:r>
          </a:p>
          <a:p>
            <a:r>
              <a:rPr lang="ru-RU" sz="4000" b="1" dirty="0"/>
              <a:t>Должность – </a:t>
            </a:r>
            <a:r>
              <a:rPr lang="ru-RU" sz="4000" dirty="0"/>
              <a:t>это место, занимаемое человеком в организации.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0753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9444" y="595136"/>
            <a:ext cx="9716912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</a:t>
            </a:r>
            <a:r>
              <a:rPr lang="ru-RU" b="1" dirty="0"/>
              <a:t>Человек – природа</a:t>
            </a:r>
            <a:r>
              <a:rPr lang="ru-RU" dirty="0"/>
              <a:t> - все профессии, связанные с растениеводством, животноводством, лесным хозяйством, охраной окружающей среды.</a:t>
            </a:r>
          </a:p>
          <a:p>
            <a:r>
              <a:rPr lang="ru-RU" dirty="0"/>
              <a:t>2. </a:t>
            </a:r>
            <a:r>
              <a:rPr lang="ru-RU" b="1" dirty="0"/>
              <a:t>Человек-техника</a:t>
            </a:r>
            <a:r>
              <a:rPr lang="ru-RU" dirty="0"/>
              <a:t> - все профессии, связанные с техникой.</a:t>
            </a:r>
          </a:p>
          <a:p>
            <a:r>
              <a:rPr lang="ru-RU" dirty="0"/>
              <a:t>3. </a:t>
            </a:r>
            <a:r>
              <a:rPr lang="ru-RU" b="1" dirty="0"/>
              <a:t>Человек-человек</a:t>
            </a:r>
            <a:r>
              <a:rPr lang="ru-RU" dirty="0"/>
              <a:t> - все профессии, связанные с обслуживанием людей.</a:t>
            </a:r>
          </a:p>
          <a:p>
            <a:r>
              <a:rPr lang="ru-RU" dirty="0"/>
              <a:t>4. </a:t>
            </a:r>
            <a:r>
              <a:rPr lang="ru-RU" b="1" dirty="0"/>
              <a:t>Человек-знаковая система</a:t>
            </a:r>
            <a:r>
              <a:rPr lang="ru-RU" dirty="0"/>
              <a:t> - все профессии, связанные с подсчетами, цифровыми и буквенными знаками.</a:t>
            </a:r>
          </a:p>
          <a:p>
            <a:r>
              <a:rPr lang="ru-RU" dirty="0"/>
              <a:t>5. </a:t>
            </a:r>
            <a:r>
              <a:rPr lang="ru-RU" b="1" dirty="0"/>
              <a:t>Человек-художественный образ</a:t>
            </a:r>
            <a:r>
              <a:rPr lang="ru-RU" dirty="0"/>
              <a:t> - все творческие специальности.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156" y="4636206"/>
            <a:ext cx="73152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2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230805" y="482417"/>
            <a:ext cx="4394579" cy="5549894"/>
          </a:xfrm>
        </p:spPr>
        <p:txBody>
          <a:bodyPr>
            <a:noAutofit/>
          </a:bodyPr>
          <a:lstStyle/>
          <a:p>
            <a:pPr lvl="0"/>
            <a:r>
              <a:rPr lang="ru-RU" sz="2400" b="1" dirty="0"/>
              <a:t>самая зелёная профессия </a:t>
            </a:r>
            <a:endParaRPr lang="ru-RU" sz="2400" b="1" dirty="0" smtClean="0"/>
          </a:p>
          <a:p>
            <a:pPr lvl="0"/>
            <a:r>
              <a:rPr lang="ru-RU" sz="2400" b="1" dirty="0" smtClean="0">
                <a:solidFill>
                  <a:srgbClr val="FFC000"/>
                </a:solidFill>
              </a:rPr>
              <a:t>самая </a:t>
            </a:r>
            <a:r>
              <a:rPr lang="ru-RU" sz="2400" b="1" dirty="0">
                <a:solidFill>
                  <a:srgbClr val="FFC000"/>
                </a:solidFill>
              </a:rPr>
              <a:t>сладкая </a:t>
            </a:r>
            <a:endParaRPr lang="ru-RU" sz="2400" b="1" dirty="0" smtClean="0">
              <a:solidFill>
                <a:srgbClr val="FFC000"/>
              </a:solidFill>
            </a:endParaRPr>
          </a:p>
          <a:p>
            <a:pPr lvl="0"/>
            <a:r>
              <a:rPr lang="ru-RU" sz="2400" b="1" dirty="0" smtClean="0"/>
              <a:t>самая </a:t>
            </a:r>
            <a:r>
              <a:rPr lang="ru-RU" sz="2400" b="1" dirty="0"/>
              <a:t>волосатая </a:t>
            </a:r>
            <a:endParaRPr lang="ru-RU" sz="2400" b="1" dirty="0" smtClean="0"/>
          </a:p>
          <a:p>
            <a:pPr lvl="0"/>
            <a:r>
              <a:rPr lang="ru-RU" sz="2400" b="1" dirty="0" smtClean="0">
                <a:solidFill>
                  <a:srgbClr val="FFC000"/>
                </a:solidFill>
              </a:rPr>
              <a:t>самая </a:t>
            </a:r>
            <a:r>
              <a:rPr lang="ru-RU" sz="2400" b="1" dirty="0">
                <a:solidFill>
                  <a:srgbClr val="FFC000"/>
                </a:solidFill>
              </a:rPr>
              <a:t>детская </a:t>
            </a:r>
            <a:endParaRPr lang="ru-RU" sz="2400" b="1" dirty="0" smtClean="0">
              <a:solidFill>
                <a:srgbClr val="FFC000"/>
              </a:solidFill>
            </a:endParaRPr>
          </a:p>
          <a:p>
            <a:pPr lvl="0"/>
            <a:r>
              <a:rPr lang="ru-RU" sz="2400" b="1" dirty="0" smtClean="0"/>
              <a:t>самая </a:t>
            </a:r>
            <a:r>
              <a:rPr lang="ru-RU" sz="2400" b="1" dirty="0"/>
              <a:t>ответственная </a:t>
            </a:r>
            <a:endParaRPr lang="ru-RU" sz="2400" b="1" dirty="0" smtClean="0"/>
          </a:p>
          <a:p>
            <a:pPr lvl="0"/>
            <a:r>
              <a:rPr lang="ru-RU" sz="2400" b="1" dirty="0" smtClean="0">
                <a:solidFill>
                  <a:srgbClr val="FFC000"/>
                </a:solidFill>
              </a:rPr>
              <a:t>самая </a:t>
            </a:r>
            <a:r>
              <a:rPr lang="ru-RU" sz="2400" b="1" dirty="0">
                <a:solidFill>
                  <a:srgbClr val="FFC000"/>
                </a:solidFill>
              </a:rPr>
              <a:t>смешная </a:t>
            </a:r>
            <a:endParaRPr lang="ru-RU" sz="2400" b="1" dirty="0" smtClean="0">
              <a:solidFill>
                <a:srgbClr val="FFC000"/>
              </a:solidFill>
            </a:endParaRPr>
          </a:p>
          <a:p>
            <a:pPr lvl="0"/>
            <a:r>
              <a:rPr lang="ru-RU" sz="2400" b="1" dirty="0" smtClean="0"/>
              <a:t>самая умная</a:t>
            </a:r>
            <a:endParaRPr lang="ru-RU" sz="2400" b="1" dirty="0"/>
          </a:p>
          <a:p>
            <a:pPr lvl="0"/>
            <a:r>
              <a:rPr lang="ru-RU" sz="2400" b="1" dirty="0">
                <a:solidFill>
                  <a:srgbClr val="FFC000"/>
                </a:solidFill>
              </a:rPr>
              <a:t>самая зубастая </a:t>
            </a:r>
            <a:endParaRPr lang="ru-RU" sz="2400" b="1" dirty="0" smtClean="0">
              <a:solidFill>
                <a:srgbClr val="FFC000"/>
              </a:solidFill>
            </a:endParaRPr>
          </a:p>
          <a:p>
            <a:pPr lvl="0"/>
            <a:r>
              <a:rPr lang="ru-RU" sz="2400" b="1" dirty="0" smtClean="0"/>
              <a:t>самая </a:t>
            </a:r>
            <a:r>
              <a:rPr lang="ru-RU" sz="2400" b="1" dirty="0"/>
              <a:t>начитанная </a:t>
            </a:r>
            <a:endParaRPr lang="ru-RU" sz="2400" b="1" dirty="0" smtClean="0"/>
          </a:p>
          <a:p>
            <a:pPr lvl="0"/>
            <a:r>
              <a:rPr lang="ru-RU" sz="2400" b="1" dirty="0" smtClean="0">
                <a:solidFill>
                  <a:srgbClr val="FFC000"/>
                </a:solidFill>
              </a:rPr>
              <a:t>самая требовательная</a:t>
            </a:r>
          </a:p>
          <a:p>
            <a:pPr lvl="0"/>
            <a:r>
              <a:rPr lang="ru-RU" sz="2400" b="1" dirty="0" smtClean="0"/>
              <a:t>самая </a:t>
            </a:r>
            <a:r>
              <a:rPr lang="ru-RU" sz="2400" b="1" dirty="0"/>
              <a:t>высокая </a:t>
            </a:r>
            <a:endParaRPr lang="ru-RU" sz="2400" b="1" dirty="0" smtClean="0"/>
          </a:p>
          <a:p>
            <a:pPr lvl="0"/>
            <a:r>
              <a:rPr lang="ru-RU" sz="2400" b="1" dirty="0" smtClean="0">
                <a:solidFill>
                  <a:srgbClr val="FFC000"/>
                </a:solidFill>
              </a:rPr>
              <a:t>самая </a:t>
            </a:r>
            <a:r>
              <a:rPr lang="ru-RU" sz="2400" b="1" dirty="0">
                <a:solidFill>
                  <a:srgbClr val="FFC000"/>
                </a:solidFill>
              </a:rPr>
              <a:t>смелая </a:t>
            </a:r>
            <a:endParaRPr lang="ru-RU" sz="2400" b="1" dirty="0" smtClean="0">
              <a:solidFill>
                <a:srgbClr val="FFC000"/>
              </a:solidFill>
            </a:endParaRPr>
          </a:p>
          <a:p>
            <a:pPr lvl="0"/>
            <a:endParaRPr lang="ru-RU" sz="2400" b="1" dirty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0250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9242" y="807253"/>
            <a:ext cx="10617957" cy="494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предложенных ответов – найти правильный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Зубы лечит: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хирург, стоматолог, медсестра.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Корову доит: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доярка, пастух, дворник.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 строит: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маляр, строитель, слесарь.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Снег убирает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шофёр, лётчик, дворник.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учит: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библиотекарь, нянечка, учитель.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Рубашки шьёт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швея, сапожник, часовщик.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Охраняет границу: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тракторист, пограничник, почтальон.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Добывает уголь: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художник, водитель, шахтёр.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88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9116" y="393891"/>
            <a:ext cx="10481480" cy="592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Изменив, одно или два слова верните пословицам и поговоркам прежнее звучание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1.Одна голова –хорошо, а две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некрасиво.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2.Без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клещей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стоматолог,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без рук.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3.Ни кола, ни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двойки.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4.Труд человека кормит, а сон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портит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5.Кто мало говорит, тот много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съедает.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1.Будешь лениться - узнаешь 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директора.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2.Скучен день до вечера, коли делать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уроки.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3.Мало хотеть, надо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просить.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4.Землю красит солнце, а человека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парикмахер.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5.Делу время – еде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82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401</Words>
  <Application>Microsoft Office PowerPoint</Application>
  <PresentationFormat>Широкоэкранный</PresentationFormat>
  <Paragraphs>82</Paragraphs>
  <Slides>14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新細明體</vt:lpstr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Выбор   профессии  - дело серьёзное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Что влияет на выбор профессии?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5</cp:revision>
  <dcterms:created xsi:type="dcterms:W3CDTF">2024-12-20T19:49:59Z</dcterms:created>
  <dcterms:modified xsi:type="dcterms:W3CDTF">2024-12-20T20:44:16Z</dcterms:modified>
</cp:coreProperties>
</file>