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8" r:id="rId3"/>
    <p:sldId id="257" r:id="rId4"/>
    <p:sldId id="259" r:id="rId5"/>
    <p:sldId id="263" r:id="rId6"/>
    <p:sldId id="256" r:id="rId7"/>
    <p:sldId id="264" r:id="rId8"/>
    <p:sldId id="260" r:id="rId9"/>
    <p:sldId id="261" r:id="rId10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12/27/2015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12/27/2015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12/27/2015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12/27/2015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12/27/2015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12/27/2015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12/27/2015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12/27/2015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12/27/2015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12/27/2015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12/27/2015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12/27/2015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online.zakon.kz/document/?link_id=1000629014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рофилактика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преступлений против половой неприкосновенности несовершеннолетних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Классный час</a:t>
            </a:r>
            <a:endParaRPr lang="ru-RU" dirty="0"/>
          </a:p>
        </p:txBody>
      </p:sp>
      <p:pic>
        <p:nvPicPr>
          <p:cNvPr id="15362" name="Picture 2" descr="http://ladysview.net/uploads/posts/2012-02/1328747678_sexeducation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2590800"/>
            <a:ext cx="4572000" cy="3962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Половая неприкосновенность</a:t>
            </a:r>
            <a:r>
              <a:rPr lang="ru-RU" dirty="0" smtClean="0"/>
              <a:t> - составная часть личной неприкосновенности, охраняющая человека от любых противоправных </a:t>
            </a:r>
            <a:r>
              <a:rPr lang="ru-RU" dirty="0" smtClean="0"/>
              <a:t>посягательств</a:t>
            </a:r>
            <a:r>
              <a:rPr lang="ru-RU" dirty="0" smtClean="0"/>
              <a:t>. П.н. охраняется уголовным законодательством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ru-RU" dirty="0" smtClean="0"/>
              <a:t>1. Каждый обязан соблюдать Конституцию и законодательство Республики Казахстан, уважать права, свободы, честь и достоинство других лиц.</a:t>
            </a:r>
          </a:p>
          <a:p>
            <a:pPr fontAlgn="base"/>
            <a:r>
              <a:rPr lang="ru-RU" dirty="0" smtClean="0"/>
              <a:t>2. Каждый обязан уважать </a:t>
            </a:r>
            <a:r>
              <a:rPr lang="ru-RU" b="1" u="sng" dirty="0" smtClean="0">
                <a:hlinkClick r:id="rId2" tooltip="Конституционный закон Республики Казахстан от 4 июня 2007 года № 258-III «О государственных символах Республики Казахстан» (с изменениями и дополнениями по состоянию на 28.10.2015 г.)"/>
              </a:rPr>
              <a:t>государственные символы</a:t>
            </a:r>
            <a:r>
              <a:rPr lang="ru-RU" dirty="0" smtClean="0"/>
              <a:t> Республики.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34 </a:t>
            </a:r>
            <a:r>
              <a:rPr lang="ru-RU" dirty="0" smtClean="0"/>
              <a:t>статья Казахстана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Насилие в отношении детей во всем мире превратилось в серьезную проблему: миллионы детей становятся жертвами физического и сексуального насилия и зачастую страдают от неисправимых последствий этого зла. 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 сожалению, Казахстан в этом отношении не отстает от других стран. Наше государство присоединилось ко множеству международных договоров и конвенций, касающихся защиты прав детей, принят целый ряд национальных правовых </a:t>
            </a:r>
            <a:r>
              <a:rPr lang="ru-RU" dirty="0" smtClean="0"/>
              <a:t>актов.</a:t>
            </a: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1600199"/>
          </a:xfrm>
        </p:spPr>
        <p:txBody>
          <a:bodyPr/>
          <a:lstStyle/>
          <a:p>
            <a:pPr algn="ctr"/>
            <a:r>
              <a:rPr lang="ru-RU" sz="3600" b="1" u="sng" dirty="0" smtClean="0"/>
              <a:t>Тайны биологических основ пола</a:t>
            </a:r>
            <a:r>
              <a:rPr lang="ru-RU" b="1" u="sng" dirty="0" smtClean="0"/>
              <a:t>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62000" y="2057400"/>
            <a:ext cx="7848600" cy="4267200"/>
          </a:xfrm>
        </p:spPr>
        <p:txBody>
          <a:bodyPr>
            <a:normAutofit fontScale="32500" lnSpcReduction="20000"/>
          </a:bodyPr>
          <a:lstStyle/>
          <a:p>
            <a:r>
              <a:rPr lang="ru-RU" sz="7200" dirty="0" smtClean="0"/>
              <a:t>Сколько</a:t>
            </a:r>
            <a:r>
              <a:rPr lang="ru-RU" sz="7200" i="1" dirty="0" smtClean="0"/>
              <a:t> </a:t>
            </a:r>
            <a:r>
              <a:rPr lang="ru-RU" sz="7200" dirty="0" smtClean="0"/>
              <a:t>существует человечество, столько спорят и размышляют о его происхождении, строят прогнозы о долговечности его на Земле. </a:t>
            </a:r>
          </a:p>
          <a:p>
            <a:r>
              <a:rPr lang="ru-RU" sz="7200" dirty="0" smtClean="0"/>
              <a:t>Тайна мироздания. Преемственность поколений. Таинства пола. Тайны биологических основ жизни. А почему тайна? Почему? Наверно, потому что о тесных связях человека с природой не всегда принято говорить вслух. Может быть, поэтому темы для разговоров с подростками и детьми делятся на удобные и неудобные. У родителей с трудом находятся термины и понятия, позволяющие свободно обсуждать проблемы, связанные </a:t>
            </a:r>
            <a:r>
              <a:rPr lang="ru-RU" sz="7200" dirty="0" smtClean="0"/>
              <a:t>вопросами </a:t>
            </a:r>
            <a:r>
              <a:rPr lang="ru-RU" sz="7200" dirty="0" smtClean="0"/>
              <a:t>пола. </a:t>
            </a:r>
          </a:p>
          <a:p>
            <a:endParaRPr lang="ru-RU" sz="4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397691"/>
          </a:xfrm>
        </p:spPr>
        <p:txBody>
          <a:bodyPr>
            <a:normAutofit fontScale="70000" lnSpcReduction="20000"/>
          </a:bodyPr>
          <a:lstStyle/>
          <a:p>
            <a:r>
              <a:rPr lang="ru-RU" sz="3600" dirty="0" smtClean="0"/>
              <a:t>А в подростковом возрасте и юношеском проблемы здоровья, пола, приобретают особое значение, дети растут быстро, на помощь приходят дворовые “просветители”. И наслушавшись небылиц, созревающий подросток не получивший соответствующей позитивной подготовки в половом воспитании приводит к неадекватному восприятию, переживаниям, что он не такой как все, извращенным понятиям, стрессу. С такими последствиями мы можем потерять для общества здорового в будущем индивида, как в моральном так психологически-биологическом смысле. Так может быть, не доводить дело до таких непредсказуемых последствий? Предупредить ошибки легче, чем их исправлять.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fontScale="25000" lnSpcReduction="20000"/>
          </a:bodyPr>
          <a:lstStyle/>
          <a:p>
            <a:pPr fontAlgn="base"/>
            <a:endParaRPr lang="ru-RU" dirty="0" smtClean="0"/>
          </a:p>
          <a:p>
            <a:pPr fontAlgn="base"/>
            <a:r>
              <a:rPr lang="ru-RU" dirty="0" smtClean="0"/>
              <a:t/>
            </a:r>
            <a:br>
              <a:rPr lang="ru-RU" dirty="0" smtClean="0"/>
            </a:br>
            <a:r>
              <a:rPr lang="ru-RU" sz="9600" dirty="0" smtClean="0">
                <a:latin typeface="Arial" pitchFamily="34" charset="0"/>
                <a:cs typeface="Arial" pitchFamily="34" charset="0"/>
              </a:rPr>
              <a:t>Эта памятка предназначена для учителей, взрослых. Находясь рядом с ребенком или подростком, можно помочь предотвратить насилие и посягательства их на половую неприкосновенность.</a:t>
            </a:r>
            <a:br>
              <a:rPr lang="ru-RU" sz="9600" dirty="0" smtClean="0">
                <a:latin typeface="Arial" pitchFamily="34" charset="0"/>
                <a:cs typeface="Arial" pitchFamily="34" charset="0"/>
              </a:rPr>
            </a:br>
            <a:r>
              <a:rPr lang="ru-RU" sz="9600" dirty="0" smtClean="0">
                <a:latin typeface="Arial" pitchFamily="34" charset="0"/>
                <a:cs typeface="Arial" pitchFamily="34" charset="0"/>
              </a:rPr>
              <a:t>Избежать насилия можно, но для этого запомнить</a:t>
            </a:r>
            <a:br>
              <a:rPr lang="ru-RU" sz="9600" dirty="0" smtClean="0">
                <a:latin typeface="Arial" pitchFamily="34" charset="0"/>
                <a:cs typeface="Arial" pitchFamily="34" charset="0"/>
              </a:rPr>
            </a:br>
            <a:r>
              <a:rPr lang="ru-RU" sz="9600" dirty="0" smtClean="0">
                <a:latin typeface="Arial" pitchFamily="34" charset="0"/>
                <a:cs typeface="Arial" pitchFamily="34" charset="0"/>
              </a:rPr>
              <a:t>"Правило пяти "нельзя":</a:t>
            </a:r>
            <a:br>
              <a:rPr lang="ru-RU" sz="9600" dirty="0" smtClean="0">
                <a:latin typeface="Arial" pitchFamily="34" charset="0"/>
                <a:cs typeface="Arial" pitchFamily="34" charset="0"/>
              </a:rPr>
            </a:br>
            <a:r>
              <a:rPr lang="ru-RU" sz="9600" dirty="0" smtClean="0">
                <a:latin typeface="Arial" pitchFamily="34" charset="0"/>
                <a:cs typeface="Arial" pitchFamily="34" charset="0"/>
              </a:rPr>
              <a:t>- Нельзя разговаривать с незнакомцами на улице и впускать их в дом.</a:t>
            </a:r>
            <a:br>
              <a:rPr lang="ru-RU" sz="9600" dirty="0" smtClean="0">
                <a:latin typeface="Arial" pitchFamily="34" charset="0"/>
                <a:cs typeface="Arial" pitchFamily="34" charset="0"/>
              </a:rPr>
            </a:br>
            <a:r>
              <a:rPr lang="ru-RU" sz="9600" dirty="0" smtClean="0">
                <a:latin typeface="Arial" pitchFamily="34" charset="0"/>
                <a:cs typeface="Arial" pitchFamily="34" charset="0"/>
              </a:rPr>
              <a:t>- Нельзя заходить с ними вместе в подъезд и лифт.</a:t>
            </a:r>
            <a:br>
              <a:rPr lang="ru-RU" sz="9600" dirty="0" smtClean="0">
                <a:latin typeface="Arial" pitchFamily="34" charset="0"/>
                <a:cs typeface="Arial" pitchFamily="34" charset="0"/>
              </a:rPr>
            </a:br>
            <a:r>
              <a:rPr lang="ru-RU" sz="9600" dirty="0" smtClean="0">
                <a:latin typeface="Arial" pitchFamily="34" charset="0"/>
                <a:cs typeface="Arial" pitchFamily="34" charset="0"/>
              </a:rPr>
              <a:t>- Нельзя садиться в чужую машину.</a:t>
            </a:r>
            <a:br>
              <a:rPr lang="ru-RU" sz="9600" dirty="0" smtClean="0">
                <a:latin typeface="Arial" pitchFamily="34" charset="0"/>
                <a:cs typeface="Arial" pitchFamily="34" charset="0"/>
              </a:rPr>
            </a:br>
            <a:r>
              <a:rPr lang="ru-RU" sz="9600" dirty="0" smtClean="0">
                <a:latin typeface="Arial" pitchFamily="34" charset="0"/>
                <a:cs typeface="Arial" pitchFamily="34" charset="0"/>
              </a:rPr>
              <a:t>- Нельзя принимать от незнакомых людей подарки и соглашаться на их предложение пойти к ним домой или еще куда-либо.</a:t>
            </a:r>
            <a:br>
              <a:rPr lang="ru-RU" sz="9600" dirty="0" smtClean="0">
                <a:latin typeface="Arial" pitchFamily="34" charset="0"/>
                <a:cs typeface="Arial" pitchFamily="34" charset="0"/>
              </a:rPr>
            </a:br>
            <a:r>
              <a:rPr lang="ru-RU" sz="9600" dirty="0" smtClean="0">
                <a:latin typeface="Arial" pitchFamily="34" charset="0"/>
                <a:cs typeface="Arial" pitchFamily="34" charset="0"/>
              </a:rPr>
              <a:t>- Нельзя задерживаться на улице одному, особенно с наступлением темноты.</a:t>
            </a:r>
            <a:br>
              <a:rPr lang="ru-RU" sz="9600" dirty="0" smtClean="0">
                <a:latin typeface="Arial" pitchFamily="34" charset="0"/>
                <a:cs typeface="Arial" pitchFamily="34" charset="0"/>
              </a:rPr>
            </a:br>
            <a:endParaRPr lang="ru-RU" sz="9600" dirty="0" smtClean="0">
              <a:latin typeface="Arial" pitchFamily="34" charset="0"/>
              <a:cs typeface="Arial" pitchFamily="34" charset="0"/>
            </a:endParaRPr>
          </a:p>
          <a:p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5 </a:t>
            </a:r>
            <a:r>
              <a:rPr lang="ru-RU" dirty="0" smtClean="0"/>
              <a:t>нельзя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- Если ему предлагают зайти в гости или подвезти до дома, пусть даже это соседи.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- Если за ним в школу или детский сад пришел посторонний, а родители не предупреждали его об этом заранее.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- Если в отсутствие родителей пришел незнакомый (малознакомый) человек и просит впустить его в квартиру.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- Если незнакомец угощает чем-нибудь с целью познакомиться и провести с тобой время.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     Научите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ребенка всегда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  отвечать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"Нет!":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268</TotalTime>
  <Words>221</Words>
  <Application>Microsoft Office PowerPoint</Application>
  <PresentationFormat>Экран (4:3)</PresentationFormat>
  <Paragraphs>17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Открытая</vt:lpstr>
      <vt:lpstr>Классный час</vt:lpstr>
      <vt:lpstr>Слайд 2</vt:lpstr>
      <vt:lpstr>34 статья Казахстана</vt:lpstr>
      <vt:lpstr>Слайд 4</vt:lpstr>
      <vt:lpstr>Слайд 5</vt:lpstr>
      <vt:lpstr>Тайны биологических основ пола.</vt:lpstr>
      <vt:lpstr>Слайд 7</vt:lpstr>
      <vt:lpstr>                5 нельзя</vt:lpstr>
      <vt:lpstr>     Научите ребенка всегда       отвечать "Нет!":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29</cp:revision>
  <dcterms:created xsi:type="dcterms:W3CDTF">2015-12-26T14:45:37Z</dcterms:created>
  <dcterms:modified xsi:type="dcterms:W3CDTF">2015-12-27T09:31:34Z</dcterms:modified>
</cp:coreProperties>
</file>