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7"/>
  </p:notesMasterIdLst>
  <p:sldIdLst>
    <p:sldId id="293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75" r:id="rId14"/>
    <p:sldId id="276" r:id="rId15"/>
    <p:sldId id="294" r:id="rId16"/>
    <p:sldId id="277" r:id="rId17"/>
    <p:sldId id="279" r:id="rId18"/>
    <p:sldId id="282" r:id="rId19"/>
    <p:sldId id="283" r:id="rId20"/>
    <p:sldId id="284" r:id="rId21"/>
    <p:sldId id="286" r:id="rId22"/>
    <p:sldId id="287" r:id="rId23"/>
    <p:sldId id="290" r:id="rId24"/>
    <p:sldId id="291" r:id="rId25"/>
    <p:sldId id="292" r:id="rId26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</p:showPr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0377" autoAdjust="0"/>
  </p:normalViewPr>
  <p:slideViewPr>
    <p:cSldViewPr>
      <p:cViewPr varScale="1">
        <p:scale>
          <a:sx n="74" d="100"/>
          <a:sy n="74" d="100"/>
        </p:scale>
        <p:origin x="-708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1872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notesMaster" Target="notesMasters/notesMaster1.xml"/><Relationship Id="rId30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F11EB4B-84D5-4892-8193-A94DE29BC5C9}" type="datetimeFigureOut">
              <a:rPr lang="ru-RU" smtClean="0"/>
              <a:pPr/>
              <a:t>25.04.2016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F9C6E6C-20AE-445C-84BE-9F8A2FFA9FB0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06CDF3-D202-4BDA-B828-93A3E6D83703}" type="datetimeFigureOut">
              <a:rPr lang="ru-RU" smtClean="0"/>
              <a:pPr/>
              <a:t>25.04.2016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A6A595-828E-484D-A028-A44061ABE1E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med" advTm="12000">
    <p:wedg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06CDF3-D202-4BDA-B828-93A3E6D83703}" type="datetimeFigureOut">
              <a:rPr lang="ru-RU" smtClean="0"/>
              <a:pPr/>
              <a:t>25.04.2016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A6A595-828E-484D-A028-A44061ABE1E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med" advTm="12000">
    <p:wedg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06CDF3-D202-4BDA-B828-93A3E6D83703}" type="datetimeFigureOut">
              <a:rPr lang="ru-RU" smtClean="0"/>
              <a:pPr/>
              <a:t>25.04.2016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A6A595-828E-484D-A028-A44061ABE1E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med" advTm="12000">
    <p:wedg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06CDF3-D202-4BDA-B828-93A3E6D83703}" type="datetimeFigureOut">
              <a:rPr lang="ru-RU" smtClean="0"/>
              <a:pPr/>
              <a:t>25.04.2016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A6A595-828E-484D-A028-A44061ABE1E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med" advTm="12000">
    <p:wedg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06CDF3-D202-4BDA-B828-93A3E6D83703}" type="datetimeFigureOut">
              <a:rPr lang="ru-RU" smtClean="0"/>
              <a:pPr/>
              <a:t>25.04.2016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A6A595-828E-484D-A028-A44061ABE1E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med" advTm="12000">
    <p:wedg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06CDF3-D202-4BDA-B828-93A3E6D83703}" type="datetimeFigureOut">
              <a:rPr lang="ru-RU" smtClean="0"/>
              <a:pPr/>
              <a:t>25.04.2016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A6A595-828E-484D-A028-A44061ABE1E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med" advTm="12000">
    <p:wedg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06CDF3-D202-4BDA-B828-93A3E6D83703}" type="datetimeFigureOut">
              <a:rPr lang="ru-RU" smtClean="0"/>
              <a:pPr/>
              <a:t>25.04.2016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A6A595-828E-484D-A028-A44061ABE1E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med" advTm="12000">
    <p:wedg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06CDF3-D202-4BDA-B828-93A3E6D83703}" type="datetimeFigureOut">
              <a:rPr lang="ru-RU" smtClean="0"/>
              <a:pPr/>
              <a:t>25.04.2016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A6A595-828E-484D-A028-A44061ABE1E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med" advTm="12000">
    <p:wedg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06CDF3-D202-4BDA-B828-93A3E6D83703}" type="datetimeFigureOut">
              <a:rPr lang="ru-RU" smtClean="0"/>
              <a:pPr/>
              <a:t>25.04.2016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A6A595-828E-484D-A028-A44061ABE1E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med" advTm="12000">
    <p:wedg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06CDF3-D202-4BDA-B828-93A3E6D83703}" type="datetimeFigureOut">
              <a:rPr lang="ru-RU" smtClean="0"/>
              <a:pPr/>
              <a:t>25.04.2016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A6A595-828E-484D-A028-A44061ABE1E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med" advTm="12000">
    <p:wedg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06CDF3-D202-4BDA-B828-93A3E6D83703}" type="datetimeFigureOut">
              <a:rPr lang="ru-RU" smtClean="0"/>
              <a:pPr/>
              <a:t>25.04.2016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A6A595-828E-484D-A028-A44061ABE1E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med" advTm="12000">
    <p:wedg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206CDF3-D202-4BDA-B828-93A3E6D83703}" type="datetimeFigureOut">
              <a:rPr lang="ru-RU" smtClean="0"/>
              <a:pPr/>
              <a:t>25.04.2016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CA6A595-828E-484D-A028-A44061ABE1E7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med" advTm="12000">
    <p:wedge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jpe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5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7" descr="http://www.sunhome.ru/wallpapers/514031?download"/>
          <p:cNvPicPr>
            <a:picLocks noChangeAspect="1" noChangeArrowheads="1"/>
          </p:cNvPicPr>
          <p:nvPr/>
        </p:nvPicPr>
        <p:blipFill>
          <a:blip r:embed="rId2" cstate="print">
            <a:lum bright="44000"/>
          </a:blip>
          <a:srcRect/>
          <a:stretch>
            <a:fillRect/>
          </a:stretch>
        </p:blipFill>
        <p:spPr bwMode="auto">
          <a:xfrm>
            <a:off x="0" y="-457200"/>
            <a:ext cx="9144000" cy="7315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51" name="Заголовок 1"/>
          <p:cNvSpPr>
            <a:spLocks noGrp="1"/>
          </p:cNvSpPr>
          <p:nvPr>
            <p:ph type="ctrTitle"/>
          </p:nvPr>
        </p:nvSpPr>
        <p:spPr>
          <a:xfrm>
            <a:off x="-1428750" y="2130425"/>
            <a:ext cx="12144375" cy="1470025"/>
          </a:xfrm>
        </p:spPr>
        <p:txBody>
          <a:bodyPr>
            <a:normAutofit fontScale="90000"/>
          </a:bodyPr>
          <a:lstStyle/>
          <a:p>
            <a:pPr eaLnBrk="1" hangingPunct="1"/>
            <a:r>
              <a:rPr lang="ru-RU" sz="7200" b="1" dirty="0" smtClean="0">
                <a:latin typeface="Arial Black" pitchFamily="34" charset="0"/>
              </a:rPr>
              <a:t>Чернобыльская катастрофа</a:t>
            </a:r>
          </a:p>
        </p:txBody>
      </p:sp>
      <p:sp>
        <p:nvSpPr>
          <p:cNvPr id="2052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4248150"/>
            <a:ext cx="6400800" cy="1752600"/>
          </a:xfrm>
        </p:spPr>
        <p:txBody>
          <a:bodyPr/>
          <a:lstStyle/>
          <a:p>
            <a:pPr eaLnBrk="1" hangingPunct="1"/>
            <a:r>
              <a:rPr lang="ru-RU" sz="4400" b="1" smtClean="0">
                <a:solidFill>
                  <a:srgbClr val="002060"/>
                </a:solidFill>
                <a:latin typeface="Arial Black" pitchFamily="34" charset="0"/>
              </a:rPr>
              <a:t>26 апреля 1986</a:t>
            </a:r>
          </a:p>
        </p:txBody>
      </p:sp>
    </p:spTree>
  </p:cSld>
  <p:clrMapOvr>
    <a:masterClrMapping/>
  </p:clrMapOvr>
  <p:transition spd="med" advTm="12000">
    <p:wedg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Picture 4" descr="F:\Ленинка\для през\tekstura-meditaciya-tishin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476672" y="0"/>
            <a:ext cx="12192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Прямоугольник 4"/>
          <p:cNvSpPr/>
          <p:nvPr/>
        </p:nvSpPr>
        <p:spPr>
          <a:xfrm>
            <a:off x="1043608" y="1124744"/>
            <a:ext cx="7416824" cy="42473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dirty="0" smtClean="0"/>
              <a:t>     26 апреля – День памяти погибших в радиационных авариях и катастрофах. В этом году исполняется 30 лет с момента Чернобыльской катастрофы – крупнейшей за всю историю ядерной энергетики в мире. Выросло уже целое поколение, не заставшее эту ужасную трагедию, но в этот день мы традиционно вспоминаем о Чернобыле. Ведь только помня ошибки прошлого можно надеяться не повторить их в будущем.</a:t>
            </a:r>
            <a:br>
              <a:rPr lang="ru-RU" dirty="0" smtClean="0"/>
            </a:br>
            <a:r>
              <a:rPr lang="ru-RU" dirty="0" smtClean="0"/>
              <a:t>    В 1986 году на Чернобыльском реакторе №4 прогремел взрыв, и несколько сотен работников и пожарных пытались потушить пожар, горевший 10 дней. Мир окутало облако радиации. Тогда погибли около 50 сотрудников станции и пострадали сотни спасателей. Определить масштабы катастрофы и ее влияния на здоровье людей до сих пор трудно – только от рака, развившегося в результате полученной дозы радиации, умерли от 4 до 200 тысяч человек.             Припять и окружающие районы еще несколько столетий будут небезопасными для проживания людей.</a:t>
            </a:r>
            <a:endParaRPr lang="ru-RU" dirty="0"/>
          </a:p>
        </p:txBody>
      </p:sp>
    </p:spTree>
  </p:cSld>
  <p:clrMapOvr>
    <a:masterClrMapping/>
  </p:clrMapOvr>
  <p:transition spd="med" advTm="12000">
    <p:wedg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Picture 4" descr="F:\Ленинка\для през\tekstura-meditaciya-tishin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428750" y="0"/>
            <a:ext cx="12192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6" descr="E:\Ленинка\Чернобыль\Chernobyl_i__chernobylcy_thumb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2052638" y="0"/>
            <a:ext cx="12817476" cy="7100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12000">
    <p:wedg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Picture 4" descr="F:\Ленинка\для през\tekstura-meditaciya-tishin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764704" y="0"/>
            <a:ext cx="12192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Прямоугольник 4"/>
          <p:cNvSpPr/>
          <p:nvPr/>
        </p:nvSpPr>
        <p:spPr>
          <a:xfrm>
            <a:off x="467544" y="260648"/>
            <a:ext cx="8136904" cy="535531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endParaRPr lang="ru-RU" dirty="0" smtClean="0"/>
          </a:p>
          <a:p>
            <a:pPr algn="just"/>
            <a:r>
              <a:rPr lang="ru-RU" dirty="0" smtClean="0"/>
              <a:t>        Первое сообщение об аварии на Чернобыльской АЭС появилось в советских СМИ 27 апреля, через 36 часов после взрыва на четвёртом реакторе. Диктор </a:t>
            </a:r>
            <a:r>
              <a:rPr lang="ru-RU" dirty="0" err="1" smtClean="0"/>
              <a:t>припятской</a:t>
            </a:r>
            <a:r>
              <a:rPr lang="ru-RU" dirty="0" smtClean="0"/>
              <a:t> радиотрансляционной сети сообщил о сборе и временной эвакуации жителей города.</a:t>
            </a:r>
          </a:p>
          <a:p>
            <a:pPr algn="just"/>
            <a:r>
              <a:rPr lang="ru-RU" dirty="0" smtClean="0"/>
              <a:t>   28 апреля 1986 года в 21:00 ТАСС передаёт краткое информационное сообщение: «На Чернобыльской атомной электростанции произошёл несчастный случай. Один из реакторов получил повреждение. Принимаются меры с целью устранения последствий инцидента. Пострадавшим оказана необходимая помощь. Создана правительственная комиссия для расследования происшедшего».</a:t>
            </a:r>
          </a:p>
          <a:p>
            <a:pPr algn="just"/>
            <a:r>
              <a:rPr lang="ru-RU" dirty="0" smtClean="0"/>
              <a:t>      После оценки масштабов радиоактивного загрязнения стало понятно, что потребуется эвакуация города Припять, которая была проведена 27 апреля.</a:t>
            </a:r>
          </a:p>
          <a:p>
            <a:pPr algn="just"/>
            <a:r>
              <a:rPr lang="ru-RU" dirty="0" smtClean="0"/>
              <a:t>     В первые дни после аварии было эвакуировано население 10-километровой зоны. В последующие дни было эвакуировано население других населённых пунктов 30 километровой зоны. Запрещалось брать с собой вещи, детям любимые игрушки, и тому подобное, многие были эвакуированы в домашней одежде. Чтобы не раздувать панику, сообщалось, что эвакуированные вернутся домой через три дня. Домашних животных с собой брать не разрешали.</a:t>
            </a:r>
            <a:endParaRPr lang="ru-RU" dirty="0"/>
          </a:p>
        </p:txBody>
      </p:sp>
    </p:spTree>
  </p:cSld>
  <p:clrMapOvr>
    <a:masterClrMapping/>
  </p:clrMapOvr>
  <p:transition spd="med" advTm="12000">
    <p:wedg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Picture 4" descr="F:\Ленинка\для през\tekstura-meditaciya-tishin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428750" y="0"/>
            <a:ext cx="12192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5" descr="C:\Users\SokolovaIF\Desktop\Ленинка\Чернобыль\618345_06_thumb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1404664" y="0"/>
            <a:ext cx="12241213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12000">
    <p:wedg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Picture 4" descr="F:\Ленинка\для през\tekstura-meditaciya-tishin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476672" y="0"/>
            <a:ext cx="12192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Прямоугольник 5"/>
          <p:cNvSpPr/>
          <p:nvPr/>
        </p:nvSpPr>
        <p:spPr>
          <a:xfrm>
            <a:off x="395536" y="1443841"/>
            <a:ext cx="7920880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dirty="0" smtClean="0"/>
              <a:t> Первые 2-3 дня радиоактивное облако имело северно-западное, северное и северо-восточное направление от ЧАЭС в сторону Белоруссии. По состоянию на 30 апреля направление ветра сменилось на южное и восточное. Легкие частицы поднялись в верхний слой атмосферы и оседали от несколько месяцев до года, пройдя несколько раз вокруг земного шара. Более тяжелые радионуклиды выпадали вблизи места аварии. В первый период положение определялось короткоживущими радионуклидами, особенно йодом-131.</a:t>
            </a:r>
            <a:endParaRPr lang="ru-RU" dirty="0"/>
          </a:p>
        </p:txBody>
      </p:sp>
    </p:spTree>
  </p:cSld>
  <p:clrMapOvr>
    <a:masterClrMapping/>
  </p:clrMapOvr>
  <p:transition spd="med" advTm="12000">
    <p:wedg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Picture 4" descr="F:\Ленинка\для през\tekstura-meditaciya-tishin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428750" y="0"/>
            <a:ext cx="12192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0" name="Picture 2" descr="C:\Users\SokolovaIF\Desktop\111kazah-katastrofa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1404664" y="0"/>
            <a:ext cx="1224136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12000">
    <p:wedg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Picture 4" descr="F:\Ленинка\для през\tekstura-meditaciya-tishin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428750" y="0"/>
            <a:ext cx="12192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Прямоугольник 4"/>
          <p:cNvSpPr/>
          <p:nvPr/>
        </p:nvSpPr>
        <p:spPr>
          <a:xfrm>
            <a:off x="1115616" y="1124744"/>
            <a:ext cx="7344816" cy="31393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dirty="0" smtClean="0"/>
              <a:t>    Только 2 мая 1986 года было принято решение об эвакуации населения с 30 км. зоны ЧАЭС. Май 1986 года — эвакуировано 11,4 тыс. жителей Брагинского, </a:t>
            </a:r>
            <a:r>
              <a:rPr lang="ru-RU" dirty="0" err="1" smtClean="0"/>
              <a:t>Наровлянского</a:t>
            </a:r>
            <a:r>
              <a:rPr lang="ru-RU" dirty="0" smtClean="0"/>
              <a:t> и </a:t>
            </a:r>
            <a:r>
              <a:rPr lang="ru-RU" dirty="0" err="1" smtClean="0"/>
              <a:t>Хойникского</a:t>
            </a:r>
            <a:r>
              <a:rPr lang="ru-RU" dirty="0" smtClean="0"/>
              <a:t> районов Гомельской области, с 50 населенных пунктов.</a:t>
            </a:r>
          </a:p>
          <a:p>
            <a:pPr algn="just"/>
            <a:r>
              <a:rPr lang="ru-RU" dirty="0" smtClean="0"/>
              <a:t>    На протяжении 1986 года эвакуировано 24,7 тыс. человек, на 1996 год — 130 тыс. человек. Всего отселено 415 населенных пунктов (273 — Гомельская, 140 — Могилевская и 2 — Брестской областях). С мая 1986 года земли 5 зоны отчуждения выведены с сельскохозяйственного оборота. В 1988 году на территории (площадь 215,5 тыс. га) образован </a:t>
            </a:r>
            <a:r>
              <a:rPr lang="ru-RU" dirty="0" err="1" smtClean="0"/>
              <a:t>Полесский</a:t>
            </a:r>
            <a:r>
              <a:rPr lang="ru-RU" dirty="0" smtClean="0"/>
              <a:t> Государственный радиационно-экологический заповедник. Теперь его площадь составляет 2,16 тыс. км</a:t>
            </a:r>
            <a:r>
              <a:rPr lang="ru-RU" baseline="30000" dirty="0" smtClean="0"/>
              <a:t>2</a:t>
            </a:r>
            <a:endParaRPr lang="ru-RU" dirty="0"/>
          </a:p>
        </p:txBody>
      </p:sp>
    </p:spTree>
  </p:cSld>
  <p:clrMapOvr>
    <a:masterClrMapping/>
  </p:clrMapOvr>
  <p:transition spd="med" advTm="12000">
    <p:wedg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Picture 4" descr="F:\Ленинка\для през\tekstura-meditaciya-tishin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428750" y="0"/>
            <a:ext cx="12192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2" descr="C:\Users\SokolovaIF\Desktop\wpid-EY0-f276eDY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1404664" y="-171400"/>
            <a:ext cx="6769596" cy="7029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3" descr="C:\Users\SokolovaIF\Desktop\pripyat-city.ru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364088" y="-171400"/>
            <a:ext cx="5400599" cy="7029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12000">
    <p:wedg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Picture 4" descr="F:\Ленинка\для през\tekstura-meditaciya-tishin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428750" y="0"/>
            <a:ext cx="12192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Прямоугольник 6"/>
          <p:cNvSpPr/>
          <p:nvPr/>
        </p:nvSpPr>
        <p:spPr>
          <a:xfrm>
            <a:off x="971600" y="1268760"/>
            <a:ext cx="7704856" cy="50783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dirty="0" smtClean="0"/>
              <a:t>Безопасные пути движения колонн эвакуированного населения определялись с учётом уже полученных данных радиационной разведки. Несмотря на это, ни 26, ни 27 апреля жителей не предупредили о существующей опасности и не дали никаких рекомендаций о том, как следует себя вести, чтобы уменьшить влияние радиоактивного загрязнения.</a:t>
            </a:r>
          </a:p>
          <a:p>
            <a:pPr algn="just"/>
            <a:r>
              <a:rPr lang="ru-RU" dirty="0" smtClean="0"/>
              <a:t>    В то время, как многие иностранные средства массовой информации говорили об угрозе для жизни людей, а на экранах телевизоров демонстрировалась карта воздушных потоков в Центральной и Восточной Европе, в Киеве и других городах Украины и Белоруссии проводились праздничные демонстрации и гуляния, посвящённые Первомаю. Лица, ответственные за утаивание информации, объясняли впоследствии своё решение необходимостью предотвратить панику среди населения. Первый секретарь КПУ В. В. </a:t>
            </a:r>
            <a:r>
              <a:rPr lang="ru-RU" dirty="0" err="1" smtClean="0"/>
              <a:t>Щербицкий</a:t>
            </a:r>
            <a:r>
              <a:rPr lang="ru-RU" dirty="0" smtClean="0"/>
              <a:t>, организовавший проведение в Киеве первомайской демонстрации по указанию М. С. Горбачева даже привёл на парад своих внуков.</a:t>
            </a:r>
          </a:p>
          <a:p>
            <a:pPr algn="just"/>
            <a:r>
              <a:rPr lang="ru-RU" dirty="0" smtClean="0"/>
              <a:t>   1 мая 1986 года </a:t>
            </a:r>
            <a:r>
              <a:rPr lang="ru-RU" dirty="0" err="1" smtClean="0"/>
              <a:t>облсовет</a:t>
            </a:r>
            <a:r>
              <a:rPr lang="ru-RU" dirty="0" smtClean="0"/>
              <a:t> народных депутатов решил позволить иностранцам уезжать из Гомельской области только после медицинского освидетельствования.</a:t>
            </a:r>
            <a:endParaRPr lang="ru-RU" dirty="0"/>
          </a:p>
        </p:txBody>
      </p:sp>
    </p:spTree>
  </p:cSld>
  <p:clrMapOvr>
    <a:masterClrMapping/>
  </p:clrMapOvr>
  <p:transition spd="med" advTm="12000">
    <p:wedg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Picture 4" descr="F:\Ленинка\для през\tekstura-meditaciya-tishin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404664" y="0"/>
            <a:ext cx="12192000" cy="70466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2" descr="C:\Users\SokolovaIF\Desktop\i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>
          <a:xfrm>
            <a:off x="-1404664" y="0"/>
            <a:ext cx="6048102" cy="7245424"/>
          </a:xfrm>
          <a:prstGeom prst="rect">
            <a:avLst/>
          </a:prstGeom>
          <a:noFill/>
        </p:spPr>
      </p:pic>
      <p:pic>
        <p:nvPicPr>
          <p:cNvPr id="8" name="Picture 2" descr="C:\Users\SokolovaIF\Desktop\20060428181856890_7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>
          <a:xfrm>
            <a:off x="4643438" y="0"/>
            <a:ext cx="6121250" cy="7245424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12000">
    <p:wedg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Прямоугольник 4"/>
          <p:cNvSpPr/>
          <p:nvPr/>
        </p:nvSpPr>
        <p:spPr>
          <a:xfrm>
            <a:off x="323528" y="548680"/>
            <a:ext cx="8064896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ru-RU" dirty="0" smtClean="0">
                <a:solidFill>
                  <a:prstClr val="black"/>
                </a:solidFill>
                <a:latin typeface="Arial" charset="0"/>
              </a:rPr>
              <a:t>.</a:t>
            </a:r>
            <a:endParaRPr lang="ru-RU" dirty="0"/>
          </a:p>
        </p:txBody>
      </p:sp>
      <p:pic>
        <p:nvPicPr>
          <p:cNvPr id="8" name="Picture 4" descr="F:\Ленинка\для през\tekstura-meditaciya-tishin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Прямоугольник 8"/>
          <p:cNvSpPr/>
          <p:nvPr/>
        </p:nvSpPr>
        <p:spPr>
          <a:xfrm>
            <a:off x="1547664" y="692696"/>
            <a:ext cx="6768752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dirty="0" smtClean="0"/>
              <a:t>Для ликвидации последствий аварии была создана правительственная комиссия, председателем которой был назначен заместитель председателя Совета министров СССР Борис </a:t>
            </a:r>
            <a:r>
              <a:rPr lang="ru-RU" dirty="0" err="1" smtClean="0"/>
              <a:t>Евдокимович</a:t>
            </a:r>
            <a:r>
              <a:rPr lang="ru-RU" dirty="0" smtClean="0"/>
              <a:t> Щербина.</a:t>
            </a:r>
            <a:endParaRPr lang="ru-RU" dirty="0"/>
          </a:p>
        </p:txBody>
      </p:sp>
      <p:pic>
        <p:nvPicPr>
          <p:cNvPr id="10" name="Picture 5" descr="C:\Users\SokolovaIF\Desktop\30.JPE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716463" y="2565400"/>
            <a:ext cx="4032250" cy="4103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12000">
    <p:wedg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Picture 4" descr="F:\Ленинка\для през\tekstura-meditaciya-tishin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428750" y="0"/>
            <a:ext cx="12192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Прямоугольник 5"/>
          <p:cNvSpPr/>
          <p:nvPr/>
        </p:nvSpPr>
        <p:spPr>
          <a:xfrm>
            <a:off x="1475656" y="980728"/>
            <a:ext cx="6696744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dirty="0" smtClean="0"/>
              <a:t> В первые дни основные усилия были направлены на снижение радиоактивных выбросов из разрушенного реактора и предотвращение ещё более серьёзных последствий. Например, существовали опасения, что из-за остаточного тепловыделения в топливе, остающемся в реакторе, произойдёт расплавление активной зоны.             </a:t>
            </a:r>
          </a:p>
          <a:p>
            <a:pPr algn="just"/>
            <a:r>
              <a:rPr lang="ru-RU" dirty="0" smtClean="0"/>
              <a:t>      Расплавленное вещество могло бы проникнуть в затопленное помещение под реактором и вызвать ещё один взрыв с большим выбросом радиоактивности. Вода из этих помещений была откачана. Также были приняты меры для того, чтобы предотвратить проникновение расплава в грунт под реактором.</a:t>
            </a:r>
          </a:p>
          <a:p>
            <a:pPr algn="just"/>
            <a:r>
              <a:rPr lang="ru-RU" smtClean="0"/>
              <a:t>. </a:t>
            </a:r>
            <a:endParaRPr lang="ru-RU" dirty="0"/>
          </a:p>
        </p:txBody>
      </p:sp>
    </p:spTree>
  </p:cSld>
  <p:clrMapOvr>
    <a:masterClrMapping/>
  </p:clrMapOvr>
  <p:transition spd="med" advTm="12000">
    <p:wedg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Picture 4" descr="F:\Ленинка\для през\tekstura-meditaciya-tishin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428750" y="0"/>
            <a:ext cx="12192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4" name="Picture 2" descr="C:\Users\SokolovaIF\Desktop\Ленинка\Чернобыль\chernobil04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1404664" y="-963488"/>
            <a:ext cx="12313368" cy="7821488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12000">
    <p:wedg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Picture 4" descr="F:\Ленинка\для през\tekstura-meditaciya-tishin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428750" y="0"/>
            <a:ext cx="12192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Прямоугольник 5"/>
          <p:cNvSpPr/>
          <p:nvPr/>
        </p:nvSpPr>
        <p:spPr>
          <a:xfrm>
            <a:off x="1115616" y="1556792"/>
            <a:ext cx="6768752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/>
              <a:t> Затем начались работы по очистке территории и захоронению разрушенного реактора. Вокруг 4-го блока был построен бетонный «саркофаг» (т. н. объект «Укрытие»). Так как было принято решение о запуске 1-го, 2-го и 3-го блоков станции, радиоактивные обломки, разбросанные по территории АЭС и на крыше машинного зала были убраны внутрь саркофага или забетонированы. </a:t>
            </a:r>
            <a:endParaRPr lang="ru-RU" dirty="0"/>
          </a:p>
        </p:txBody>
      </p:sp>
    </p:spTree>
  </p:cSld>
  <p:clrMapOvr>
    <a:masterClrMapping/>
  </p:clrMapOvr>
  <p:transition spd="med" advTm="12000">
    <p:wedg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Picture 4" descr="F:\Ленинка\для през\tekstura-meditaciya-tishin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428750" y="0"/>
            <a:ext cx="12192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6" descr="C:\Users\SokolovaIF\Desktop\photo43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1331913" y="0"/>
            <a:ext cx="12096751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12000">
    <p:wedg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Picture 2" descr="C:\Users\SokolovaIF\Desktop\elektronnaja_karta_pripjati_s_fotografijami_399205.jpe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12000">
    <p:wedg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098" name="Picture 2" descr="C:\Users\SokolovaIF\Desktop\Ленинка\для през\tekstura-meditaciya-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603448"/>
            <a:ext cx="9144000" cy="7866112"/>
          </a:xfrm>
          <a:prstGeom prst="rect">
            <a:avLst/>
          </a:prstGeom>
          <a:noFill/>
        </p:spPr>
      </p:pic>
      <p:sp>
        <p:nvSpPr>
          <p:cNvPr id="5" name="Прямоугольник 4"/>
          <p:cNvSpPr/>
          <p:nvPr/>
        </p:nvSpPr>
        <p:spPr>
          <a:xfrm>
            <a:off x="1187624" y="980728"/>
            <a:ext cx="7344816" cy="42473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dirty="0" smtClean="0"/>
              <a:t>В настоящее время в городе много радиоактивной пыли, выпавшей из разрушенного энергоблока и состоящей из относительно долгоживущих радиоактивных элементов. Эта пыль собирается в канавах, углублениях. Пыль прочно въелась в грунт, деревья, дома. К югу от города располагается так называемый Рыжий лес, снесённый в ходе дезактивации Припяти и окрестностей; сейчас лес восстанавливается и впитывает радиацию из грунта.        Город зарастает чернобыльником, произраставшим в окрестностях и до аварии. Под воздействием окружающей среды пустующие здания постепенно приходят в аварийное состояние, уже зафиксированы случаи </a:t>
            </a:r>
            <a:r>
              <a:rPr lang="ru-RU" dirty="0" smtClean="0"/>
              <a:t>обрушения.</a:t>
            </a:r>
            <a:endParaRPr lang="ru-RU" dirty="0" smtClean="0"/>
          </a:p>
          <a:p>
            <a:pPr algn="just"/>
            <a:r>
              <a:rPr lang="ru-RU" dirty="0" smtClean="0"/>
              <a:t>    В отличие от остальных населённых пунктов Чернобыльской зоны, города Припять и Чернобыль не были лишены статусов населённых пунктов. Припять формально считается городом областного значения, подчинённым Киевскому областному совету, поскольку собственного городского совета не имеет.</a:t>
            </a:r>
            <a:endParaRPr lang="ru-RU" dirty="0"/>
          </a:p>
        </p:txBody>
      </p:sp>
    </p:spTree>
  </p:cSld>
  <p:clrMapOvr>
    <a:masterClrMapping/>
  </p:clrMapOvr>
  <p:transition spd="med" advTm="12000">
    <p:wedg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098" name="Picture 2" descr="C:\Users\SokolovaIF\Desktop\Ленинка\для през\tekstura-meditaciya-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4" name="Picture 1" descr="C:\Users\SokolovaIF\Desktop\Ленинка\Чернобыль\665_thumb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1116013" y="0"/>
            <a:ext cx="6911976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1" descr="C:\Users\SokolovaIF\Desktop\Ленинка\Чернобыль\23749894_2_thumb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076825" y="0"/>
            <a:ext cx="5903913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12000">
    <p:wedge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098" name="Picture 2" descr="C:\Users\SokolovaIF\Desktop\Ленинка\для през\tekstura-meditaciya-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589240"/>
          </a:xfrm>
          <a:prstGeom prst="rect">
            <a:avLst/>
          </a:prstGeom>
          <a:noFill/>
        </p:spPr>
      </p:pic>
      <p:pic>
        <p:nvPicPr>
          <p:cNvPr id="4" name="Picture 2" descr="C:\Users\SokolovaIF\Desktop\Ленинка\Чернобыль\chernobil23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1404938" y="-458788"/>
            <a:ext cx="12169776" cy="76327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12000">
    <p:wedge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098" name="Picture 2" descr="C:\Users\SokolovaIF\Desktop\Ленинка\для през\tekstura-meditaciya-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6" name="Прямоугольник 5"/>
          <p:cNvSpPr/>
          <p:nvPr/>
        </p:nvSpPr>
        <p:spPr>
          <a:xfrm>
            <a:off x="1907704" y="332656"/>
            <a:ext cx="6624736" cy="618630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 smtClean="0"/>
              <a:t>Мутации после аварии </a:t>
            </a:r>
          </a:p>
          <a:p>
            <a:r>
              <a:rPr lang="ru-RU" dirty="0" smtClean="0"/>
              <a:t>    Мутанты Чернобыля – многие люди наслышаны об этих страшных, изуродованных радиацией людей и животных. После катастрофы на ЧАЭС быстро распространились слухи о разных мутантах - зайцах с пятью лапами, мышах с тремя глазами, гигантских яблоках и кротах, светящихся ночью. Местные жители рассказывали о небывалых размеров грибах и растениях. </a:t>
            </a:r>
          </a:p>
          <a:p>
            <a:r>
              <a:rPr lang="ru-RU" dirty="0" smtClean="0"/>
              <a:t>    Известно, что многие чернобыльские мутанты либо рождались мертвыми, либо не проживали и нескольких месяцев. К счастью, двухголовые жабы и прочие чернобыльские мутанты, которыми пугают общественность, встречаются нечасто и, как правило, уже не могут оставить потомства. Но спустя четверть века радиация продолжает уродовать и калечить живые организмы.</a:t>
            </a:r>
          </a:p>
          <a:p>
            <a:r>
              <a:rPr lang="ru-RU" dirty="0" smtClean="0"/>
              <a:t>   Мутанты Чернобыля не являются мифом, это доказывается множеством реальных фактов. Радиация поражает репродуктивные органы, заставляя гены необычайно изменяться. Гораздо чаще других животных наблюдаются врожденные уродства у скота, подвергшегося радиоактивному заражению. Вынужденный забой скотины показал, что из 120 коров у половины наблюдалось неправильное развитие плода! Чернобыльская катастрофа останется незаживающей раной многих поколений. </a:t>
            </a:r>
            <a:endParaRPr lang="ru-RU" dirty="0"/>
          </a:p>
        </p:txBody>
      </p:sp>
    </p:spTree>
  </p:cSld>
  <p:clrMapOvr>
    <a:masterClrMapping/>
  </p:clrMapOvr>
  <p:transition spd="med" advTm="12000">
    <p:wedge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Picture 2" descr="C:\Users\SokolovaIF\Desktop\-Чернобыль-3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" y="0"/>
            <a:ext cx="4860032" cy="6857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3" descr="C:\Users\SokolovaIF\Desktop\-Чернобыль-2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355976" y="0"/>
            <a:ext cx="4788024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12000">
    <p:wedge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098" name="Picture 2" descr="C:\Users\SokolovaIF\Desktop\Ленинка\для през\tekstura-meditaciya-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6" name="Прямоугольник 5"/>
          <p:cNvSpPr/>
          <p:nvPr/>
        </p:nvSpPr>
        <p:spPr>
          <a:xfrm>
            <a:off x="1907704" y="332656"/>
            <a:ext cx="6624736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/>
              <a:t>. </a:t>
            </a:r>
            <a:endParaRPr lang="ru-RU" dirty="0"/>
          </a:p>
        </p:txBody>
      </p:sp>
      <p:sp>
        <p:nvSpPr>
          <p:cNvPr id="6145" name="Rectangle 1"/>
          <p:cNvSpPr>
            <a:spLocks noChangeArrowheads="1"/>
          </p:cNvSpPr>
          <p:nvPr/>
        </p:nvSpPr>
        <p:spPr bwMode="auto">
          <a:xfrm>
            <a:off x="1331640" y="1220290"/>
            <a:ext cx="7344816" cy="34163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36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mbria" pitchFamily="18" charset="0"/>
                <a:ea typeface="Times New Roman" pitchFamily="18" charset="0"/>
                <a:cs typeface="Times New Roman" pitchFamily="18" charset="0"/>
              </a:rPr>
              <a:t>Люди должны помнить о Чернобыле ради будущего, </a:t>
            </a:r>
            <a:endParaRPr kumimoji="0" lang="ru-RU" sz="36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36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mbria" pitchFamily="18" charset="0"/>
                <a:ea typeface="Times New Roman" pitchFamily="18" charset="0"/>
                <a:cs typeface="Times New Roman" pitchFamily="18" charset="0"/>
              </a:rPr>
              <a:t>знать об опасности радиации и сделать все,</a:t>
            </a:r>
            <a:endParaRPr kumimoji="0" lang="ru-RU" sz="36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36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mbria" pitchFamily="18" charset="0"/>
                <a:ea typeface="Times New Roman" pitchFamily="18" charset="0"/>
                <a:cs typeface="Times New Roman" pitchFamily="18" charset="0"/>
              </a:rPr>
              <a:t>чтобы катастрофы никогда больше не повторялись.</a:t>
            </a:r>
            <a:endParaRPr kumimoji="0" lang="ru-RU" sz="36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 spd="med" advTm="12000">
    <p:wedge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098" name="Picture 2" descr="C:\Users\SokolovaIF\Desktop\Ленинка\для през\tekstura-meditaciya-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4" name="Picture 2" descr="C:\Users\SokolovaIF\Desktop\Image-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12000">
    <p:wedge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098" name="Picture 2" descr="C:\Users\SokolovaIF\Desktop\Ленинка\для през\tekstura-meditaciya-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612560" cy="6858000"/>
          </a:xfrm>
          <a:prstGeom prst="rect">
            <a:avLst/>
          </a:prstGeom>
          <a:noFill/>
        </p:spPr>
      </p:pic>
      <p:sp>
        <p:nvSpPr>
          <p:cNvPr id="4" name="Прямоугольник 3"/>
          <p:cNvSpPr/>
          <p:nvPr/>
        </p:nvSpPr>
        <p:spPr>
          <a:xfrm>
            <a:off x="611560" y="980728"/>
            <a:ext cx="7992888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ru-RU" sz="6000" i="1" kern="10" dirty="0" smtClean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000000"/>
                </a:solidFill>
                <a:effectLst>
                  <a:outerShdw dist="35921" dir="2700000" algn="ctr" rotWithShape="0">
                    <a:srgbClr val="808080">
                      <a:alpha val="80000"/>
                    </a:srgbClr>
                  </a:outerShdw>
                </a:effectLst>
                <a:latin typeface="Arial Black"/>
              </a:rPr>
              <a:t>Спасибо за </a:t>
            </a:r>
            <a:r>
              <a:rPr lang="ru-RU" sz="6000" i="1" kern="10" dirty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000000"/>
                </a:solidFill>
                <a:effectLst>
                  <a:outerShdw dist="35921" dir="2700000" algn="ctr" rotWithShape="0">
                    <a:srgbClr val="808080">
                      <a:alpha val="80000"/>
                    </a:srgbClr>
                  </a:outerShdw>
                </a:effectLst>
                <a:latin typeface="Arial Black"/>
              </a:rPr>
              <a:t>внимание!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3703813" y="3244334"/>
            <a:ext cx="5126724" cy="276998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ru-RU" i="1" kern="10" dirty="0" smtClean="0">
              <a:ln w="9525">
                <a:solidFill>
                  <a:srgbClr val="000000"/>
                </a:solidFill>
                <a:round/>
                <a:headEnd/>
                <a:tailEnd/>
              </a:ln>
              <a:solidFill>
                <a:srgbClr val="000000"/>
              </a:solidFill>
              <a:effectLst>
                <a:outerShdw dist="35921" dir="2700000" algn="ctr" rotWithShape="0">
                  <a:srgbClr val="808080">
                    <a:alpha val="80000"/>
                  </a:srgbClr>
                </a:outerShdw>
              </a:effectLst>
              <a:latin typeface="Arial Black"/>
            </a:endParaRPr>
          </a:p>
          <a:p>
            <a:endParaRPr lang="ru-RU" i="1" kern="10" dirty="0">
              <a:ln w="9525">
                <a:solidFill>
                  <a:srgbClr val="000000"/>
                </a:solidFill>
                <a:round/>
                <a:headEnd/>
                <a:tailEnd/>
              </a:ln>
              <a:solidFill>
                <a:srgbClr val="000000"/>
              </a:solidFill>
              <a:effectLst>
                <a:outerShdw dist="35921" dir="2700000" algn="ctr" rotWithShape="0">
                  <a:srgbClr val="808080">
                    <a:alpha val="80000"/>
                  </a:srgbClr>
                </a:outerShdw>
              </a:effectLst>
              <a:latin typeface="Arial Black"/>
            </a:endParaRPr>
          </a:p>
          <a:p>
            <a:endParaRPr lang="ru-RU" i="1" kern="10" dirty="0" smtClean="0">
              <a:ln w="9525">
                <a:solidFill>
                  <a:srgbClr val="000000"/>
                </a:solidFill>
                <a:round/>
                <a:headEnd/>
                <a:tailEnd/>
              </a:ln>
              <a:solidFill>
                <a:srgbClr val="000000"/>
              </a:solidFill>
              <a:effectLst>
                <a:outerShdw dist="35921" dir="2700000" algn="ctr" rotWithShape="0">
                  <a:srgbClr val="808080">
                    <a:alpha val="80000"/>
                  </a:srgbClr>
                </a:outerShdw>
              </a:effectLst>
              <a:latin typeface="Arial Black"/>
            </a:endParaRPr>
          </a:p>
          <a:p>
            <a:endParaRPr lang="ru-RU" i="1" kern="10" dirty="0">
              <a:ln w="9525">
                <a:solidFill>
                  <a:srgbClr val="000000"/>
                </a:solidFill>
                <a:round/>
                <a:headEnd/>
                <a:tailEnd/>
              </a:ln>
              <a:solidFill>
                <a:srgbClr val="000000"/>
              </a:solidFill>
              <a:effectLst>
                <a:outerShdw dist="35921" dir="2700000" algn="ctr" rotWithShape="0">
                  <a:srgbClr val="808080">
                    <a:alpha val="80000"/>
                  </a:srgbClr>
                </a:outerShdw>
              </a:effectLst>
              <a:latin typeface="Arial Black"/>
            </a:endParaRPr>
          </a:p>
          <a:p>
            <a:endParaRPr lang="ru-RU" i="1" kern="10" dirty="0" smtClean="0">
              <a:ln w="9525">
                <a:solidFill>
                  <a:srgbClr val="000000"/>
                </a:solidFill>
                <a:round/>
                <a:headEnd/>
                <a:tailEnd/>
              </a:ln>
              <a:solidFill>
                <a:srgbClr val="000000"/>
              </a:solidFill>
              <a:effectLst>
                <a:outerShdw dist="35921" dir="2700000" algn="ctr" rotWithShape="0">
                  <a:srgbClr val="808080">
                    <a:alpha val="80000"/>
                  </a:srgbClr>
                </a:outerShdw>
              </a:effectLst>
              <a:latin typeface="Arial Black"/>
            </a:endParaRPr>
          </a:p>
          <a:p>
            <a:endParaRPr lang="ru-RU" i="1" kern="10" dirty="0">
              <a:ln w="9525">
                <a:solidFill>
                  <a:srgbClr val="000000"/>
                </a:solidFill>
                <a:round/>
                <a:headEnd/>
                <a:tailEnd/>
              </a:ln>
              <a:solidFill>
                <a:srgbClr val="000000"/>
              </a:solidFill>
              <a:effectLst>
                <a:outerShdw dist="35921" dir="2700000" algn="ctr" rotWithShape="0">
                  <a:srgbClr val="808080">
                    <a:alpha val="80000"/>
                  </a:srgbClr>
                </a:outerShdw>
              </a:effectLst>
              <a:latin typeface="Arial Black"/>
            </a:endParaRPr>
          </a:p>
          <a:p>
            <a:endParaRPr lang="ru-RU" i="1" kern="10" dirty="0" smtClean="0">
              <a:ln w="9525">
                <a:solidFill>
                  <a:srgbClr val="000000"/>
                </a:solidFill>
                <a:round/>
                <a:headEnd/>
                <a:tailEnd/>
              </a:ln>
              <a:solidFill>
                <a:srgbClr val="000000"/>
              </a:solidFill>
              <a:effectLst>
                <a:outerShdw dist="35921" dir="2700000" algn="ctr" rotWithShape="0">
                  <a:srgbClr val="808080">
                    <a:alpha val="80000"/>
                  </a:srgbClr>
                </a:outerShdw>
              </a:effectLst>
              <a:latin typeface="Arial Black"/>
            </a:endParaRPr>
          </a:p>
          <a:p>
            <a:endParaRPr lang="ru-RU" sz="2400" i="1" kern="10" dirty="0">
              <a:ln w="9525">
                <a:solidFill>
                  <a:srgbClr val="000000"/>
                </a:solidFill>
                <a:round/>
                <a:headEnd/>
                <a:tailEnd/>
              </a:ln>
              <a:solidFill>
                <a:srgbClr val="000000"/>
              </a:solidFill>
              <a:effectLst>
                <a:outerShdw dist="35921" dir="2700000" algn="ctr" rotWithShape="0">
                  <a:srgbClr val="808080">
                    <a:alpha val="80000"/>
                  </a:srgbClr>
                </a:outerShdw>
              </a:effectLst>
              <a:latin typeface="Arial Black"/>
            </a:endParaRPr>
          </a:p>
          <a:p>
            <a:r>
              <a:rPr lang="ru-RU" sz="2400" i="1" kern="10" dirty="0" smtClean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000000"/>
                </a:solidFill>
                <a:effectLst>
                  <a:outerShdw dist="35921" dir="2700000" algn="ctr" rotWithShape="0">
                    <a:srgbClr val="808080">
                      <a:alpha val="80000"/>
                    </a:srgbClr>
                  </a:outerShdw>
                </a:effectLst>
                <a:latin typeface="Arial Black"/>
              </a:rPr>
              <a:t>                           Библиотека</a:t>
            </a:r>
            <a:endParaRPr lang="ru-RU" sz="2400" dirty="0"/>
          </a:p>
        </p:txBody>
      </p:sp>
    </p:spTree>
  </p:cSld>
  <p:clrMapOvr>
    <a:masterClrMapping/>
  </p:clrMapOvr>
  <p:transition spd="med" advTm="12000">
    <p:wedg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173</TotalTime>
  <Words>1121</Words>
  <Application>Microsoft Office PowerPoint</Application>
  <PresentationFormat>Экран (4:3)</PresentationFormat>
  <Paragraphs>40</Paragraphs>
  <Slides>25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25</vt:i4>
      </vt:variant>
    </vt:vector>
  </HeadingPairs>
  <TitlesOfParts>
    <vt:vector size="26" baseType="lpstr">
      <vt:lpstr>Тема Office</vt:lpstr>
      <vt:lpstr>Чернобыльская катастрофа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  <vt:lpstr>Слайд 17</vt:lpstr>
      <vt:lpstr>Слайд 18</vt:lpstr>
      <vt:lpstr>Слайд 19</vt:lpstr>
      <vt:lpstr>Слайд 20</vt:lpstr>
      <vt:lpstr>Слайд 21</vt:lpstr>
      <vt:lpstr>Слайд 22</vt:lpstr>
      <vt:lpstr>Слайд 23</vt:lpstr>
      <vt:lpstr>Слайд 24</vt:lpstr>
      <vt:lpstr>Слайд 25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SokolovaIF</dc:creator>
  <cp:lastModifiedBy>SokolovaIF</cp:lastModifiedBy>
  <cp:revision>20</cp:revision>
  <dcterms:created xsi:type="dcterms:W3CDTF">2016-04-13T10:58:24Z</dcterms:created>
  <dcterms:modified xsi:type="dcterms:W3CDTF">2016-04-25T11:52:19Z</dcterms:modified>
</cp:coreProperties>
</file>