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  <p:sldMasterId id="2147483720" r:id="rId2"/>
    <p:sldMasterId id="2147483785" r:id="rId3"/>
  </p:sldMasterIdLst>
  <p:sldIdLst>
    <p:sldId id="256" r:id="rId4"/>
    <p:sldId id="280" r:id="rId5"/>
    <p:sldId id="260" r:id="rId6"/>
    <p:sldId id="261" r:id="rId7"/>
    <p:sldId id="262" r:id="rId8"/>
    <p:sldId id="263" r:id="rId9"/>
    <p:sldId id="257" r:id="rId10"/>
    <p:sldId id="259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2" r:id="rId28"/>
    <p:sldId id="283" r:id="rId29"/>
    <p:sldId id="284" r:id="rId30"/>
    <p:sldId id="285" r:id="rId31"/>
    <p:sldId id="286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-34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08765-230B-4ACB-900D-6D5816E4DE7E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4264-2EE9-46EC-A988-9B88FCE3D5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7193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08765-230B-4ACB-900D-6D5816E4DE7E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4264-2EE9-46EC-A988-9B88FCE3D5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5510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08765-230B-4ACB-900D-6D5816E4DE7E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4264-2EE9-46EC-A988-9B88FCE3D5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92543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08765-230B-4ACB-900D-6D5816E4DE7E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4264-2EE9-46EC-A988-9B88FCE3D5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657237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08765-230B-4ACB-900D-6D5816E4DE7E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4264-2EE9-46EC-A988-9B88FCE3D5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81326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08765-230B-4ACB-900D-6D5816E4DE7E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4264-2EE9-46EC-A988-9B88FCE3D5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12801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08765-230B-4ACB-900D-6D5816E4DE7E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4264-2EE9-46EC-A988-9B88FCE3D5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3883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08765-230B-4ACB-900D-6D5816E4DE7E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4264-2EE9-46EC-A988-9B88FCE3D5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423661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08765-230B-4ACB-900D-6D5816E4DE7E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4264-2EE9-46EC-A988-9B88FCE3D5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792123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08765-230B-4ACB-900D-6D5816E4DE7E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4264-2EE9-46EC-A988-9B88FCE3D5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68729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08765-230B-4ACB-900D-6D5816E4DE7E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4264-2EE9-46EC-A988-9B88FCE3D5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33522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08765-230B-4ACB-900D-6D5816E4DE7E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4264-2EE9-46EC-A988-9B88FCE3D5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86109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08765-230B-4ACB-900D-6D5816E4DE7E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4264-2EE9-46EC-A988-9B88FCE3D5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32542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08765-230B-4ACB-900D-6D5816E4DE7E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4264-2EE9-46EC-A988-9B88FCE3D5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387019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08765-230B-4ACB-900D-6D5816E4DE7E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4264-2EE9-46EC-A988-9B88FCE3D5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04878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08765-230B-4ACB-900D-6D5816E4DE7E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4264-2EE9-46EC-A988-9B88FCE3D5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628509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08765-230B-4ACB-900D-6D5816E4DE7E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4264-2EE9-46EC-A988-9B88FCE3D5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33346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08765-230B-4ACB-900D-6D5816E4DE7E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4264-2EE9-46EC-A988-9B88FCE3D5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74436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08765-230B-4ACB-900D-6D5816E4DE7E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4264-2EE9-46EC-A988-9B88FCE3D5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743874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08765-230B-4ACB-900D-6D5816E4DE7E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4264-2EE9-46EC-A988-9B88FCE3D5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152963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08765-230B-4ACB-900D-6D5816E4DE7E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4264-2EE9-46EC-A988-9B88FCE3D5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76612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08765-230B-4ACB-900D-6D5816E4DE7E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4264-2EE9-46EC-A988-9B88FCE3D5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3178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08765-230B-4ACB-900D-6D5816E4DE7E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4264-2EE9-46EC-A988-9B88FCE3D5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4526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08765-230B-4ACB-900D-6D5816E4DE7E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4264-2EE9-46EC-A988-9B88FCE3D5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87904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08765-230B-4ACB-900D-6D5816E4DE7E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4264-2EE9-46EC-A988-9B88FCE3D5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17568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08765-230B-4ACB-900D-6D5816E4DE7E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4264-2EE9-46EC-A988-9B88FCE3D5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870599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08765-230B-4ACB-900D-6D5816E4DE7E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4264-2EE9-46EC-A988-9B88FCE3D5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7197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08765-230B-4ACB-900D-6D5816E4DE7E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4264-2EE9-46EC-A988-9B88FCE3D5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731919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08765-230B-4ACB-900D-6D5816E4DE7E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4264-2EE9-46EC-A988-9B88FCE3D5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261565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08765-230B-4ACB-900D-6D5816E4DE7E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4264-2EE9-46EC-A988-9B88FCE3D5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667371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08765-230B-4ACB-900D-6D5816E4DE7E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4264-2EE9-46EC-A988-9B88FCE3D5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78325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08765-230B-4ACB-900D-6D5816E4DE7E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4264-2EE9-46EC-A988-9B88FCE3D5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3309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08765-230B-4ACB-900D-6D5816E4DE7E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4264-2EE9-46EC-A988-9B88FCE3D5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7031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08765-230B-4ACB-900D-6D5816E4DE7E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4264-2EE9-46EC-A988-9B88FCE3D5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63458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08765-230B-4ACB-900D-6D5816E4DE7E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4264-2EE9-46EC-A988-9B88FCE3D5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6668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08765-230B-4ACB-900D-6D5816E4DE7E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4264-2EE9-46EC-A988-9B88FCE3D5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2099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08765-230B-4ACB-900D-6D5816E4DE7E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4264-2EE9-46EC-A988-9B88FCE3D5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3205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08765-230B-4ACB-900D-6D5816E4DE7E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4264-2EE9-46EC-A988-9B88FCE3D5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2819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D08765-230B-4ACB-900D-6D5816E4DE7E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F4264-2EE9-46EC-A988-9B88FCE3D5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6063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D08765-230B-4ACB-900D-6D5816E4DE7E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F4264-2EE9-46EC-A988-9B88FCE3D5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5403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D08765-230B-4ACB-900D-6D5816E4DE7E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8CF4264-2EE9-46EC-A988-9B88FCE3D5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6936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  <p:sldLayoutId id="2147483798" r:id="rId13"/>
    <p:sldLayoutId id="2147483799" r:id="rId14"/>
    <p:sldLayoutId id="2147483800" r:id="rId15"/>
    <p:sldLayoutId id="214748380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.g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4149" y="2781141"/>
            <a:ext cx="4572000" cy="405993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54312" y="401556"/>
            <a:ext cx="8637301" cy="313932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66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  Белорусские </a:t>
            </a:r>
          </a:p>
          <a:p>
            <a:pPr algn="ctr"/>
            <a:r>
              <a:rPr lang="ru-RU" sz="66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     народные </a:t>
            </a:r>
          </a:p>
          <a:p>
            <a:pPr algn="ctr"/>
            <a:r>
              <a:rPr lang="ru-RU" sz="66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                праздники</a:t>
            </a:r>
            <a:endParaRPr lang="ru-RU" sz="66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11117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7829" y="137160"/>
            <a:ext cx="7138796" cy="1066800"/>
          </a:xfrm>
          <a:ln w="38100">
            <a:solidFill>
              <a:schemeClr val="accent2">
                <a:lumMod val="75000"/>
              </a:schemeClr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ru-RU" sz="66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Со́роки</a:t>
            </a:r>
            <a:endParaRPr lang="ru-RU" sz="6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anose="02030602050306030303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86765" y="1366520"/>
            <a:ext cx="5680925" cy="3787283"/>
          </a:xfrm>
        </p:spPr>
      </p:pic>
      <p:sp>
        <p:nvSpPr>
          <p:cNvPr id="6" name="TextBox 5"/>
          <p:cNvSpPr txBox="1"/>
          <p:nvPr/>
        </p:nvSpPr>
        <p:spPr>
          <a:xfrm>
            <a:off x="1066800" y="5440680"/>
            <a:ext cx="10302240" cy="95410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4762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День </a:t>
            </a:r>
            <a:r>
              <a:rPr lang="ru-RU" sz="2800" dirty="0"/>
              <a:t>народного календаря, приуроченный к церковному дню памяти Сорока </a:t>
            </a:r>
            <a:r>
              <a:rPr lang="ru-RU" sz="2800" dirty="0" err="1"/>
              <a:t>Севастийских</a:t>
            </a:r>
            <a:r>
              <a:rPr lang="ru-RU" sz="2800" dirty="0"/>
              <a:t> мучеников.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6800" y="5392563"/>
            <a:ext cx="10302240" cy="107721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635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Отмечается в день весеннего равноденствия- </a:t>
            </a:r>
          </a:p>
          <a:p>
            <a:pPr algn="ctr"/>
            <a:r>
              <a:rPr lang="ru-RU" sz="3200" dirty="0" smtClean="0"/>
              <a:t>22 марта.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2231538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05840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53975">
            <a:solidFill>
              <a:srgbClr val="00B050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ru-RU" sz="44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Вербное воскресенье</a:t>
            </a:r>
            <a:endParaRPr lang="ru-RU" sz="44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8319" y="1930400"/>
            <a:ext cx="6294697" cy="4272280"/>
          </a:xfrm>
        </p:spPr>
      </p:pic>
    </p:spTree>
    <p:extLst>
      <p:ext uri="{BB962C8B-B14F-4D97-AF65-F5344CB8AC3E}">
        <p14:creationId xmlns:p14="http://schemas.microsoft.com/office/powerpoint/2010/main" xmlns="" val="23657861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28360" y="389207"/>
            <a:ext cx="5227320" cy="5988809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Вербное воскресенье</a:t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(вербная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нядзеля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7334" y="389207"/>
            <a:ext cx="4351866" cy="5988809"/>
          </a:xfrm>
        </p:spPr>
      </p:pic>
      <p:sp>
        <p:nvSpPr>
          <p:cNvPr id="5" name="TextBox 4"/>
          <p:cNvSpPr txBox="1"/>
          <p:nvPr/>
        </p:nvSpPr>
        <p:spPr>
          <a:xfrm>
            <a:off x="5989320" y="1853701"/>
            <a:ext cx="5166360" cy="4647426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dirty="0"/>
              <a:t> </a:t>
            </a:r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</a:t>
            </a: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</a:rPr>
              <a:t>естая 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</a:rPr>
              <a:t>неделя Великого поста, </a:t>
            </a: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</a:rPr>
              <a:t>заканчивается 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</a:rPr>
              <a:t>в Вербное воскресенье, после которого наступает Страстная неделя. Главные народные обряды недели связаны с вербой и выпадают на субботу и воскресенье.</a:t>
            </a:r>
          </a:p>
        </p:txBody>
      </p:sp>
    </p:spTree>
    <p:extLst>
      <p:ext uri="{BB962C8B-B14F-4D97-AF65-F5344CB8AC3E}">
        <p14:creationId xmlns:p14="http://schemas.microsoft.com/office/powerpoint/2010/main" xmlns="" val="4153069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99467" y="4946261"/>
            <a:ext cx="8163773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6600" b="1" u="sng" cap="none" spc="0" dirty="0" smtClean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Пасха (Вял</a:t>
            </a:r>
            <a:r>
              <a:rPr lang="en-US" sz="6600" b="1" u="sng" cap="none" spc="0" dirty="0" err="1" smtClean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i</a:t>
            </a:r>
            <a:r>
              <a:rPr lang="ru-RU" sz="6600" b="1" u="sng" dirty="0" err="1" smtClean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кдзень</a:t>
            </a:r>
            <a:r>
              <a:rPr lang="ru-RU" sz="6600" b="1" u="sng" dirty="0" smtClean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)</a:t>
            </a:r>
            <a:endParaRPr lang="ru-RU" sz="6600" b="1" u="sng" cap="none" spc="0" dirty="0">
              <a:ln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anose="02030602050306030303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33647" y="454618"/>
            <a:ext cx="6292598" cy="4199269"/>
          </a:xfrm>
        </p:spPr>
      </p:pic>
    </p:spTree>
    <p:extLst>
      <p:ext uri="{BB962C8B-B14F-4D97-AF65-F5344CB8AC3E}">
        <p14:creationId xmlns:p14="http://schemas.microsoft.com/office/powerpoint/2010/main" xmlns="" val="2101945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75824" y="4584298"/>
            <a:ext cx="107289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u="sng" dirty="0" smtClean="0">
                <a:solidFill>
                  <a:srgbClr val="FF0000"/>
                </a:solidFill>
              </a:rPr>
              <a:t>Весенний праздник</a:t>
            </a:r>
            <a:r>
              <a:rPr lang="ru-RU" sz="2800" b="1" dirty="0" smtClean="0">
                <a:solidFill>
                  <a:srgbClr val="FF0000"/>
                </a:solidFill>
              </a:rPr>
              <a:t>. Считается самым значимым календарным праздником. Для православных христиан Пасха – самый главный праздник в году. Праздник завершал Великий 7-недельный пост.(12 апреля 2015 года)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01833" y="382137"/>
            <a:ext cx="6851350" cy="4202161"/>
          </a:xfrm>
        </p:spPr>
      </p:pic>
    </p:spTree>
    <p:extLst>
      <p:ext uri="{BB962C8B-B14F-4D97-AF65-F5344CB8AC3E}">
        <p14:creationId xmlns:p14="http://schemas.microsoft.com/office/powerpoint/2010/main" xmlns="" val="30555770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5827" y="3230880"/>
            <a:ext cx="5167013" cy="301827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Радуница(Рада</a:t>
            </a:r>
            <a:r>
              <a:rPr lang="be-BY" dirty="0" smtClean="0">
                <a:solidFill>
                  <a:srgbClr val="FF0000"/>
                </a:solidFill>
              </a:rPr>
              <a:t>ў</a:t>
            </a:r>
            <a:r>
              <a:rPr lang="ru-RU" dirty="0" smtClean="0">
                <a:solidFill>
                  <a:srgbClr val="FF0000"/>
                </a:solidFill>
              </a:rPr>
              <a:t>н</a:t>
            </a:r>
            <a:r>
              <a:rPr lang="be-BY" dirty="0" err="1">
                <a:solidFill>
                  <a:srgbClr val="FF0000"/>
                </a:solidFill>
              </a:rPr>
              <a:t>і</a:t>
            </a:r>
            <a:r>
              <a:rPr lang="ru-RU" dirty="0" err="1" smtClean="0">
                <a:solidFill>
                  <a:srgbClr val="FF0000"/>
                </a:solidFill>
              </a:rPr>
              <a:t>ца</a:t>
            </a:r>
            <a:r>
              <a:rPr lang="ru-RU" dirty="0" smtClean="0">
                <a:solidFill>
                  <a:srgbClr val="FF0000"/>
                </a:solidFill>
              </a:rPr>
              <a:t>)-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праздник чествования предков. Празднуется обычно через неделю после Пасхи, во вторник(21 апреля)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8001" y="0"/>
            <a:ext cx="5791200" cy="284912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8171" y="3230880"/>
            <a:ext cx="5399660" cy="301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519216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65520" y="546816"/>
            <a:ext cx="4983480" cy="1327703"/>
          </a:xfrm>
          <a:blipFill>
            <a:blip r:embed="rId2" cstate="print"/>
            <a:tile tx="0" ty="0" sx="100000" sy="100000" flip="none" algn="tl"/>
          </a:blip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reflection blurRad="6350" stA="50000" endA="300" endPos="38500" dist="508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Юрьев</a:t>
            </a:r>
            <a:r>
              <a:rPr lang="ru-RU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день</a:t>
            </a:r>
            <a:endParaRPr lang="ru-RU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1828" y="815992"/>
            <a:ext cx="4471652" cy="5512710"/>
          </a:xfrm>
        </p:spPr>
      </p:pic>
      <p:sp>
        <p:nvSpPr>
          <p:cNvPr id="5" name="TextBox 4"/>
          <p:cNvSpPr txBox="1"/>
          <p:nvPr/>
        </p:nvSpPr>
        <p:spPr>
          <a:xfrm>
            <a:off x="6065520" y="2743200"/>
            <a:ext cx="49834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Юрьев день(Юр</a:t>
            </a:r>
            <a:r>
              <a:rPr lang="en-US" sz="2800" dirty="0" smtClean="0">
                <a:solidFill>
                  <a:schemeClr val="accent5">
                    <a:lumMod val="75000"/>
                  </a:schemeClr>
                </a:solidFill>
              </a:rPr>
              <a:t>’</a:t>
            </a:r>
            <a:r>
              <a:rPr lang="be-BY" sz="2800" dirty="0" smtClean="0">
                <a:solidFill>
                  <a:schemeClr val="accent5">
                    <a:lumMod val="75000"/>
                  </a:schemeClr>
                </a:solidFill>
              </a:rPr>
              <a:t>я)- праздник чествования расцвета природы. Это день прихода на землю  русалок.</a:t>
            </a:r>
          </a:p>
          <a:p>
            <a:r>
              <a:rPr lang="be-BY" sz="2800" dirty="0" smtClean="0">
                <a:solidFill>
                  <a:schemeClr val="accent5">
                    <a:lumMod val="75000"/>
                  </a:schemeClr>
                </a:solidFill>
              </a:rPr>
              <a:t>Празднуется 6 мая по новому стилю.</a:t>
            </a:r>
            <a:endParaRPr lang="ru-RU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5925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70414" y="518160"/>
            <a:ext cx="4930986" cy="1320800"/>
          </a:xfrm>
          <a:ln w="76200">
            <a:solidFill>
              <a:schemeClr val="bg1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Троица, </a:t>
            </a:r>
            <a:r>
              <a:rPr lang="ru-RU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Сёмуха</a:t>
            </a:r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Зелёные святки.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5281" y="219613"/>
            <a:ext cx="4762308" cy="6347265"/>
          </a:xfrm>
        </p:spPr>
      </p:pic>
      <p:sp>
        <p:nvSpPr>
          <p:cNvPr id="5" name="TextBox 4"/>
          <p:cNvSpPr txBox="1"/>
          <p:nvPr/>
        </p:nvSpPr>
        <p:spPr>
          <a:xfrm>
            <a:off x="6270414" y="2788920"/>
            <a:ext cx="5129106" cy="2677656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solidFill>
                  <a:srgbClr val="C00000"/>
                </a:solidFill>
              </a:rPr>
              <a:t>Этот праздник посвящён матери-природе. Несмотря на то что Троицу праздновали</a:t>
            </a:r>
            <a:r>
              <a:rPr lang="ru-RU" sz="2800" dirty="0">
                <a:solidFill>
                  <a:srgbClr val="C00000"/>
                </a:solidFill>
              </a:rPr>
              <a:t> </a:t>
            </a:r>
            <a:r>
              <a:rPr lang="ru-RU" sz="2800" dirty="0" smtClean="0">
                <a:solidFill>
                  <a:srgbClr val="C00000"/>
                </a:solidFill>
              </a:rPr>
              <a:t>на 50-ый день после Пасхи, он знаменовал прощание с весной. 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38712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4130"/>
            <a:ext cx="12192000" cy="688213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88672" y="3660775"/>
            <a:ext cx="1021465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Иван Купала(</a:t>
            </a:r>
            <a:r>
              <a:rPr lang="ru-RU" sz="72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Купалье</a:t>
            </a:r>
            <a:r>
              <a:rPr lang="ru-RU" sz="72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)</a:t>
            </a:r>
            <a:endParaRPr lang="ru-RU" sz="7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6618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2.59259E-6 L 0.00378 -0.4412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" y="-21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820487" y="374746"/>
            <a:ext cx="6232073" cy="41515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82040" y="5151120"/>
            <a:ext cx="10134600" cy="64633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ru-RU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Купалье</a:t>
            </a:r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3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Купалле</a:t>
            </a:r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празднуется с 6 на 7 июля.</a:t>
            </a:r>
            <a:endParaRPr lang="ru-RU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5538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8240" y="528204"/>
            <a:ext cx="5974080" cy="2306436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Древняя белорусская народная культура была и остаётся в нашей жизни – в обычаях, обрядах, легендах, праздниках. Белорусские праздники – неотъемлемая часть самобытной национальной культуры.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800" y="182880"/>
            <a:ext cx="3483186" cy="333224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89520" y="3462337"/>
            <a:ext cx="4381500" cy="32861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8046" y="3811012"/>
            <a:ext cx="66598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/>
              <a:t>Народный календарь белорусов основывается на циклах календарных или земледельческих праздников: весной- Пасха, </a:t>
            </a:r>
            <a:r>
              <a:rPr lang="ru-RU" sz="2400" dirty="0" err="1" smtClean="0"/>
              <a:t>Кликанье</a:t>
            </a:r>
            <a:r>
              <a:rPr lang="ru-RU" sz="2400" dirty="0" smtClean="0"/>
              <a:t> весны, </a:t>
            </a:r>
            <a:r>
              <a:rPr lang="ru-RU" sz="2400" dirty="0" err="1" smtClean="0"/>
              <a:t>Комоедица</a:t>
            </a:r>
            <a:r>
              <a:rPr lang="ru-RU" sz="2400" dirty="0" smtClean="0"/>
              <a:t>, Сороки, Вербное воскресенье, Радуница, летом – Троица, </a:t>
            </a:r>
            <a:r>
              <a:rPr lang="ru-RU" sz="2400" dirty="0" err="1" smtClean="0"/>
              <a:t>Купалье</a:t>
            </a:r>
            <a:r>
              <a:rPr lang="ru-RU" sz="2400" dirty="0" smtClean="0"/>
              <a:t>, осенью – Деды, Покров, Жатва, зимой – Коляды, </a:t>
            </a:r>
            <a:r>
              <a:rPr lang="ru-RU" sz="2400" dirty="0" err="1" smtClean="0"/>
              <a:t>Громница</a:t>
            </a:r>
            <a:r>
              <a:rPr lang="ru-RU" sz="2400" dirty="0" smtClean="0"/>
              <a:t>, Масленица.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891335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7718"/>
          </a:xfrm>
        </p:spPr>
      </p:pic>
      <p:sp>
        <p:nvSpPr>
          <p:cNvPr id="5" name="Прямоугольник 4"/>
          <p:cNvSpPr/>
          <p:nvPr/>
        </p:nvSpPr>
        <p:spPr>
          <a:xfrm>
            <a:off x="3363868" y="178415"/>
            <a:ext cx="637866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cap="none" spc="0" dirty="0" smtClean="0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Жатва(</a:t>
            </a:r>
            <a:r>
              <a:rPr lang="be-BY" sz="7200" b="1" cap="none" spc="0" dirty="0" smtClean="0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Жніво)</a:t>
            </a:r>
            <a:endParaRPr lang="ru-RU" sz="7200" b="1" cap="none" spc="0" dirty="0">
              <a:ln w="1016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7766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73 1.38778E-17 C 0.1901 1.38778E-17 0.35156 0.17222 0.35156 0.38565 C 0.35156 0.59815 0.1901 0.77106 -0.00873 0.77106 C -0.20742 0.77106 -0.36849 0.59815 -0.36849 0.38565 C -0.36849 0.17222 -0.20742 1.38778E-17 -0.00873 1.38778E-17 Z " pathEditMode="relative" rAng="0" ptsTypes="AAAAA">
                                      <p:cBhvr>
                                        <p:cTn id="6" dur="9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38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3360" y="553403"/>
            <a:ext cx="5731588" cy="388143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2925"/>
          <a:stretch/>
        </p:blipFill>
        <p:spPr>
          <a:xfrm>
            <a:off x="6202680" y="553403"/>
            <a:ext cx="5854700" cy="38744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77334" y="4709160"/>
            <a:ext cx="11026986" cy="95410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be-BY" sz="2800" dirty="0" smtClean="0">
                <a:solidFill>
                  <a:schemeClr val="accent5">
                    <a:lumMod val="75000"/>
                  </a:schemeClr>
                </a:solidFill>
              </a:rPr>
              <a:t>Этот празд</a:t>
            </a: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ник самый продолжительный. Длится с 12 июля до 27 сентября  (от Зажинок до Дожинок).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2574" y="4702175"/>
            <a:ext cx="11026986" cy="107721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</a:rPr>
              <a:t>Начало уборки отмечалось Зажинками- праздником первого снопа</a:t>
            </a: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7334" y="4709160"/>
            <a:ext cx="11026986" cy="156966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</a:rPr>
              <a:t>Дожинки(последний день жатвы) в Беларуси всегда праздновались очень торжественно, с красивыми обрядами.</a:t>
            </a:r>
            <a:endParaRPr lang="ru-RU" sz="2800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9994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3482" y="182880"/>
            <a:ext cx="7239000" cy="1320800"/>
          </a:xfrm>
          <a:blipFill>
            <a:blip r:embed="rId2" cstate="print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/>
          </a:bodyPr>
          <a:lstStyle/>
          <a:p>
            <a:pPr algn="ctr"/>
            <a:r>
              <a:rPr lang="ru-RU" sz="66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Покров(</a:t>
            </a:r>
            <a:r>
              <a:rPr lang="ru-RU" sz="6600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Пакровы</a:t>
            </a:r>
            <a:r>
              <a:rPr lang="ru-RU" sz="66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66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1185" y="1503680"/>
            <a:ext cx="5767674" cy="5101717"/>
          </a:xfrm>
        </p:spPr>
      </p:pic>
      <p:sp>
        <p:nvSpPr>
          <p:cNvPr id="5" name="TextBox 4"/>
          <p:cNvSpPr txBox="1"/>
          <p:nvPr/>
        </p:nvSpPr>
        <p:spPr>
          <a:xfrm>
            <a:off x="6502815" y="1503680"/>
            <a:ext cx="5071963" cy="5016758"/>
          </a:xfrm>
          <a:prstGeom prst="rect">
            <a:avLst/>
          </a:prstGeom>
          <a:gradFill>
            <a:gsLst>
              <a:gs pos="0">
                <a:srgbClr val="00B0F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</a:rPr>
              <a:t>Отмечают  14 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</a:rPr>
              <a:t>октября. </a:t>
            </a:r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</a:rPr>
              <a:t>Покров -  праздник, 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</a:rPr>
              <a:t>посвящённый Покрову Пресвятой </a:t>
            </a:r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</a:rPr>
              <a:t>Богородицы. 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</a:rPr>
              <a:t>Связан с началом вечерних девичьих посиделок и осеннего свадебного сезона — первый по-настоящему осенний праздник.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37642911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7968" y="3450272"/>
            <a:ext cx="4762500" cy="32004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09495" y="229869"/>
            <a:ext cx="3179445" cy="317944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6000" y="1147156"/>
            <a:ext cx="5105400" cy="4524315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</a:rPr>
              <a:t>Деды(</a:t>
            </a:r>
            <a:r>
              <a:rPr lang="ru-RU" sz="3200" dirty="0" err="1" smtClean="0">
                <a:solidFill>
                  <a:schemeClr val="accent5">
                    <a:lumMod val="75000"/>
                  </a:schemeClr>
                </a:solidFill>
              </a:rPr>
              <a:t>Дзяды</a:t>
            </a:r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</a:rPr>
              <a:t>)- народный календарный праздник, связанный с поминовением предков(дедов). Отмечаются несколько раз в год. В центре обряда- ужин в память умерших родственников.</a:t>
            </a:r>
            <a:endParaRPr lang="ru-RU" sz="32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9097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2134912" y="1366897"/>
            <a:ext cx="859808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n>
                  <a:solidFill>
                    <a:srgbClr val="FFFF00"/>
                  </a:solidFill>
                </a:ln>
              </a:rPr>
              <a:t>Старинные обычаи, обряды и праздники сохранились до настоящего времени и играют немаловажную роль в жизни белорусского народа</a:t>
            </a:r>
            <a:endParaRPr lang="ru-RU" sz="3200" b="1" dirty="0">
              <a:ln>
                <a:solidFill>
                  <a:srgbClr val="FFFF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5189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5131" y="145576"/>
            <a:ext cx="8596668" cy="1320800"/>
          </a:xfrm>
        </p:spPr>
        <p:txBody>
          <a:bodyPr/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Интеллектуальная игра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Моя Беларусь»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664014394"/>
              </p:ext>
            </p:extLst>
          </p:nvPr>
        </p:nvGraphicFramePr>
        <p:xfrm>
          <a:off x="60960" y="1437256"/>
          <a:ext cx="12070080" cy="54207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3040"/>
                <a:gridCol w="7193280"/>
                <a:gridCol w="3413760"/>
              </a:tblGrid>
              <a:tr h="40921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№ задания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Вопрос 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Ответ</a:t>
                      </a:r>
                      <a:endParaRPr lang="ru-RU" dirty="0"/>
                    </a:p>
                  </a:txBody>
                  <a:tcPr anchor="ctr"/>
                </a:tc>
              </a:tr>
              <a:tr h="2118967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По словам известного фольклориста Романова, это</a:t>
                      </a:r>
                    </a:p>
                    <a:p>
                      <a:pPr algn="ctr"/>
                      <a:r>
                        <a:rPr lang="ru-RU" sz="2000" dirty="0" smtClean="0"/>
                        <a:t>«человекоподобное существо, черного цвета, покрыто</a:t>
                      </a:r>
                    </a:p>
                    <a:p>
                      <a:pPr algn="ctr"/>
                      <a:r>
                        <a:rPr lang="ru-RU" sz="2000" dirty="0" smtClean="0"/>
                        <a:t>волосами. Место жительства его различно: на печи, под</a:t>
                      </a:r>
                    </a:p>
                    <a:p>
                      <a:pPr algn="ctr"/>
                      <a:r>
                        <a:rPr lang="ru-RU" sz="2000" dirty="0" smtClean="0"/>
                        <a:t>печкой, под полом, в хлеву и других постройках.</a:t>
                      </a:r>
                    </a:p>
                    <a:p>
                      <a:pPr algn="ctr"/>
                      <a:r>
                        <a:rPr lang="ru-RU" sz="2000" dirty="0" smtClean="0"/>
                        <a:t>Деятельность его активна исключительно ночью». О</a:t>
                      </a:r>
                    </a:p>
                    <a:p>
                      <a:pPr algn="ctr"/>
                      <a:r>
                        <a:rPr lang="ru-RU" sz="2000" dirty="0" smtClean="0"/>
                        <a:t>ком идет речь?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1109935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2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«Перун – бог небесного огня, держит в</a:t>
                      </a:r>
                    </a:p>
                    <a:p>
                      <a:pPr algn="ctr"/>
                      <a:r>
                        <a:rPr lang="ru-RU" sz="2000" dirty="0" smtClean="0"/>
                        <a:t>своих руках 2 больших жернова. Трением и ударами о</a:t>
                      </a:r>
                    </a:p>
                    <a:p>
                      <a:pPr algn="ctr"/>
                      <a:r>
                        <a:rPr lang="ru-RU" sz="2000" dirty="0" smtClean="0"/>
                        <a:t>них он вызывает …» Что?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1782623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3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 этим народным праздником связана одна из самых</a:t>
                      </a:r>
                    </a:p>
                    <a:p>
                      <a:pPr algn="ctr"/>
                      <a:r>
                        <a:rPr lang="ru-RU" sz="2000" dirty="0" smtClean="0"/>
                        <a:t>романтических легенд белорусского народа о</a:t>
                      </a:r>
                    </a:p>
                    <a:p>
                      <a:pPr algn="ctr"/>
                      <a:r>
                        <a:rPr lang="ru-RU" sz="2000" dirty="0" smtClean="0"/>
                        <a:t>необычном цветке. По поверью, тот, кто найдет цветок,</a:t>
                      </a:r>
                    </a:p>
                    <a:p>
                      <a:pPr algn="ctr"/>
                      <a:r>
                        <a:rPr lang="ru-RU" sz="2000" dirty="0" smtClean="0"/>
                        <a:t>сможет понимать шум деревьев, разговор птиц и зверей.</a:t>
                      </a:r>
                    </a:p>
                    <a:p>
                      <a:pPr algn="ctr"/>
                      <a:r>
                        <a:rPr lang="ru-RU" sz="2000" dirty="0" smtClean="0"/>
                        <a:t>О каком празднике идет речь?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543438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5131" y="145576"/>
            <a:ext cx="8596668" cy="1320800"/>
          </a:xfrm>
        </p:spPr>
        <p:txBody>
          <a:bodyPr/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Интеллектуальная игра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Моя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Беларусь»2  часть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881631655"/>
              </p:ext>
            </p:extLst>
          </p:nvPr>
        </p:nvGraphicFramePr>
        <p:xfrm>
          <a:off x="60960" y="1437256"/>
          <a:ext cx="12070080" cy="54207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3040"/>
                <a:gridCol w="7193280"/>
                <a:gridCol w="3413760"/>
              </a:tblGrid>
              <a:tr h="40921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№ задания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Вопрос 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Ответ</a:t>
                      </a:r>
                      <a:endParaRPr lang="ru-RU" dirty="0"/>
                    </a:p>
                  </a:txBody>
                  <a:tcPr anchor="ctr"/>
                </a:tc>
              </a:tr>
              <a:tr h="2118967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4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Символ Пасхи – пасхальное яйцо, Символ Масленицы –</a:t>
                      </a:r>
                    </a:p>
                    <a:p>
                      <a:pPr algn="ctr"/>
                      <a:r>
                        <a:rPr lang="ru-RU" sz="2000" b="1" dirty="0" smtClean="0"/>
                        <a:t>блины. А что является символом белорусского</a:t>
                      </a:r>
                    </a:p>
                    <a:p>
                      <a:pPr algn="ctr"/>
                      <a:r>
                        <a:rPr lang="ru-RU" sz="2000" b="1" dirty="0" smtClean="0"/>
                        <a:t>народного праздника Зеленые святки?</a:t>
                      </a:r>
                      <a:endParaRPr lang="ru-RU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/>
                    </a:p>
                  </a:txBody>
                  <a:tcPr anchor="ctr"/>
                </a:tc>
              </a:tr>
              <a:tr h="1109935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5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Закончите фразу: «Самый большой город Беларуси –</a:t>
                      </a:r>
                    </a:p>
                    <a:p>
                      <a:pPr algn="ctr"/>
                      <a:r>
                        <a:rPr lang="ru-RU" sz="2000" b="1" dirty="0" smtClean="0"/>
                        <a:t>Минск, а самый древний…»</a:t>
                      </a:r>
                      <a:endParaRPr lang="ru-RU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/>
                    </a:p>
                  </a:txBody>
                  <a:tcPr anchor="ctr"/>
                </a:tc>
              </a:tr>
              <a:tr h="1782623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6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Она появилась на свет в начале ХІІ века в Полоцке в</a:t>
                      </a:r>
                    </a:p>
                    <a:p>
                      <a:pPr algn="ctr"/>
                      <a:r>
                        <a:rPr lang="ru-RU" sz="2000" b="1" dirty="0" smtClean="0"/>
                        <a:t>семье князя Святослава- Георгия и приходилась</a:t>
                      </a:r>
                    </a:p>
                    <a:p>
                      <a:pPr algn="ctr"/>
                      <a:r>
                        <a:rPr lang="ru-RU" sz="2000" b="1" dirty="0" smtClean="0"/>
                        <a:t>внучкой Всеславу Чародею. Девочку назвали древним</a:t>
                      </a:r>
                    </a:p>
                    <a:p>
                      <a:pPr algn="ctr"/>
                      <a:r>
                        <a:rPr lang="ru-RU" sz="2000" b="1" dirty="0" smtClean="0"/>
                        <a:t>именем </a:t>
                      </a:r>
                      <a:r>
                        <a:rPr lang="ru-RU" sz="2000" b="1" dirty="0" err="1" smtClean="0"/>
                        <a:t>Предслава</a:t>
                      </a:r>
                      <a:r>
                        <a:rPr lang="ru-RU" sz="2000" b="1" dirty="0" smtClean="0"/>
                        <a:t>. А под каким именем она известна</a:t>
                      </a:r>
                    </a:p>
                    <a:p>
                      <a:pPr algn="ctr"/>
                      <a:r>
                        <a:rPr lang="ru-RU" sz="2000" b="1" dirty="0" smtClean="0"/>
                        <a:t>во всем мире?</a:t>
                      </a:r>
                      <a:endParaRPr lang="ru-RU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849111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5131" y="145576"/>
            <a:ext cx="8596668" cy="1320800"/>
          </a:xfrm>
        </p:spPr>
        <p:txBody>
          <a:bodyPr/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Интеллектуальная игра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Моя Беларусь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»(ответы)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92887930"/>
              </p:ext>
            </p:extLst>
          </p:nvPr>
        </p:nvGraphicFramePr>
        <p:xfrm>
          <a:off x="60960" y="1437256"/>
          <a:ext cx="12070080" cy="54207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3040"/>
                <a:gridCol w="7193280"/>
                <a:gridCol w="3413760"/>
              </a:tblGrid>
              <a:tr h="40921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№ задания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Вопрос 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Ответ</a:t>
                      </a:r>
                      <a:endParaRPr lang="ru-RU" dirty="0"/>
                    </a:p>
                  </a:txBody>
                  <a:tcPr anchor="ctr"/>
                </a:tc>
              </a:tr>
              <a:tr h="2118967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По словам известного фольклориста Романова, это</a:t>
                      </a:r>
                    </a:p>
                    <a:p>
                      <a:pPr algn="ctr"/>
                      <a:r>
                        <a:rPr lang="ru-RU" sz="2000" dirty="0" smtClean="0"/>
                        <a:t>«человекоподобное существо, черного цвета, покрыто</a:t>
                      </a:r>
                    </a:p>
                    <a:p>
                      <a:pPr algn="ctr"/>
                      <a:r>
                        <a:rPr lang="ru-RU" sz="2000" dirty="0" smtClean="0"/>
                        <a:t>волосами. Место жительства его различно: на печи, под</a:t>
                      </a:r>
                    </a:p>
                    <a:p>
                      <a:pPr algn="ctr"/>
                      <a:r>
                        <a:rPr lang="ru-RU" sz="2000" dirty="0" smtClean="0"/>
                        <a:t>печкой, под полом, в хлеву и других постройках.</a:t>
                      </a:r>
                    </a:p>
                    <a:p>
                      <a:pPr algn="ctr"/>
                      <a:r>
                        <a:rPr lang="ru-RU" sz="2000" dirty="0" smtClean="0"/>
                        <a:t>Деятельность его активна исключительно ночью». О</a:t>
                      </a:r>
                    </a:p>
                    <a:p>
                      <a:pPr algn="ctr"/>
                      <a:r>
                        <a:rPr lang="ru-RU" sz="2000" dirty="0" smtClean="0"/>
                        <a:t>ком идет речь?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Домовой(домовик)</a:t>
                      </a:r>
                      <a:endParaRPr lang="ru-RU" b="1" dirty="0"/>
                    </a:p>
                  </a:txBody>
                  <a:tcPr anchor="ctr"/>
                </a:tc>
              </a:tr>
              <a:tr h="1109935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2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«Перун – бог небесного огня, держит в</a:t>
                      </a:r>
                    </a:p>
                    <a:p>
                      <a:pPr algn="ctr"/>
                      <a:r>
                        <a:rPr lang="ru-RU" sz="2000" dirty="0" smtClean="0"/>
                        <a:t>своих руках 2 больших жернова. Трением и ударами о</a:t>
                      </a:r>
                    </a:p>
                    <a:p>
                      <a:pPr algn="ctr"/>
                      <a:r>
                        <a:rPr lang="ru-RU" sz="2000" dirty="0" smtClean="0"/>
                        <a:t>них он вызывает …» Что?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Гром</a:t>
                      </a:r>
                      <a:r>
                        <a:rPr lang="ru-RU" b="1" baseline="0" dirty="0" smtClean="0"/>
                        <a:t> и молния</a:t>
                      </a:r>
                      <a:endParaRPr lang="ru-RU" b="1" dirty="0"/>
                    </a:p>
                  </a:txBody>
                  <a:tcPr anchor="ctr"/>
                </a:tc>
              </a:tr>
              <a:tr h="1782623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3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 этим народным праздником связана одна из самых</a:t>
                      </a:r>
                    </a:p>
                    <a:p>
                      <a:pPr algn="ctr"/>
                      <a:r>
                        <a:rPr lang="ru-RU" sz="2000" dirty="0" smtClean="0"/>
                        <a:t>романтических легенд белорусского народа о</a:t>
                      </a:r>
                    </a:p>
                    <a:p>
                      <a:pPr algn="ctr"/>
                      <a:r>
                        <a:rPr lang="ru-RU" sz="2000" dirty="0" smtClean="0"/>
                        <a:t>необычном цветке. По поверью, тот, кто найдет цветок,</a:t>
                      </a:r>
                    </a:p>
                    <a:p>
                      <a:pPr algn="ctr"/>
                      <a:r>
                        <a:rPr lang="ru-RU" sz="2000" dirty="0" smtClean="0"/>
                        <a:t>сможет понимать шум деревьев, разговор птиц и зверей.</a:t>
                      </a:r>
                    </a:p>
                    <a:p>
                      <a:pPr algn="ctr"/>
                      <a:r>
                        <a:rPr lang="ru-RU" sz="2000" dirty="0" smtClean="0"/>
                        <a:t>О каком празднике идет речь?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Иван Купала(</a:t>
                      </a:r>
                      <a:r>
                        <a:rPr lang="ru-RU" b="1" dirty="0" err="1" smtClean="0"/>
                        <a:t>Купалье</a:t>
                      </a:r>
                      <a:r>
                        <a:rPr lang="ru-RU" b="1" dirty="0" smtClean="0"/>
                        <a:t>)</a:t>
                      </a:r>
                      <a:endParaRPr lang="ru-RU" b="1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086644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5131" y="145576"/>
            <a:ext cx="8596668" cy="1320800"/>
          </a:xfrm>
        </p:spPr>
        <p:txBody>
          <a:bodyPr/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Интеллектуальная игра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Моя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Беларусь» 2 часть(ответы)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31253225"/>
              </p:ext>
            </p:extLst>
          </p:nvPr>
        </p:nvGraphicFramePr>
        <p:xfrm>
          <a:off x="60960" y="1437256"/>
          <a:ext cx="12070080" cy="54207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3040"/>
                <a:gridCol w="7193280"/>
                <a:gridCol w="3413760"/>
              </a:tblGrid>
              <a:tr h="40921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№ задания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Вопрос 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Ответ</a:t>
                      </a:r>
                      <a:endParaRPr lang="ru-RU" dirty="0"/>
                    </a:p>
                  </a:txBody>
                  <a:tcPr anchor="ctr"/>
                </a:tc>
              </a:tr>
              <a:tr h="2118967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4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Символ Пасхи – пасхальное яйцо, Символ Масленицы –</a:t>
                      </a:r>
                    </a:p>
                    <a:p>
                      <a:pPr algn="ctr"/>
                      <a:r>
                        <a:rPr lang="ru-RU" sz="2000" b="1" dirty="0" smtClean="0"/>
                        <a:t>блины. А что является символом белорусского</a:t>
                      </a:r>
                    </a:p>
                    <a:p>
                      <a:pPr algn="ctr"/>
                      <a:r>
                        <a:rPr lang="ru-RU" sz="2000" b="1" dirty="0" smtClean="0"/>
                        <a:t>народного праздника Зеленые святки?</a:t>
                      </a:r>
                      <a:endParaRPr lang="ru-RU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Берёза</a:t>
                      </a:r>
                      <a:endParaRPr lang="ru-RU" sz="2000" b="1" dirty="0"/>
                    </a:p>
                  </a:txBody>
                  <a:tcPr anchor="ctr"/>
                </a:tc>
              </a:tr>
              <a:tr h="1109935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5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Закончите фразу: «Самый большой город Беларуси –</a:t>
                      </a:r>
                    </a:p>
                    <a:p>
                      <a:pPr algn="ctr"/>
                      <a:r>
                        <a:rPr lang="ru-RU" sz="2000" b="1" dirty="0" smtClean="0"/>
                        <a:t>Минск, а самый древний…»</a:t>
                      </a:r>
                      <a:endParaRPr lang="ru-RU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Полоцк</a:t>
                      </a:r>
                      <a:endParaRPr lang="ru-RU" sz="2000" b="1" dirty="0"/>
                    </a:p>
                  </a:txBody>
                  <a:tcPr anchor="ctr"/>
                </a:tc>
              </a:tr>
              <a:tr h="1782623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6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Она появилась на свет в начале ХІІ века в Полоцке в</a:t>
                      </a:r>
                    </a:p>
                    <a:p>
                      <a:pPr algn="ctr"/>
                      <a:r>
                        <a:rPr lang="ru-RU" sz="2000" b="1" dirty="0" smtClean="0"/>
                        <a:t>семье князя Святослава- Георгия и приходилась</a:t>
                      </a:r>
                    </a:p>
                    <a:p>
                      <a:pPr algn="ctr"/>
                      <a:r>
                        <a:rPr lang="ru-RU" sz="2000" b="1" dirty="0" smtClean="0"/>
                        <a:t>внучкой Всеславу Чародею. Девочку назвали древним</a:t>
                      </a:r>
                    </a:p>
                    <a:p>
                      <a:pPr algn="ctr"/>
                      <a:r>
                        <a:rPr lang="ru-RU" sz="2000" b="1" dirty="0" smtClean="0"/>
                        <a:t>именем </a:t>
                      </a:r>
                      <a:r>
                        <a:rPr lang="ru-RU" sz="2000" b="1" dirty="0" err="1" smtClean="0"/>
                        <a:t>Предслава</a:t>
                      </a:r>
                      <a:r>
                        <a:rPr lang="ru-RU" sz="2000" b="1" dirty="0" smtClean="0"/>
                        <a:t>. А под каким именем она известна</a:t>
                      </a:r>
                    </a:p>
                    <a:p>
                      <a:pPr algn="ctr"/>
                      <a:r>
                        <a:rPr lang="ru-RU" sz="2000" b="1" dirty="0" smtClean="0"/>
                        <a:t>во всем мире?</a:t>
                      </a:r>
                      <a:endParaRPr lang="ru-RU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Ефросинья Полоцкая</a:t>
                      </a:r>
                      <a:endParaRPr lang="ru-RU" sz="2000" b="1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89676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0127" y="182880"/>
            <a:ext cx="11011746" cy="86868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«Белорусские народные праздники»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679897"/>
            <a:ext cx="12192000" cy="3333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51291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100000">
              <a:srgbClr val="A4D19F"/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62000">
              <a:srgbClr val="0070C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7160" y="1852882"/>
            <a:ext cx="5524673" cy="3970318"/>
          </a:xfrm>
        </p:spPr>
      </p:pic>
      <p:sp>
        <p:nvSpPr>
          <p:cNvPr id="6" name="Прямоугольник 5"/>
          <p:cNvSpPr/>
          <p:nvPr/>
        </p:nvSpPr>
        <p:spPr>
          <a:xfrm>
            <a:off x="3169670" y="170083"/>
            <a:ext cx="5197339" cy="1323439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0" scaled="1"/>
            <a:tileRect/>
          </a:gradFill>
          <a:ln w="952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Коляды</a:t>
            </a:r>
            <a:endParaRPr lang="ru-RU" sz="8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 useBgFill="1">
        <p:nvSpPr>
          <p:cNvPr id="7" name="TextBox 6"/>
          <p:cNvSpPr txBox="1"/>
          <p:nvPr/>
        </p:nvSpPr>
        <p:spPr>
          <a:xfrm>
            <a:off x="6492240" y="1852882"/>
            <a:ext cx="5501640" cy="3970318"/>
          </a:xfrm>
          <a:prstGeom prst="rect">
            <a:avLst/>
          </a:prstGeom>
          <a:ln w="63500" cmpd="thickThin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4200" dirty="0" smtClean="0">
                <a:solidFill>
                  <a:srgbClr val="FFFF00"/>
                </a:solidFill>
              </a:rPr>
              <a:t>Коляды(</a:t>
            </a:r>
            <a:r>
              <a:rPr lang="ru-RU" sz="4200" dirty="0" err="1" smtClean="0">
                <a:solidFill>
                  <a:srgbClr val="FFFF00"/>
                </a:solidFill>
              </a:rPr>
              <a:t>Каляды</a:t>
            </a:r>
            <a:r>
              <a:rPr lang="ru-RU" sz="4200" dirty="0" smtClean="0">
                <a:solidFill>
                  <a:srgbClr val="FFFF00"/>
                </a:solidFill>
              </a:rPr>
              <a:t>) - первый зимний народный праздник. Длился две недели с 6 января до 19 января.</a:t>
            </a:r>
            <a:endParaRPr lang="ru-RU" sz="4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85944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2254" y="381000"/>
            <a:ext cx="8238066" cy="1676400"/>
          </a:xfrm>
          <a:ln w="60325" cmpd="thickThin">
            <a:solidFill>
              <a:schemeClr val="accent2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5400" b="1" i="1" dirty="0" smtClean="0">
                <a:solidFill>
                  <a:srgbClr val="FFFF00"/>
                </a:solidFill>
              </a:rPr>
              <a:t>Сретение, или </a:t>
            </a:r>
            <a:r>
              <a:rPr lang="ru-RU" sz="5400" b="1" i="1" dirty="0" err="1" smtClean="0">
                <a:solidFill>
                  <a:srgbClr val="FFFF00"/>
                </a:solidFill>
              </a:rPr>
              <a:t>Громницы</a:t>
            </a:r>
            <a:endParaRPr lang="ru-RU" sz="5400" b="1" i="1" dirty="0">
              <a:solidFill>
                <a:srgbClr val="FFFF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17320" y="2194560"/>
            <a:ext cx="3350775" cy="4495800"/>
          </a:xfrm>
        </p:spPr>
      </p:pic>
      <p:sp>
        <p:nvSpPr>
          <p:cNvPr id="7" name="TextBox 6"/>
          <p:cNvSpPr txBox="1"/>
          <p:nvPr/>
        </p:nvSpPr>
        <p:spPr>
          <a:xfrm>
            <a:off x="5791200" y="2316480"/>
            <a:ext cx="569976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FF00"/>
                </a:solidFill>
              </a:rPr>
              <a:t>Сретение, или </a:t>
            </a:r>
            <a:r>
              <a:rPr lang="ru-RU" sz="3600" dirty="0" err="1" smtClean="0">
                <a:solidFill>
                  <a:srgbClr val="FFFF00"/>
                </a:solidFill>
              </a:rPr>
              <a:t>Громницы</a:t>
            </a:r>
            <a:r>
              <a:rPr lang="ru-RU" sz="3600" dirty="0">
                <a:solidFill>
                  <a:srgbClr val="FFFF00"/>
                </a:solidFill>
              </a:rPr>
              <a:t> </a:t>
            </a:r>
            <a:r>
              <a:rPr lang="ru-RU" sz="3600" dirty="0" smtClean="0">
                <a:solidFill>
                  <a:srgbClr val="FFFF00"/>
                </a:solidFill>
              </a:rPr>
              <a:t>(</a:t>
            </a:r>
            <a:r>
              <a:rPr lang="ru-RU" sz="3600" dirty="0" err="1" smtClean="0">
                <a:solidFill>
                  <a:srgbClr val="FFFF00"/>
                </a:solidFill>
              </a:rPr>
              <a:t>Стрэчанне</a:t>
            </a:r>
            <a:r>
              <a:rPr lang="ru-RU" sz="3600" dirty="0" smtClean="0">
                <a:solidFill>
                  <a:srgbClr val="FFFF00"/>
                </a:solidFill>
              </a:rPr>
              <a:t> </a:t>
            </a:r>
            <a:r>
              <a:rPr lang="ru-RU" sz="3600" dirty="0" err="1">
                <a:solidFill>
                  <a:srgbClr val="FFFF00"/>
                </a:solidFill>
              </a:rPr>
              <a:t>ці</a:t>
            </a:r>
            <a:r>
              <a:rPr lang="ru-RU" sz="3600" dirty="0">
                <a:solidFill>
                  <a:srgbClr val="FFFF00"/>
                </a:solidFill>
              </a:rPr>
              <a:t> </a:t>
            </a:r>
            <a:r>
              <a:rPr lang="ru-RU" sz="3600" dirty="0" err="1" smtClean="0">
                <a:solidFill>
                  <a:srgbClr val="FFFF00"/>
                </a:solidFill>
              </a:rPr>
              <a:t>Грамніцы</a:t>
            </a:r>
            <a:r>
              <a:rPr lang="ru-RU" sz="3600" dirty="0" smtClean="0">
                <a:solidFill>
                  <a:srgbClr val="FFFF00"/>
                </a:solidFill>
              </a:rPr>
              <a:t>)-отмечают 15 февраля, когда зима встречается с летом. По погоде судили о наступающей весне и лете.</a:t>
            </a:r>
            <a:endParaRPr lang="ru-RU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002121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4881" y="243840"/>
            <a:ext cx="10408920" cy="1097280"/>
          </a:xfrm>
          <a:ln w="34925" cmpd="thinThick">
            <a:solidFill>
              <a:schemeClr val="accent5">
                <a:lumMod val="60000"/>
                <a:lumOff val="40000"/>
              </a:schemeClr>
            </a:solidFill>
            <a:prstDash val="lgDashDotDot"/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Autofit/>
          </a:bodyPr>
          <a:lstStyle/>
          <a:p>
            <a:pPr algn="ctr"/>
            <a:r>
              <a:rPr lang="ru-RU" sz="8800" dirty="0" smtClean="0"/>
              <a:t>Масленица</a:t>
            </a:r>
            <a:endParaRPr lang="ru-RU" sz="88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540908" y="1691640"/>
            <a:ext cx="8942545" cy="473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42764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80960" y="1461573"/>
            <a:ext cx="3840480" cy="5577840"/>
          </a:xfrm>
        </p:spPr>
        <p:txBody>
          <a:bodyPr>
            <a:normAutofit/>
          </a:bodyPr>
          <a:lstStyle/>
          <a:p>
            <a:pPr algn="just"/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Масленица – это проводы зимы. Праздновали её целую неделю. Обязательно пекли блины и сжигали чучело. (16 февраля – 22 февраля 2015 г.)</a:t>
            </a:r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1" y="1461573"/>
            <a:ext cx="7113988" cy="481877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230120" y="152400"/>
            <a:ext cx="4900702" cy="1200329"/>
          </a:xfrm>
          <a:prstGeom prst="rect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  <a:effectLst>
            <a:reflection blurRad="6350" stA="50000" endA="300" endPos="38500" dist="50800" dir="5400000" sy="-100000" algn="bl" rotWithShape="0"/>
          </a:effectLst>
        </p:spPr>
        <p:txBody>
          <a:bodyPr wrap="none" lIns="91440" tIns="45720" rIns="91440" bIns="45720" anchor="ctr">
            <a:spAutoFit/>
          </a:bodyPr>
          <a:lstStyle/>
          <a:p>
            <a:pPr algn="ctr"/>
            <a:r>
              <a:rPr lang="ru-RU" sz="7200" i="1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Масленица</a:t>
            </a:r>
            <a:endParaRPr lang="ru-RU" sz="7200" i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1429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1480" y="4210791"/>
            <a:ext cx="7330440" cy="2121770"/>
          </a:xfrm>
          <a:ln w="60325"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	</a:t>
            </a:r>
            <a:r>
              <a:rPr lang="ru-RU" u="sng" dirty="0" err="1" smtClean="0">
                <a:solidFill>
                  <a:schemeClr val="accent2">
                    <a:lumMod val="75000"/>
                  </a:schemeClr>
                </a:solidFill>
              </a:rPr>
              <a:t>Кликанье</a:t>
            </a:r>
            <a:r>
              <a:rPr lang="ru-RU" u="sng" dirty="0" smtClean="0">
                <a:solidFill>
                  <a:schemeClr val="accent2">
                    <a:lumMod val="75000"/>
                  </a:schemeClr>
                </a:solidFill>
              </a:rPr>
              <a:t> весны (</a:t>
            </a:r>
            <a:r>
              <a:rPr lang="ru-RU" u="sng" dirty="0" err="1" smtClean="0">
                <a:solidFill>
                  <a:schemeClr val="accent2">
                    <a:lumMod val="75000"/>
                  </a:schemeClr>
                </a:solidFill>
              </a:rPr>
              <a:t>Гуканне</a:t>
            </a:r>
            <a:r>
              <a:rPr lang="ru-RU" u="sng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u="sng" dirty="0" err="1" smtClean="0">
                <a:solidFill>
                  <a:schemeClr val="accent2">
                    <a:lumMod val="75000"/>
                  </a:schemeClr>
                </a:solidFill>
              </a:rPr>
              <a:t>вясны</a:t>
            </a:r>
            <a:r>
              <a:rPr lang="ru-RU" u="sng" dirty="0" smtClean="0">
                <a:solidFill>
                  <a:schemeClr val="accent2">
                    <a:lumMod val="75000"/>
                  </a:schemeClr>
                </a:solidFill>
              </a:rPr>
              <a:t>)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– праздник прощания с зимой и встречи весны. Начинался в первый день весны.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7264"/>
          <a:stretch/>
        </p:blipFill>
        <p:spPr>
          <a:xfrm>
            <a:off x="289560" y="289827"/>
            <a:ext cx="6231467" cy="350520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984540" y="579120"/>
            <a:ext cx="3887617" cy="585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40237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60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132915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10022" y="2418080"/>
            <a:ext cx="5166360" cy="3708400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раздник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>, связанный со встречей весны. Праздник </a:t>
            </a: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отмечается </a:t>
            </a:r>
            <a:b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6 апреля  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>накануне Благовещенья и посвящён пробуждению </a:t>
            </a: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медведя.</a:t>
            </a:r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8160" y="838200"/>
            <a:ext cx="5288280" cy="5288280"/>
          </a:xfrm>
        </p:spPr>
      </p:pic>
      <p:sp>
        <p:nvSpPr>
          <p:cNvPr id="9" name="Прямоугольник 8"/>
          <p:cNvSpPr/>
          <p:nvPr/>
        </p:nvSpPr>
        <p:spPr>
          <a:xfrm>
            <a:off x="6310022" y="0"/>
            <a:ext cx="5059398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Комоедица</a:t>
            </a:r>
            <a:endParaRPr lang="ru-RU" sz="6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ru-RU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(</a:t>
            </a:r>
            <a:r>
              <a:rPr lang="ru-RU" sz="6000" b="1" i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Камаедзіца</a:t>
            </a:r>
            <a:r>
              <a:rPr lang="ru-RU" sz="6000" b="1" i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)</a:t>
            </a:r>
            <a:endParaRPr lang="ru-RU" sz="60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163689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TM02900743[[fn=Природа]]</Template>
  <TotalTime>437</TotalTime>
  <Words>892</Words>
  <Application>Microsoft Office PowerPoint</Application>
  <PresentationFormat>Произвольный</PresentationFormat>
  <Paragraphs>124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29</vt:i4>
      </vt:variant>
    </vt:vector>
  </HeadingPairs>
  <TitlesOfParts>
    <vt:vector size="32" baseType="lpstr">
      <vt:lpstr>HDOfficeLightV0</vt:lpstr>
      <vt:lpstr>1_HDOfficeLightV0</vt:lpstr>
      <vt:lpstr>Грань</vt:lpstr>
      <vt:lpstr>Слайд 1</vt:lpstr>
      <vt:lpstr>Древняя белорусская народная культура была и остаётся в нашей жизни – в обычаях, обрядах, легендах, праздниках. Белорусские праздники – неотъемлемая часть самобытной национальной культуры.</vt:lpstr>
      <vt:lpstr>Слайд 3</vt:lpstr>
      <vt:lpstr>Сретение, или Громницы</vt:lpstr>
      <vt:lpstr>Масленица</vt:lpstr>
      <vt:lpstr>Масленица – это проводы зимы. Праздновали её целую неделю. Обязательно пекли блины и сжигали чучело. (16 февраля – 22 февраля 2015 г.)</vt:lpstr>
      <vt:lpstr> Кликанье весны (Гуканне вясны) – праздник прощания с зимой и встречи весны. Начинался в первый день весны.</vt:lpstr>
      <vt:lpstr>Слайд 8</vt:lpstr>
      <vt:lpstr> Праздник, связанный со встречей весны. Праздник отмечается  6 апреля  накануне Благовещенья и посвящён пробуждению медведя.</vt:lpstr>
      <vt:lpstr>Со́роки</vt:lpstr>
      <vt:lpstr>Вербное воскресенье</vt:lpstr>
      <vt:lpstr>Вербное воскресенье (вербная нядзеля)</vt:lpstr>
      <vt:lpstr>Слайд 13</vt:lpstr>
      <vt:lpstr>Слайд 14</vt:lpstr>
      <vt:lpstr>Радуница(Радаўніца)-  праздник чествования предков. Празднуется обычно через неделю после Пасхи, во вторник(21 апреля)</vt:lpstr>
      <vt:lpstr>Юрьев день</vt:lpstr>
      <vt:lpstr>Троица, Сёмуха, Зелёные святки.</vt:lpstr>
      <vt:lpstr>Слайд 18</vt:lpstr>
      <vt:lpstr>Слайд 19</vt:lpstr>
      <vt:lpstr>Слайд 20</vt:lpstr>
      <vt:lpstr>Слайд 21</vt:lpstr>
      <vt:lpstr>Покров(Пакровы)</vt:lpstr>
      <vt:lpstr>Слайд 23</vt:lpstr>
      <vt:lpstr>Слайд 24</vt:lpstr>
      <vt:lpstr>Интеллектуальная игра  «Моя Беларусь»</vt:lpstr>
      <vt:lpstr>Интеллектуальная игра  «Моя Беларусь»2  часть</vt:lpstr>
      <vt:lpstr>Интеллектуальная игра  «Моя Беларусь»(ответы)</vt:lpstr>
      <vt:lpstr>Интеллектуальная игра  «Моя Беларусь» 2 часть(ответы)</vt:lpstr>
      <vt:lpstr>«Белорусские народные праздники»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NotePad.by</dc:creator>
  <cp:lastModifiedBy>Admin</cp:lastModifiedBy>
  <cp:revision>46</cp:revision>
  <dcterms:created xsi:type="dcterms:W3CDTF">2015-02-17T18:04:57Z</dcterms:created>
  <dcterms:modified xsi:type="dcterms:W3CDTF">2021-01-18T20:53:31Z</dcterms:modified>
</cp:coreProperties>
</file>