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Admin\&#1056;&#1072;&#1073;&#1086;&#1095;&#1080;&#1081;%20&#1089;&#1090;&#1086;&#1083;\12.12.2020\&#1044;&#1077;&#1090;&#1089;&#1082;&#1080;&#1077;%20&#1087;&#1077;&#1089;&#1085;&#1080;%20-%20&#1047;&#1072;&#1082;&#1072;&#1083;&#1103;&#1081;&#1089;&#1103;,%20&#1045;&#1089;&#1083;&#1080;%20&#1061;&#1086;&#1095;&#1077;&#1096;&#1100;%20&#1041;&#1099;&#1090;&#1100;%20&#1047;&#1076;&#1086;&#1088;&#1086;&#1074;!.mp3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_ev6d3bCBUA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Admin\&#1056;&#1072;&#1073;&#1086;&#1095;&#1080;&#1081;%20&#1089;&#1090;&#1086;&#1083;\12.12.2020\radio-sssr-utrennyaya-gimnastika.mp3" TargetMode="Externa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836712"/>
            <a:ext cx="756084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006600"/>
                </a:solidFill>
              </a:rPr>
              <a:t>З</a:t>
            </a:r>
            <a:r>
              <a:rPr lang="ru-RU" sz="8800" b="1" dirty="0" smtClean="0"/>
              <a:t>ДОРОВЫЙ</a:t>
            </a:r>
          </a:p>
          <a:p>
            <a:r>
              <a:rPr lang="ru-RU" sz="8800" b="1" dirty="0" smtClean="0">
                <a:solidFill>
                  <a:srgbClr val="006600"/>
                </a:solidFill>
              </a:rPr>
              <a:t>О</a:t>
            </a:r>
            <a:r>
              <a:rPr lang="ru-RU" sz="8800" b="1" dirty="0" smtClean="0"/>
              <a:t>БРАЗ</a:t>
            </a:r>
          </a:p>
          <a:p>
            <a:r>
              <a:rPr lang="ru-RU" sz="8800" b="1" dirty="0" smtClean="0">
                <a:solidFill>
                  <a:srgbClr val="006600"/>
                </a:solidFill>
              </a:rPr>
              <a:t>Ж</a:t>
            </a:r>
            <a:r>
              <a:rPr lang="ru-RU" sz="8800" b="1" dirty="0" smtClean="0"/>
              <a:t>ИЗНИ</a:t>
            </a:r>
            <a:endParaRPr lang="ru-RU" sz="3200" b="1" dirty="0"/>
          </a:p>
        </p:txBody>
      </p:sp>
      <p:pic>
        <p:nvPicPr>
          <p:cNvPr id="3" name="Детские песни - Закаляйся, Если Хочешь Быть Здоров!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67544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3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32656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Видео-опыт  с табачным дымом и ватой https://www.youtube.com/watch?v=7qckwhd_lfw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764704"/>
            <a:ext cx="820891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  <a:t>Придумайте четверостишия на заданные рифмы: </a:t>
            </a:r>
            <a:endParaRPr lang="ru-RU" sz="2800" dirty="0" smtClean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2800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3600" dirty="0" smtClean="0">
                <a:solidFill>
                  <a:srgbClr val="006600"/>
                </a:solidFill>
              </a:rPr>
              <a:t>«зря – нельзя – бросай – меняй»; </a:t>
            </a:r>
          </a:p>
          <a:p>
            <a:r>
              <a:rPr lang="ru-RU" sz="3600" dirty="0" smtClean="0">
                <a:solidFill>
                  <a:srgbClr val="006600"/>
                </a:solidFill>
              </a:rPr>
              <a:t>«вред – бред – табак – рак»; </a:t>
            </a:r>
          </a:p>
          <a:p>
            <a:r>
              <a:rPr lang="ru-RU" sz="3600" dirty="0" smtClean="0">
                <a:solidFill>
                  <a:srgbClr val="006600"/>
                </a:solidFill>
              </a:rPr>
              <a:t>«курить – вредить – береги – беги»; </a:t>
            </a:r>
          </a:p>
          <a:p>
            <a:r>
              <a:rPr lang="ru-RU" sz="3600" dirty="0" smtClean="0">
                <a:solidFill>
                  <a:srgbClr val="006600"/>
                </a:solidFill>
              </a:rPr>
              <a:t>«сигареты – конфеты – будешь – не забудешь».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548680"/>
            <a:ext cx="756084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solidFill>
                  <a:srgbClr val="006600"/>
                </a:solidFill>
              </a:rPr>
              <a:t>Здоровый </a:t>
            </a:r>
            <a:r>
              <a:rPr lang="ru-RU" sz="3200" i="1" dirty="0" smtClean="0">
                <a:solidFill>
                  <a:srgbClr val="006600"/>
                </a:solidFill>
              </a:rPr>
              <a:t>образ жизни составляют:</a:t>
            </a:r>
            <a:endParaRPr lang="ru-RU" sz="3200" dirty="0" smtClean="0">
              <a:solidFill>
                <a:srgbClr val="006600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6600"/>
                </a:solidFill>
              </a:rPr>
              <a:t>отказ от вредных пристрастий</a:t>
            </a:r>
            <a:r>
              <a:rPr lang="ru-RU" sz="3200" dirty="0" smtClean="0">
                <a:solidFill>
                  <a:srgbClr val="006600"/>
                </a:solidFill>
              </a:rPr>
              <a:t> (курение, употребление алкогольных напитков и наркотических средств);</a:t>
            </a:r>
          </a:p>
          <a:p>
            <a:pPr lvl="0"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6600"/>
                </a:solidFill>
              </a:rPr>
              <a:t>оптимальный двигательный режим</a:t>
            </a:r>
            <a:r>
              <a:rPr lang="ru-RU" sz="3200" dirty="0" smtClean="0">
                <a:solidFill>
                  <a:srgbClr val="006600"/>
                </a:solidFill>
              </a:rPr>
              <a:t>;</a:t>
            </a:r>
          </a:p>
          <a:p>
            <a:pPr lvl="0"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6600"/>
                </a:solidFill>
              </a:rPr>
              <a:t>закаливание</a:t>
            </a:r>
            <a:r>
              <a:rPr lang="ru-RU" sz="3200" dirty="0" smtClean="0">
                <a:solidFill>
                  <a:srgbClr val="006600"/>
                </a:solidFill>
              </a:rPr>
              <a:t>;</a:t>
            </a:r>
          </a:p>
          <a:p>
            <a:pPr lvl="0"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6600"/>
                </a:solidFill>
              </a:rPr>
              <a:t>рациональное питание</a:t>
            </a:r>
            <a:r>
              <a:rPr lang="ru-RU" sz="3200" dirty="0" smtClean="0">
                <a:solidFill>
                  <a:srgbClr val="006600"/>
                </a:solidFill>
              </a:rPr>
              <a:t>;</a:t>
            </a:r>
          </a:p>
          <a:p>
            <a:pPr lvl="0"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6600"/>
                </a:solidFill>
              </a:rPr>
              <a:t>личная гигиена;</a:t>
            </a:r>
            <a:endParaRPr lang="ru-RU" sz="3200" dirty="0" smtClean="0">
              <a:solidFill>
                <a:srgbClr val="006600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6600"/>
                </a:solidFill>
              </a:rPr>
              <a:t>положительные эмоции.</a:t>
            </a:r>
            <a:endParaRPr lang="ru-RU" sz="3200" dirty="0" smtClean="0">
              <a:solidFill>
                <a:srgbClr val="006600"/>
              </a:solidFill>
            </a:endParaRPr>
          </a:p>
          <a:p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302359"/>
            <a:ext cx="799288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«Здоровье </a:t>
            </a:r>
            <a:r>
              <a:rPr lang="ru-RU" sz="2800" dirty="0" smtClean="0"/>
              <a:t>- это состояние полного физического и социального благополучия</a:t>
            </a:r>
            <a:r>
              <a:rPr lang="ru-RU" sz="2800" dirty="0" smtClean="0"/>
              <a:t>»</a:t>
            </a:r>
          </a:p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«Здоровье – это состояние духа, эмоционально-психической и физиологической сфер жизнедеятельности человека, которое создает наиболее благоприятные условия для расцвета его личности, талантов и способностей, для осознания им своей неразрывной связи с окружающим миром, ответственности за </a:t>
            </a:r>
            <a:r>
              <a:rPr lang="ru-RU" sz="2800" dirty="0" smtClean="0"/>
              <a:t>него»</a:t>
            </a:r>
          </a:p>
          <a:p>
            <a:endParaRPr lang="ru-RU" sz="2800" dirty="0" smtClean="0"/>
          </a:p>
          <a:p>
            <a:r>
              <a:rPr lang="ru-RU" sz="2800" dirty="0" smtClean="0">
                <a:solidFill>
                  <a:srgbClr val="006600"/>
                </a:solidFill>
              </a:rPr>
              <a:t>Здоровье человека – это главная ценность в жизни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3352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 smtClean="0">
                <a:hlinkClick r:id="rId2"/>
              </a:rPr>
              <a:t>https://youtu.be/_ev6d3bCBUA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67544" y="260648"/>
          <a:ext cx="8280920" cy="6412500"/>
        </p:xfrm>
        <a:graphic>
          <a:graphicData uri="http://schemas.openxmlformats.org/drawingml/2006/table">
            <a:tbl>
              <a:tblPr/>
              <a:tblGrid>
                <a:gridCol w="8280920"/>
              </a:tblGrid>
              <a:tr h="4668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2800" i="1">
                          <a:latin typeface="Times New Roman"/>
                          <a:ea typeface="Times New Roman"/>
                          <a:cs typeface="Times New Roman"/>
                        </a:rPr>
                        <a:t>Кто спортом занимается, тот силы набирается.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147" marR="391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9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2800" i="1">
                          <a:latin typeface="Times New Roman"/>
                          <a:ea typeface="Times New Roman"/>
                          <a:cs typeface="Times New Roman"/>
                        </a:rPr>
                        <a:t>Закаляй свое тело с пользой для дела.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147" marR="391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8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2800" i="1">
                          <a:latin typeface="Times New Roman"/>
                          <a:ea typeface="Times New Roman"/>
                          <a:cs typeface="Times New Roman"/>
                        </a:rPr>
                        <a:t>Утро встречают зарядкой, вечер провожают прогулкой.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147" marR="391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0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2800" i="1">
                          <a:latin typeface="Times New Roman"/>
                          <a:ea typeface="Times New Roman"/>
                          <a:cs typeface="Times New Roman"/>
                        </a:rPr>
                        <a:t>Спорт и туризм укрепляют организм.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147" marR="391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8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r>
                        <a:rPr lang="ru-RU" sz="2800" i="1">
                          <a:latin typeface="Times New Roman"/>
                          <a:ea typeface="Times New Roman"/>
                          <a:cs typeface="Times New Roman"/>
                        </a:rPr>
                        <a:t>Умеренность в еде целебнее, чем сто врачей.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147" marR="391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8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2800" i="1">
                          <a:latin typeface="Times New Roman"/>
                          <a:ea typeface="Times New Roman"/>
                          <a:cs typeface="Times New Roman"/>
                        </a:rPr>
                        <a:t>Завтрак скушай сам, обед подели с другом, а ужин свой - отдай врагу.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147" marR="391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8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2800" i="1">
                          <a:latin typeface="Times New Roman"/>
                          <a:ea typeface="Times New Roman"/>
                          <a:cs typeface="Times New Roman"/>
                        </a:rPr>
                        <a:t>Укладываясь спать с пустым желудком, проснешься бодрым.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147" marR="391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8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2800" i="1" dirty="0">
                          <a:latin typeface="Times New Roman"/>
                          <a:ea typeface="Times New Roman"/>
                          <a:cs typeface="Times New Roman"/>
                        </a:rPr>
                        <a:t>От безделья чрезмерного - дурь наживается, в труде активном - воля закаляется.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147" marR="391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8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2800" i="1" dirty="0">
                          <a:latin typeface="Times New Roman"/>
                          <a:ea typeface="Times New Roman"/>
                          <a:cs typeface="Times New Roman"/>
                        </a:rPr>
                        <a:t>Улыбка нам - сулит продление века, а злоба - только старит человека.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147" marR="391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412776"/>
            <a:ext cx="7632848" cy="483209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ru-RU" sz="2800" dirty="0" smtClean="0">
                <a:solidFill>
                  <a:srgbClr val="006600"/>
                </a:solidFill>
              </a:rPr>
              <a:t>Фруктовый </a:t>
            </a:r>
            <a:r>
              <a:rPr lang="ru-RU" sz="2800" dirty="0" smtClean="0">
                <a:solidFill>
                  <a:srgbClr val="006600"/>
                </a:solidFill>
              </a:rPr>
              <a:t>салат</a:t>
            </a:r>
          </a:p>
          <a:p>
            <a:r>
              <a:rPr lang="ru-RU" sz="2800" dirty="0" smtClean="0">
                <a:solidFill>
                  <a:srgbClr val="006600"/>
                </a:solidFill>
              </a:rPr>
              <a:t>Винегрет</a:t>
            </a:r>
          </a:p>
          <a:p>
            <a:r>
              <a:rPr lang="ru-RU" sz="2800" dirty="0" smtClean="0">
                <a:solidFill>
                  <a:srgbClr val="006600"/>
                </a:solidFill>
              </a:rPr>
              <a:t>Оливье</a:t>
            </a:r>
          </a:p>
          <a:p>
            <a:r>
              <a:rPr lang="ru-RU" sz="2800" dirty="0" smtClean="0">
                <a:solidFill>
                  <a:srgbClr val="006600"/>
                </a:solidFill>
              </a:rPr>
              <a:t>Рыбный суп</a:t>
            </a:r>
          </a:p>
          <a:p>
            <a:r>
              <a:rPr lang="ru-RU" sz="2800" dirty="0" smtClean="0">
                <a:solidFill>
                  <a:srgbClr val="006600"/>
                </a:solidFill>
              </a:rPr>
              <a:t>Молочный суп</a:t>
            </a:r>
          </a:p>
          <a:p>
            <a:r>
              <a:rPr lang="ru-RU" sz="2800" dirty="0" smtClean="0">
                <a:solidFill>
                  <a:srgbClr val="006600"/>
                </a:solidFill>
              </a:rPr>
              <a:t>Куриный суп</a:t>
            </a:r>
          </a:p>
          <a:p>
            <a:r>
              <a:rPr lang="ru-RU" sz="2800" dirty="0" smtClean="0">
                <a:solidFill>
                  <a:srgbClr val="006600"/>
                </a:solidFill>
              </a:rPr>
              <a:t>Шашлык</a:t>
            </a:r>
          </a:p>
          <a:p>
            <a:r>
              <a:rPr lang="ru-RU" sz="2800" dirty="0" smtClean="0">
                <a:solidFill>
                  <a:srgbClr val="006600"/>
                </a:solidFill>
              </a:rPr>
              <a:t>Пельмени</a:t>
            </a:r>
          </a:p>
          <a:p>
            <a:r>
              <a:rPr lang="ru-RU" sz="2800" dirty="0" smtClean="0">
                <a:solidFill>
                  <a:srgbClr val="006600"/>
                </a:solidFill>
              </a:rPr>
              <a:t>Тушеные овощи с говядиной</a:t>
            </a:r>
          </a:p>
          <a:p>
            <a:r>
              <a:rPr lang="ru-RU" sz="2800" dirty="0" smtClean="0">
                <a:solidFill>
                  <a:srgbClr val="006600"/>
                </a:solidFill>
              </a:rPr>
              <a:t>Жареная курица</a:t>
            </a:r>
          </a:p>
          <a:p>
            <a:r>
              <a:rPr lang="ru-RU" sz="2800" dirty="0" smtClean="0">
                <a:solidFill>
                  <a:srgbClr val="006600"/>
                </a:solidFill>
              </a:rPr>
              <a:t>Курица гриль</a:t>
            </a:r>
          </a:p>
          <a:p>
            <a:r>
              <a:rPr lang="ru-RU" sz="2800" dirty="0" smtClean="0">
                <a:solidFill>
                  <a:srgbClr val="006600"/>
                </a:solidFill>
              </a:rPr>
              <a:t>Картофельное пюре с котлетой</a:t>
            </a:r>
          </a:p>
          <a:p>
            <a:r>
              <a:rPr lang="ru-RU" sz="2800" dirty="0" smtClean="0">
                <a:solidFill>
                  <a:srgbClr val="006600"/>
                </a:solidFill>
              </a:rPr>
              <a:t>Картофель фри</a:t>
            </a:r>
          </a:p>
          <a:p>
            <a:r>
              <a:rPr lang="ru-RU" sz="2800" dirty="0" smtClean="0">
                <a:solidFill>
                  <a:srgbClr val="006600"/>
                </a:solidFill>
              </a:rPr>
              <a:t>Маринованные овощи</a:t>
            </a:r>
          </a:p>
          <a:p>
            <a:r>
              <a:rPr lang="ru-RU" sz="2800" dirty="0" smtClean="0">
                <a:solidFill>
                  <a:srgbClr val="006600"/>
                </a:solidFill>
              </a:rPr>
              <a:t>Острый соус</a:t>
            </a:r>
          </a:p>
          <a:p>
            <a:r>
              <a:rPr lang="ru-RU" sz="2800" dirty="0" smtClean="0">
                <a:solidFill>
                  <a:srgbClr val="006600"/>
                </a:solidFill>
              </a:rPr>
              <a:t>Клубника со сливками</a:t>
            </a:r>
          </a:p>
          <a:p>
            <a:r>
              <a:rPr lang="ru-RU" sz="2800" dirty="0" smtClean="0">
                <a:solidFill>
                  <a:srgbClr val="006600"/>
                </a:solidFill>
              </a:rPr>
              <a:t>Торт</a:t>
            </a:r>
          </a:p>
          <a:p>
            <a:r>
              <a:rPr lang="ru-RU" sz="2800" dirty="0" smtClean="0">
                <a:solidFill>
                  <a:srgbClr val="006600"/>
                </a:solidFill>
              </a:rPr>
              <a:t>Пирожные</a:t>
            </a:r>
          </a:p>
          <a:p>
            <a:r>
              <a:rPr lang="ru-RU" sz="2800" dirty="0" smtClean="0">
                <a:solidFill>
                  <a:srgbClr val="006600"/>
                </a:solidFill>
              </a:rPr>
              <a:t>Мороженое</a:t>
            </a:r>
            <a:endParaRPr lang="ru-RU" sz="2800" dirty="0" smtClean="0">
              <a:solidFill>
                <a:srgbClr val="0066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3688" y="0"/>
            <a:ext cx="48965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rgbClr val="006600"/>
                </a:solidFill>
              </a:rPr>
              <a:t>МЕНЮ</a:t>
            </a:r>
            <a:endParaRPr lang="ru-RU" sz="8000" dirty="0" smtClean="0">
              <a:solidFill>
                <a:srgbClr val="0066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476672"/>
            <a:ext cx="82089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</a:rPr>
              <a:t>Правила питания</a:t>
            </a:r>
          </a:p>
          <a:p>
            <a:r>
              <a:rPr lang="ru-RU" sz="3600" dirty="0" smtClean="0">
                <a:solidFill>
                  <a:srgbClr val="006600"/>
                </a:solidFill>
              </a:rPr>
              <a:t>1. Употреблять овощи и фрукты.</a:t>
            </a:r>
          </a:p>
          <a:p>
            <a:r>
              <a:rPr lang="ru-RU" sz="3600" dirty="0" smtClean="0">
                <a:solidFill>
                  <a:srgbClr val="006600"/>
                </a:solidFill>
              </a:rPr>
              <a:t>2.Пить много воды.</a:t>
            </a:r>
          </a:p>
          <a:p>
            <a:r>
              <a:rPr lang="ru-RU" sz="3600" dirty="0" smtClean="0">
                <a:solidFill>
                  <a:srgbClr val="006600"/>
                </a:solidFill>
              </a:rPr>
              <a:t>3.Питаться 3-4 раза в день, не переедая.</a:t>
            </a:r>
          </a:p>
          <a:p>
            <a:r>
              <a:rPr lang="ru-RU" sz="3600" dirty="0" smtClean="0">
                <a:solidFill>
                  <a:srgbClr val="006600"/>
                </a:solidFill>
              </a:rPr>
              <a:t>4.Стараться не употреблять жирную и жареную пищу.</a:t>
            </a:r>
          </a:p>
          <a:p>
            <a:r>
              <a:rPr lang="ru-RU" sz="3600" dirty="0" smtClean="0">
                <a:solidFill>
                  <a:srgbClr val="006600"/>
                </a:solidFill>
              </a:rPr>
              <a:t>5. Тщательно пережевывайте пищу, не спешите глотать.</a:t>
            </a:r>
          </a:p>
          <a:p>
            <a:endParaRPr lang="ru-RU" sz="3600" dirty="0">
              <a:solidFill>
                <a:srgbClr val="0066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620688"/>
            <a:ext cx="806489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4">
                    <a:lumMod val="50000"/>
                  </a:schemeClr>
                </a:solidFill>
              </a:rPr>
              <a:t>Недостаток витаминов приводит к следующим нарушениям в работе организма:</a:t>
            </a:r>
            <a:endParaRPr lang="ru-RU" sz="28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6600"/>
                </a:solidFill>
              </a:rPr>
              <a:t>повышенной физической и умственной утомляемости;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6600"/>
                </a:solidFill>
              </a:rPr>
              <a:t>слабости;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6600"/>
                </a:solidFill>
              </a:rPr>
              <a:t>раздражительности;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6600"/>
                </a:solidFill>
              </a:rPr>
              <a:t>нарушениям сна (это может быть и бессонница, и сонливость);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6600"/>
                </a:solidFill>
              </a:rPr>
              <a:t>ухудшению памяти и внимания;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6600"/>
                </a:solidFill>
              </a:rPr>
              <a:t>ослаблению иммунитета;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6600"/>
                </a:solidFill>
              </a:rPr>
              <a:t>затруднению формирования костей и зубов.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1povitaminam.ru/wp-content/uploads/2015/09/10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4944" b="31100"/>
          <a:stretch/>
        </p:blipFill>
        <p:spPr bwMode="auto">
          <a:xfrm>
            <a:off x="395536" y="332656"/>
            <a:ext cx="8424935" cy="61926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 descr="ᐈ &amp;Scy;&amp;pcy;&amp;ocy;&amp;rcy;&amp;tcy;&amp;icy;&amp;vcy;&amp;ncy;&amp;ycy;&amp;iecy; &amp;dcy;&amp;iecy;&amp;tcy;&amp;scy;&amp;kcy;&amp;icy;&amp;iecy; &amp;fcy;&amp;ocy;&amp;ncy;, &amp;rcy;&amp;icy;&amp;scy;&amp;ucy;&amp;ncy;&amp;kcy;&amp;icy; &amp;dcy;&amp;iecy;&amp;tcy;&amp;icy; &amp;scy;&amp;pcy;&amp;ocy;&amp;rcy;&amp;tcy; | &amp;scy;&amp;kcy;&amp;acy;&amp;chcy;&amp;acy;&amp;tcy;&amp;softcy; &amp;ncy;&amp;acy; Depositphotos®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0" name="AutoShape 6" descr="https://i.pinimg.com/564x/a3/86/00/a3860044655b2c0548b7acfad278d2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2" name="AutoShape 8" descr="Illustration of children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6" name="Picture 12" descr="&amp;Mcy;&amp;Bcy;&amp;Ocy;&amp;Ucy; &amp;Mcy;&amp;acy;&amp;ncy;&amp;ycy;&amp;chcy;-&amp;Bcy;&amp;acy;&amp;lcy;&amp;acy;&amp;bcy;&amp;icy;&amp;ncy;&amp;scy;&amp;kcy;&amp;acy;&amp;yacy; &amp;Ocy;&amp;Ocy;&amp;SHcy; - &amp;Zcy;&amp;dcy;&amp;ocy;&amp;rcy;&amp;ocy;&amp;vcy;&amp;softcy;&amp;iecy; &amp;icy; &amp;scy;&amp;pcy;&amp;ocy;&amp;rcy;&amp;t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76672"/>
            <a:ext cx="7620000" cy="5715000"/>
          </a:xfrm>
          <a:prstGeom prst="rect">
            <a:avLst/>
          </a:prstGeom>
          <a:noFill/>
        </p:spPr>
      </p:pic>
      <p:pic>
        <p:nvPicPr>
          <p:cNvPr id="8" name="radio-sssr-utrennyaya-gimnastik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7544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4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54</TotalTime>
  <Words>295</Words>
  <Application>Microsoft Office PowerPoint</Application>
  <PresentationFormat>Экран (4:3)</PresentationFormat>
  <Paragraphs>65</Paragraphs>
  <Slides>12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Техническая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7</cp:revision>
  <dcterms:modified xsi:type="dcterms:W3CDTF">2020-12-12T04:30:56Z</dcterms:modified>
</cp:coreProperties>
</file>