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0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45A45904-8EB8-44AC-9F3F-38C0F67FECCB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4462ED6-FF8B-49C5-9FF0-73DAEFF4C21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A45904-8EB8-44AC-9F3F-38C0F67FECCB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462ED6-FF8B-49C5-9FF0-73DAEFF4C2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A45904-8EB8-44AC-9F3F-38C0F67FECCB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462ED6-FF8B-49C5-9FF0-73DAEFF4C2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A45904-8EB8-44AC-9F3F-38C0F67FECCB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462ED6-FF8B-49C5-9FF0-73DAEFF4C2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45A45904-8EB8-44AC-9F3F-38C0F67FECCB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4462ED6-FF8B-49C5-9FF0-73DAEFF4C21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A45904-8EB8-44AC-9F3F-38C0F67FECCB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4462ED6-FF8B-49C5-9FF0-73DAEFF4C21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A45904-8EB8-44AC-9F3F-38C0F67FECCB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4462ED6-FF8B-49C5-9FF0-73DAEFF4C2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A45904-8EB8-44AC-9F3F-38C0F67FECCB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462ED6-FF8B-49C5-9FF0-73DAEFF4C21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A45904-8EB8-44AC-9F3F-38C0F67FECCB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462ED6-FF8B-49C5-9FF0-73DAEFF4C2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45A45904-8EB8-44AC-9F3F-38C0F67FECCB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4462ED6-FF8B-49C5-9FF0-73DAEFF4C21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45A45904-8EB8-44AC-9F3F-38C0F67FECCB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4462ED6-FF8B-49C5-9FF0-73DAEFF4C21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45A45904-8EB8-44AC-9F3F-38C0F67FECCB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64462ED6-FF8B-49C5-9FF0-73DAEFF4C21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ransition spd="slow">
    <p:strips dir="rd"/>
  </p:transition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09" name="Rectangle 1"/>
          <p:cNvSpPr>
            <a:spLocks noChangeArrowheads="1"/>
          </p:cNvSpPr>
          <p:nvPr/>
        </p:nvSpPr>
        <p:spPr bwMode="auto">
          <a:xfrm>
            <a:off x="467544" y="1720553"/>
            <a:ext cx="820891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Профилактика преступлений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правонарушений среди несовершеннолетних, воспитание правового сознания обучающихся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3" name="Rectangle 1"/>
          <p:cNvSpPr>
            <a:spLocks noChangeArrowheads="1"/>
          </p:cNvSpPr>
          <p:nvPr/>
        </p:nvSpPr>
        <p:spPr bwMode="auto">
          <a:xfrm>
            <a:off x="467544" y="778059"/>
            <a:ext cx="820891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Раннюю профилактику, можно определить как совокупность мер, осуществляемых с тем чтобы:</a:t>
            </a: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1) оздоровить условия жизни и воспитания несовершеннолетних в случаях, когда ситуация угрожает их нормальному развитию;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2) пресечь и установить действия источников антиобщественного влияния;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3) воздействовать на несовершеннолетних, допускающих отклонения в поведении таким образом, чтобы не дать закрепиться антиобщественным взглядам и привычкам.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49" name="Rectangle 1"/>
          <p:cNvSpPr>
            <a:spLocks noChangeArrowheads="1"/>
          </p:cNvSpPr>
          <p:nvPr/>
        </p:nvSpPr>
        <p:spPr bwMode="auto">
          <a:xfrm>
            <a:off x="395536" y="1168591"/>
            <a:ext cx="8496944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Основными направлениями ранней профилактики являются:</a:t>
            </a: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1. Выявление и установление неблагополучных условий жизни и воспитания еще до того, как они отразились на поведении, формировании взглядов конкретных подростков.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2. Выявление и устранение (нейтрализация) источников отрицательных влияний на подростков, могущих сформировать антиобщественную позицию личности и способствовать совершению преступлений.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Это направление предполагает: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- применение мер по оздоровлению неблагополучных условий семейного воспитания подростка с помощью различных мер воздействия к его родителям;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- изъятие подростков из отрицательно воздействующей на подростка обстановки;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применение предусмотренных законом мер к лицам, вовлекающим подростков в пьянство, и иную антиобщественную деятельность;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49694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3. Оказание сдерживающего и корректирующего воздействия на подростков с социально отклоняющимся поведением.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Причем могут быть выделены меры: воздействия на подростков, антиобщественные взгляды которых еще не укрепились и проявляются в совершении отдельных малозначительных проступков.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Цель их применения не дать закрепиться антиобщественным взглядам и привычкам; воздействия, применяемые к подросткам с достаточно выраженной антиобщественной позицией личности, совершающим правонарушения, не носящие преступного характера. Их цель - не дать возможности реализоваться в преступление антиобщественной позиции личности;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4. Здесь наряду с оказанием, в случае необходимости, помощи подростку, попавшему в неблагоприятные условия семейного воспитания, вплоть до изъятия из отрицательной среды и направления в детский дом, школу-интернат и т. д., возможно применение конкретных мер по организации контроля за его поведением и индивидуальной воспитательно-профилактической работы (постановка на учет и инспекцию по делам несовершеннолетних, назначение шефа, общественного воспитателя и т. д.). Сюда же относится и применение различных мер воздействия (общественных, административных, гражданско-правовых, принудительных мер воспитательного характера) к подросткам, допускающим правонарушения.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5" name="Rectangle 1"/>
          <p:cNvSpPr>
            <a:spLocks noChangeArrowheads="1"/>
          </p:cNvSpPr>
          <p:nvPr/>
        </p:nvSpPr>
        <p:spPr bwMode="auto">
          <a:xfrm>
            <a:off x="323528" y="524718"/>
            <a:ext cx="8496944" cy="558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Исходя из вышеизложенного социальная работа с несовершеннолетними, склонными к правонарушениям должна решать следующие задачи: </a:t>
            </a: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осуществление комплексной 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медико-психолого-педагогической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диагностики с целью определения причин возникновения проблем в обучении, общении и других;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выбор оптимального способа обучения для каждого ребенка и выбор мер 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психокоррекционного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воздействия на его личность;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оказание индивидуально ориентированной педагогической, психологической, социальной, правовой и </a:t>
            </a:r>
            <a:r>
              <a:rPr kumimoji="0" lang="ru-RU" sz="21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медицинской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1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помощи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детям и подросткам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группы риска;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консультативная помощь родителям или лицам, их заменяющим;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методическая и практическая помощь специалистам, занимающимся вопросами 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реабилитационно-коррекционной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деятельности.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1" name="Rectangle 1"/>
          <p:cNvSpPr>
            <a:spLocks noChangeArrowheads="1"/>
          </p:cNvSpPr>
          <p:nvPr/>
        </p:nvSpPr>
        <p:spPr bwMode="auto">
          <a:xfrm>
            <a:off x="467544" y="900584"/>
            <a:ext cx="8208912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Следовательно можно выделить следующие направления  действия:</a:t>
            </a: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диагностическое;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психокоррекционное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оздоровительное;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учебно-воспитательное;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социально-правовое;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консультационное;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научно-методическое;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социально-аналитическое и просветительское.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7" name="Rectangle 1"/>
          <p:cNvSpPr>
            <a:spLocks noChangeArrowheads="1"/>
          </p:cNvSpPr>
          <p:nvPr/>
        </p:nvSpPr>
        <p:spPr bwMode="auto">
          <a:xfrm>
            <a:off x="324544" y="692696"/>
            <a:ext cx="8495928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Учебно-воспитательное направление деятельности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это осуществление образования детей, имеющих трудности в усвоении образовательных программ в связи с особенностями психофизического развития и неблагополучными социальными условиями жизни, в пределах государственного образовательного стандарта. Создание условий для личностно-ориентированного обучения, обеспечивающего вариативный характер образования с постановкой коррекционно-развивающих задач; для восстановления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обучаемости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и повышения уровня воспитанности.</a:t>
            </a: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Социально-правовое направление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предусматривает оказание помощи несовершеннолетним в социальной и трудовой адаптации, профориентации, получении профессии и трудоустройстве, в защите их прав и охраняемых законом интересов; консультирование несовершеннолетних и их родителей по правовым вопросам; профилактика асоциального поведения, бродяжничества, беспризорности, попыток суицида несовершеннолетних.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1916832"/>
            <a:ext cx="58326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СПАСИБО</a:t>
            </a:r>
          </a:p>
          <a:p>
            <a:pPr algn="ctr"/>
            <a:r>
              <a:rPr lang="ru-RU" sz="5400" b="1" dirty="0" smtClean="0"/>
              <a:t> ЗА</a:t>
            </a:r>
          </a:p>
          <a:p>
            <a:pPr algn="ctr"/>
            <a:r>
              <a:rPr lang="ru-RU" sz="5400" b="1" dirty="0" smtClean="0"/>
              <a:t> ВНИМАНИЕ!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   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Правонарушение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— это виновное поведение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</a:rPr>
              <a:t>праводееспособного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 лица, которое противоречит предписаниям норм права, причиняет вред другим лицам и влечет за собой юридическую ответственность. </a:t>
            </a:r>
          </a:p>
        </p:txBody>
      </p:sp>
      <p:sp>
        <p:nvSpPr>
          <p:cNvPr id="231425" name="Rectangle 1"/>
          <p:cNvSpPr>
            <a:spLocks noChangeArrowheads="1"/>
          </p:cNvSpPr>
          <p:nvPr/>
        </p:nvSpPr>
        <p:spPr bwMode="auto">
          <a:xfrm>
            <a:off x="396552" y="3334340"/>
            <a:ext cx="835191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Профилактика правонарушений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- система социальных, правовых, педагогических и иных мер, направленных на выявление и устранение причин и условий, способствующих правонарушениям и антиобщественным действиям несовершеннолетних, осуществляемых в совокупности с индивидуальной профилактической работой с несовершеннолетними и семьями, находящимися в социально опасном положении.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  <p:sp>
        <p:nvSpPr>
          <p:cNvPr id="231426" name="Rectangle 2"/>
          <p:cNvSpPr>
            <a:spLocks noChangeArrowheads="1"/>
          </p:cNvSpPr>
          <p:nvPr/>
        </p:nvSpPr>
        <p:spPr bwMode="auto">
          <a:xfrm>
            <a:off x="323528" y="2084655"/>
            <a:ext cx="849694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Профилактика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– это совокупность предупредительных мероприятий, направленных на сохранение и укрепление нормального состояния, порядка.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1054477"/>
            <a:ext cx="50315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chemeClr val="accent2">
                    <a:lumMod val="50000"/>
                  </a:schemeClr>
                </a:solidFill>
              </a:rPr>
              <a:t>Правонарушение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852936"/>
            <a:ext cx="31694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chemeClr val="accent2">
                    <a:lumMod val="50000"/>
                  </a:schemeClr>
                </a:solidFill>
              </a:rPr>
              <a:t>проступки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27790" y="2875583"/>
            <a:ext cx="41553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chemeClr val="accent2">
                    <a:lumMod val="50000"/>
                  </a:schemeClr>
                </a:solidFill>
              </a:rPr>
              <a:t>преступления </a:t>
            </a:r>
            <a:endParaRPr lang="ru-RU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555776" y="1844824"/>
            <a:ext cx="1224136" cy="108012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652120" y="1844824"/>
            <a:ext cx="1512168" cy="108012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640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	От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вида правонарушения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</a:rPr>
              <a:t>выделяют соответствующую 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ответственность: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29377" name="Rectangle 1"/>
          <p:cNvSpPr>
            <a:spLocks noChangeArrowheads="1"/>
          </p:cNvSpPr>
          <p:nvPr/>
        </p:nvSpPr>
        <p:spPr bwMode="auto">
          <a:xfrm>
            <a:off x="179512" y="1191235"/>
            <a:ext cx="8712968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1.Уголовная ответственность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ответственность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за нарушение законов, предусмотренных Уголовным кодексом. Преступление, предусмотренное уголовным законом общественно опасное, посягающее на общественный строй, собственность, личность, права и свободы граждан, общественный порядок (убийство, грабёж, изнасилование,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оскорбления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мелкие хищения, хулиганство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За злостное хулиганство, кражу, изнасилование уголовная ответственность наступает с 14 лет.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2.Административная ответственность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применяется за нарушения, предусмотренные кодексом об административных правонарушениях. К административным нарушения относятся: нарушение правил дорожного движения, нарушение противопожарной безопасности.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За административные правонарушения к ответственности привлекаются с 16 лет. Наказание: штраф, предупреждение, исправительные работы.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3. Дисциплинарная ответственность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это нарушение трудовых обязанностей, т.е. нарушение трудового законодательства, к примеру: опоздание на работу, прогул без уважительной причины.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4.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Гражданско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–правовая ответственность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регулирует имущественные отношения. Наказания к правонарушителю: возмещение вреда, уплата ущерба.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5" name="Rectangle 1"/>
          <p:cNvSpPr>
            <a:spLocks noChangeArrowheads="1"/>
          </p:cNvSpPr>
          <p:nvPr/>
        </p:nvSpPr>
        <p:spPr bwMode="auto">
          <a:xfrm>
            <a:off x="251520" y="482189"/>
            <a:ext cx="8712968" cy="621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Выделяют следующие стадии отклоняющегося поведения подростков: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неодобряемое поведение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поведение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связанное с шалостями озорством, непослушанием, непоседливостью, упрямством;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порицаемое поведение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поведение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вызывающее более или менее осуждение окружающих, педагогов, родителей (эпизодические нарушения дисциплины, случаи драчливости, грубости, дерзости, нечестности);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100" b="1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девиантное</a:t>
            </a: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поведение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нравственно отрицательные действия и поступки,  принявшие характер систематических или привычных (лживость, притворство, лицемерие, эгоизм, конфликтность, агрессивность воровство и т. д.); 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</a:t>
            </a:r>
            <a:r>
              <a:rPr kumimoji="0" lang="ru-RU" sz="2100" b="1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предпреступное</a:t>
            </a: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поведение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поведение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несущее в себе зачатки криминального и деструктивного поведения (эпизодические умышленные нарушения норм требований, регулирующих поведение и взаимоотношения людей в обществе, хулиганство, избиения, вымогательство, распитие спиртных напитков, злостные нарушения дисциплины и общепринятых правил поведения и т. д.); 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противоправное или преступное поведение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поведение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связанное с различными правонарушениями и преступлениями.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1" name="Rectangle 1"/>
          <p:cNvSpPr>
            <a:spLocks noChangeArrowheads="1"/>
          </p:cNvSpPr>
          <p:nvPr/>
        </p:nvSpPr>
        <p:spPr bwMode="auto">
          <a:xfrm>
            <a:off x="467544" y="171074"/>
            <a:ext cx="8352928" cy="6509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Признаками проблемных детей могут являться:</a:t>
            </a: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1. </a:t>
            </a:r>
            <a:r>
              <a:rPr kumimoji="0" lang="ru-RU" sz="2100" b="1" i="1" u="sng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Уклонение от учебы вследствие</a:t>
            </a:r>
            <a:r>
              <a:rPr kumimoji="0" lang="ru-RU" sz="21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:</a:t>
            </a:r>
            <a:endParaRPr kumimoji="0" lang="ru-RU" sz="21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неуспеваемости по большинству предметов;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отставания в интеллектуальном развитии;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ориентации  на другие виды деятельности;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отсутствия познавательных интересов.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2. </a:t>
            </a:r>
            <a:r>
              <a:rPr kumimoji="0" lang="ru-RU" sz="2100" b="1" i="1" u="sng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Низкая общественно-трудовая активность</a:t>
            </a:r>
            <a:r>
              <a:rPr kumimoji="0" lang="ru-RU" sz="21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:</a:t>
            </a:r>
            <a:endParaRPr kumimoji="0" lang="ru-RU" sz="2100" b="1" i="1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отказ от общественных поручений;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пренебрежительное отношение к делам класса;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демонстративный отказ от участия в трудовых делах;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пренебрежительное отношение к общественной собственности, ее порча.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3. </a:t>
            </a:r>
            <a:r>
              <a:rPr kumimoji="0" lang="ru-RU" sz="2100" b="1" i="1" u="sng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Негативные проявления</a:t>
            </a:r>
            <a:r>
              <a:rPr kumimoji="0" lang="ru-RU" sz="21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:</a:t>
            </a:r>
            <a:endParaRPr kumimoji="0" lang="ru-RU" sz="21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употребление спиртных напитков;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употребление психотропных и токсических веществ;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тяга к азартным играм;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курение;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нездоровые сексуальные проявления.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4345"/>
            <a:ext cx="8496944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4. </a:t>
            </a:r>
            <a:r>
              <a:rPr kumimoji="0" lang="ru-RU" sz="2100" b="1" i="1" u="sng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Негативизм в оценке действительности.</a:t>
            </a:r>
            <a:endParaRPr kumimoji="0" lang="ru-RU" sz="21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5. </a:t>
            </a:r>
            <a:r>
              <a:rPr kumimoji="0" lang="ru-RU" sz="2100" b="1" i="1" u="sng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Повышенная критичность по отношению к педагогам и взрослым:</a:t>
            </a:r>
            <a:endParaRPr kumimoji="0" lang="ru-RU" sz="21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грубость;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драки;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прогулы;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пропуски занятий;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недисциплинированность на уроках;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избиение слабых, младших;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вымогательство;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жестокое отношение к животным;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воровство;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нарушение общественного порядка;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немотивированные поступки.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6. </a:t>
            </a:r>
            <a:r>
              <a:rPr kumimoji="0" lang="ru-RU" sz="2100" b="1" i="1" u="sng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Отношение к воспитательным мероприятиям:</a:t>
            </a:r>
            <a:endParaRPr kumimoji="0" lang="ru-RU" sz="21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равнодушное;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скептическое;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негативное;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– ожесточенное.</a:t>
            </a:r>
            <a:endParaRPr lang="ru-RU" sz="21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3" name="Rectangle 1"/>
          <p:cNvSpPr>
            <a:spLocks noChangeArrowheads="1"/>
          </p:cNvSpPr>
          <p:nvPr/>
        </p:nvSpPr>
        <p:spPr bwMode="auto">
          <a:xfrm>
            <a:off x="323528" y="304919"/>
            <a:ext cx="8424936" cy="62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1. Неблагоприятные условия семейного воспитания. </a:t>
            </a:r>
            <a:endParaRPr kumimoji="0" lang="ru-RU" sz="21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Для ребенка самый действенный образец это его родители. Асоциальное (поведение, противоречащее общественным нормам и принципам) поведение родителей: систематическое пьянство, скандалы, разврат, проявление жестокости. 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2. Недостаточное внимание и любовь со стороны родителей. 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Ухоженный, вовремя накормленный и модно одетый ребенок может быть внутренне одиноким, психологически безнадзорным, поскольку до его настроения, интересов и переживаний никому нет дела. Такие ребята особенно стремятся к общению со сверстниками и взрослыми вне семьи, что в известной степени компенсирует им нехватку внимания, ласки и заботы со стороны родителей. Однако если это общение приобретает нездоровый интерес, оно пагубным образом отражается на моральном развитии и поведении детей.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3. </a:t>
            </a:r>
            <a:r>
              <a:rPr kumimoji="0" lang="ru-RU" sz="2100" b="1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Гиперопека</a:t>
            </a: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Нет свободы выбора у ребенка, так как  родители  боясь, чтобы их дети не наделали ошибок,  не дают им жить, все стараются решить за них. Следствие - инфантильность, несамостоятельность, личная несостоятельность ребенка. 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3" name="Rectangle 1"/>
          <p:cNvSpPr>
            <a:spLocks noChangeArrowheads="1"/>
          </p:cNvSpPr>
          <p:nvPr/>
        </p:nvSpPr>
        <p:spPr bwMode="auto">
          <a:xfrm>
            <a:off x="395536" y="758309"/>
            <a:ext cx="842493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Чрезмерное удовлетворение потребностей ребенка.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семьях, где детям ни в чем не отказывают, потакают любым капризам, избавляют от домашних обязанностей, вырастают не просто лентяи, а потребители, жаждущие все новых и новых удовольствий и благ. Отсутствие привычки к разумному самоограничению нередко толкает их на преступления, совершаемые под влиянием мотивов и желаний чисто потребительского характера. 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Чрезмерная требовательность и авторитарность родителей.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Излишняя суровость родителей, чрезмерное использование всевозможных ограничений и запретов, наказаний, унижающих детей, оскорбляющих их человеческое достоинство, стремление подчинить ребенка своей воле, навязывание своего мнения и готовых решений, категоричность суждений и приказной тон, использование принуждения и репрессивных мер, включая физические наказания, разрушают атмосферу взаимопонимания и доверия, нередко толкая детей на преступления.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152</TotalTime>
  <Words>1495</Words>
  <Application>Microsoft Office PowerPoint</Application>
  <PresentationFormat>Экран (4:3)</PresentationFormat>
  <Paragraphs>104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Литейная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Оксана</dc:creator>
  <cp:lastModifiedBy>Оксана</cp:lastModifiedBy>
  <cp:revision>30</cp:revision>
  <dcterms:created xsi:type="dcterms:W3CDTF">2013-10-14T18:06:23Z</dcterms:created>
  <dcterms:modified xsi:type="dcterms:W3CDTF">2015-10-14T20:17:13Z</dcterms:modified>
</cp:coreProperties>
</file>