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2" r:id="rId2"/>
    <p:sldId id="286" r:id="rId3"/>
    <p:sldId id="343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7" r:id="rId25"/>
    <p:sldId id="344" r:id="rId26"/>
    <p:sldId id="289" r:id="rId27"/>
    <p:sldId id="290" r:id="rId28"/>
    <p:sldId id="292" r:id="rId29"/>
    <p:sldId id="293" r:id="rId30"/>
    <p:sldId id="294" r:id="rId31"/>
    <p:sldId id="295" r:id="rId32"/>
    <p:sldId id="296" r:id="rId33"/>
    <p:sldId id="332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45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23" r:id="rId61"/>
    <p:sldId id="324" r:id="rId62"/>
    <p:sldId id="325" r:id="rId63"/>
    <p:sldId id="326" r:id="rId64"/>
    <p:sldId id="327" r:id="rId65"/>
    <p:sldId id="328" r:id="rId66"/>
    <p:sldId id="329" r:id="rId67"/>
    <p:sldId id="330" r:id="rId68"/>
    <p:sldId id="333" r:id="rId69"/>
    <p:sldId id="334" r:id="rId70"/>
    <p:sldId id="335" r:id="rId71"/>
    <p:sldId id="336" r:id="rId72"/>
    <p:sldId id="337" r:id="rId73"/>
    <p:sldId id="338" r:id="rId74"/>
    <p:sldId id="339" r:id="rId75"/>
    <p:sldId id="340" r:id="rId76"/>
    <p:sldId id="331" r:id="rId77"/>
    <p:sldId id="341" r:id="rId78"/>
    <p:sldId id="346" r:id="rId79"/>
    <p:sldId id="347" r:id="rId80"/>
    <p:sldId id="348" r:id="rId81"/>
    <p:sldId id="349" r:id="rId82"/>
    <p:sldId id="350" r:id="rId83"/>
    <p:sldId id="351" r:id="rId84"/>
    <p:sldId id="352" r:id="rId85"/>
    <p:sldId id="353" r:id="rId86"/>
    <p:sldId id="354" r:id="rId87"/>
    <p:sldId id="355" r:id="rId88"/>
    <p:sldId id="356" r:id="rId89"/>
    <p:sldId id="357" r:id="rId90"/>
    <p:sldId id="358" r:id="rId91"/>
    <p:sldId id="359" r:id="rId92"/>
    <p:sldId id="360" r:id="rId93"/>
    <p:sldId id="361" r:id="rId94"/>
    <p:sldId id="362" r:id="rId95"/>
    <p:sldId id="363" r:id="rId96"/>
    <p:sldId id="364" r:id="rId97"/>
    <p:sldId id="365" r:id="rId98"/>
    <p:sldId id="366" r:id="rId99"/>
    <p:sldId id="367" r:id="rId100"/>
    <p:sldId id="368" r:id="rId101"/>
    <p:sldId id="369" r:id="rId102"/>
    <p:sldId id="370" r:id="rId103"/>
    <p:sldId id="371" r:id="rId104"/>
    <p:sldId id="372" r:id="rId105"/>
    <p:sldId id="373" r:id="rId106"/>
    <p:sldId id="374" r:id="rId107"/>
    <p:sldId id="375" r:id="rId108"/>
    <p:sldId id="376" r:id="rId109"/>
    <p:sldId id="377" r:id="rId110"/>
    <p:sldId id="378" r:id="rId111"/>
    <p:sldId id="379" r:id="rId112"/>
    <p:sldId id="380" r:id="rId113"/>
    <p:sldId id="381" r:id="rId114"/>
    <p:sldId id="382" r:id="rId1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4" autoAdjust="0"/>
    <p:restoredTop sz="94576" autoAdjust="0"/>
  </p:normalViewPr>
  <p:slideViewPr>
    <p:cSldViewPr>
      <p:cViewPr varScale="1">
        <p:scale>
          <a:sx n="73" d="100"/>
          <a:sy n="73" d="100"/>
        </p:scale>
        <p:origin x="26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A89C-2ED1-4EF9-8E60-7FBB95D8175E}" type="datetimeFigureOut">
              <a:rPr lang="ru-RU" smtClean="0"/>
              <a:pPr/>
              <a:t>08.04.2025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8768-3592-402C-8304-FF37F8018F6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A89C-2ED1-4EF9-8E60-7FBB95D8175E}" type="datetimeFigureOut">
              <a:rPr lang="ru-RU" smtClean="0"/>
              <a:pPr/>
              <a:t>08.04.2025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8768-3592-402C-8304-FF37F8018F6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A89C-2ED1-4EF9-8E60-7FBB95D8175E}" type="datetimeFigureOut">
              <a:rPr lang="ru-RU" smtClean="0"/>
              <a:pPr/>
              <a:t>08.04.2025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8768-3592-402C-8304-FF37F8018F6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A89C-2ED1-4EF9-8E60-7FBB95D8175E}" type="datetimeFigureOut">
              <a:rPr lang="ru-RU" smtClean="0"/>
              <a:pPr/>
              <a:t>08.04.2025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8768-3592-402C-8304-FF37F8018F6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A89C-2ED1-4EF9-8E60-7FBB95D8175E}" type="datetimeFigureOut">
              <a:rPr lang="ru-RU" smtClean="0"/>
              <a:pPr/>
              <a:t>08.04.2025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8768-3592-402C-8304-FF37F8018F6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A89C-2ED1-4EF9-8E60-7FBB95D8175E}" type="datetimeFigureOut">
              <a:rPr lang="ru-RU" smtClean="0"/>
              <a:pPr/>
              <a:t>08.04.2025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8768-3592-402C-8304-FF37F8018F6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A89C-2ED1-4EF9-8E60-7FBB95D8175E}" type="datetimeFigureOut">
              <a:rPr lang="ru-RU" smtClean="0"/>
              <a:pPr/>
              <a:t>08.04.2025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8768-3592-402C-8304-FF37F8018F6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A89C-2ED1-4EF9-8E60-7FBB95D8175E}" type="datetimeFigureOut">
              <a:rPr lang="ru-RU" smtClean="0"/>
              <a:pPr/>
              <a:t>08.04.2025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8768-3592-402C-8304-FF37F8018F6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A89C-2ED1-4EF9-8E60-7FBB95D8175E}" type="datetimeFigureOut">
              <a:rPr lang="ru-RU" smtClean="0"/>
              <a:pPr/>
              <a:t>08.04.2025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8768-3592-402C-8304-FF37F8018F6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A89C-2ED1-4EF9-8E60-7FBB95D8175E}" type="datetimeFigureOut">
              <a:rPr lang="ru-RU" smtClean="0"/>
              <a:pPr/>
              <a:t>08.04.2025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8768-3592-402C-8304-FF37F8018F6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7A89C-2ED1-4EF9-8E60-7FBB95D8175E}" type="datetimeFigureOut">
              <a:rPr lang="ru-RU" smtClean="0"/>
              <a:pPr/>
              <a:t>08.04.2025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9A08768-3592-402C-8304-FF37F8018F6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3C7A89C-2ED1-4EF9-8E60-7FBB95D8175E}" type="datetimeFigureOut">
              <a:rPr lang="ru-RU" smtClean="0"/>
              <a:pPr/>
              <a:t>08.04.2025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A08768-3592-402C-8304-FF37F8018F63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slide" Target="slide113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slide" Target="slide114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slide" Target="slide32.xml"/><Relationship Id="rId18" Type="http://schemas.openxmlformats.org/officeDocument/2006/relationships/slide" Target="slide33.xml"/><Relationship Id="rId26" Type="http://schemas.openxmlformats.org/officeDocument/2006/relationships/slide" Target="slide92.xml"/><Relationship Id="rId3" Type="http://schemas.openxmlformats.org/officeDocument/2006/relationships/slide" Target="slide30.xml"/><Relationship Id="rId21" Type="http://schemas.openxmlformats.org/officeDocument/2006/relationships/slide" Target="slide45.xml"/><Relationship Id="rId7" Type="http://schemas.openxmlformats.org/officeDocument/2006/relationships/slide" Target="slide27.xml"/><Relationship Id="rId12" Type="http://schemas.openxmlformats.org/officeDocument/2006/relationships/slide" Target="slide28.xml"/><Relationship Id="rId17" Type="http://schemas.openxmlformats.org/officeDocument/2006/relationships/slide" Target="slide29.xml"/><Relationship Id="rId25" Type="http://schemas.openxmlformats.org/officeDocument/2006/relationships/slide" Target="slide91.xml"/><Relationship Id="rId2" Type="http://schemas.openxmlformats.org/officeDocument/2006/relationships/slide" Target="slide26.xml"/><Relationship Id="rId16" Type="http://schemas.openxmlformats.org/officeDocument/2006/relationships/slide" Target="slide44.xml"/><Relationship Id="rId20" Type="http://schemas.openxmlformats.org/officeDocument/2006/relationships/slide" Target="slide41.xml"/><Relationship Id="rId29" Type="http://schemas.openxmlformats.org/officeDocument/2006/relationships/slide" Target="slide9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2.xml"/><Relationship Id="rId11" Type="http://schemas.openxmlformats.org/officeDocument/2006/relationships/slide" Target="slide43.xml"/><Relationship Id="rId24" Type="http://schemas.openxmlformats.org/officeDocument/2006/relationships/slide" Target="slide90.xml"/><Relationship Id="rId32" Type="http://schemas.openxmlformats.org/officeDocument/2006/relationships/slide" Target="slide46.xml"/><Relationship Id="rId5" Type="http://schemas.openxmlformats.org/officeDocument/2006/relationships/slide" Target="slide38.xml"/><Relationship Id="rId15" Type="http://schemas.openxmlformats.org/officeDocument/2006/relationships/slide" Target="slide40.xml"/><Relationship Id="rId23" Type="http://schemas.openxmlformats.org/officeDocument/2006/relationships/slide" Target="slide89.xml"/><Relationship Id="rId28" Type="http://schemas.openxmlformats.org/officeDocument/2006/relationships/slide" Target="slide94.xml"/><Relationship Id="rId10" Type="http://schemas.openxmlformats.org/officeDocument/2006/relationships/slide" Target="slide39.xml"/><Relationship Id="rId19" Type="http://schemas.openxmlformats.org/officeDocument/2006/relationships/slide" Target="slide37.xml"/><Relationship Id="rId31" Type="http://schemas.openxmlformats.org/officeDocument/2006/relationships/slide" Target="slide97.xml"/><Relationship Id="rId4" Type="http://schemas.openxmlformats.org/officeDocument/2006/relationships/slide" Target="slide34.xml"/><Relationship Id="rId9" Type="http://schemas.openxmlformats.org/officeDocument/2006/relationships/slide" Target="slide35.xml"/><Relationship Id="rId14" Type="http://schemas.openxmlformats.org/officeDocument/2006/relationships/slide" Target="slide36.xml"/><Relationship Id="rId22" Type="http://schemas.openxmlformats.org/officeDocument/2006/relationships/slide" Target="slide88.xml"/><Relationship Id="rId27" Type="http://schemas.openxmlformats.org/officeDocument/2006/relationships/slide" Target="slide93.xml"/><Relationship Id="rId30" Type="http://schemas.openxmlformats.org/officeDocument/2006/relationships/slide" Target="slide9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0.xml"/><Relationship Id="rId18" Type="http://schemas.openxmlformats.org/officeDocument/2006/relationships/slide" Target="slide11.xml"/><Relationship Id="rId26" Type="http://schemas.openxmlformats.org/officeDocument/2006/relationships/slide" Target="slide82.xml"/><Relationship Id="rId3" Type="http://schemas.openxmlformats.org/officeDocument/2006/relationships/slide" Target="slide8.xml"/><Relationship Id="rId21" Type="http://schemas.openxmlformats.org/officeDocument/2006/relationships/slide" Target="slide23.xml"/><Relationship Id="rId7" Type="http://schemas.openxmlformats.org/officeDocument/2006/relationships/slide" Target="slide5.xml"/><Relationship Id="rId12" Type="http://schemas.openxmlformats.org/officeDocument/2006/relationships/slide" Target="slide6.xml"/><Relationship Id="rId17" Type="http://schemas.openxmlformats.org/officeDocument/2006/relationships/slide" Target="slide7.xml"/><Relationship Id="rId25" Type="http://schemas.openxmlformats.org/officeDocument/2006/relationships/slide" Target="slide81.xml"/><Relationship Id="rId2" Type="http://schemas.openxmlformats.org/officeDocument/2006/relationships/slide" Target="slide4.xml"/><Relationship Id="rId16" Type="http://schemas.openxmlformats.org/officeDocument/2006/relationships/slide" Target="slide22.xml"/><Relationship Id="rId20" Type="http://schemas.openxmlformats.org/officeDocument/2006/relationships/slide" Target="slide19.xml"/><Relationship Id="rId29" Type="http://schemas.openxmlformats.org/officeDocument/2006/relationships/slide" Target="slide8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11" Type="http://schemas.openxmlformats.org/officeDocument/2006/relationships/slide" Target="slide21.xml"/><Relationship Id="rId24" Type="http://schemas.openxmlformats.org/officeDocument/2006/relationships/slide" Target="slide80.xml"/><Relationship Id="rId32" Type="http://schemas.openxmlformats.org/officeDocument/2006/relationships/slide" Target="slide24.xml"/><Relationship Id="rId5" Type="http://schemas.openxmlformats.org/officeDocument/2006/relationships/slide" Target="slide16.xml"/><Relationship Id="rId15" Type="http://schemas.openxmlformats.org/officeDocument/2006/relationships/slide" Target="slide18.xml"/><Relationship Id="rId23" Type="http://schemas.openxmlformats.org/officeDocument/2006/relationships/slide" Target="slide79.xml"/><Relationship Id="rId28" Type="http://schemas.openxmlformats.org/officeDocument/2006/relationships/slide" Target="slide84.xml"/><Relationship Id="rId10" Type="http://schemas.openxmlformats.org/officeDocument/2006/relationships/slide" Target="slide17.xml"/><Relationship Id="rId19" Type="http://schemas.openxmlformats.org/officeDocument/2006/relationships/slide" Target="slide15.xml"/><Relationship Id="rId31" Type="http://schemas.openxmlformats.org/officeDocument/2006/relationships/slide" Target="slide87.xml"/><Relationship Id="rId4" Type="http://schemas.openxmlformats.org/officeDocument/2006/relationships/slide" Target="slide12.xml"/><Relationship Id="rId9" Type="http://schemas.openxmlformats.org/officeDocument/2006/relationships/slide" Target="slide13.xml"/><Relationship Id="rId14" Type="http://schemas.openxmlformats.org/officeDocument/2006/relationships/slide" Target="slide14.xml"/><Relationship Id="rId22" Type="http://schemas.openxmlformats.org/officeDocument/2006/relationships/slide" Target="slide78.xml"/><Relationship Id="rId27" Type="http://schemas.openxmlformats.org/officeDocument/2006/relationships/slide" Target="slide83.xml"/><Relationship Id="rId30" Type="http://schemas.openxmlformats.org/officeDocument/2006/relationships/slide" Target="slide8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72.xml"/><Relationship Id="rId13" Type="http://schemas.openxmlformats.org/officeDocument/2006/relationships/slide" Target="slide65.xml"/><Relationship Id="rId18" Type="http://schemas.openxmlformats.org/officeDocument/2006/relationships/slide" Target="slide58.xml"/><Relationship Id="rId26" Type="http://schemas.openxmlformats.org/officeDocument/2006/relationships/slide" Target="slide63.xml"/><Relationship Id="rId39" Type="http://schemas.openxmlformats.org/officeDocument/2006/relationships/slide" Target="slide107.xml"/><Relationship Id="rId3" Type="http://schemas.openxmlformats.org/officeDocument/2006/relationships/slide" Target="slide52.xml"/><Relationship Id="rId21" Type="http://schemas.openxmlformats.org/officeDocument/2006/relationships/slide" Target="slide70.xml"/><Relationship Id="rId34" Type="http://schemas.openxmlformats.org/officeDocument/2006/relationships/slide" Target="slide102.xml"/><Relationship Id="rId42" Type="http://schemas.openxmlformats.org/officeDocument/2006/relationships/slide" Target="slide110.xml"/><Relationship Id="rId7" Type="http://schemas.openxmlformats.org/officeDocument/2006/relationships/slide" Target="slide68.xml"/><Relationship Id="rId12" Type="http://schemas.openxmlformats.org/officeDocument/2006/relationships/slide" Target="slide61.xml"/><Relationship Id="rId17" Type="http://schemas.openxmlformats.org/officeDocument/2006/relationships/slide" Target="slide54.xml"/><Relationship Id="rId25" Type="http://schemas.openxmlformats.org/officeDocument/2006/relationships/slide" Target="slide59.xml"/><Relationship Id="rId33" Type="http://schemas.openxmlformats.org/officeDocument/2006/relationships/slide" Target="slide101.xml"/><Relationship Id="rId38" Type="http://schemas.openxmlformats.org/officeDocument/2006/relationships/slide" Target="slide106.xml"/><Relationship Id="rId2" Type="http://schemas.openxmlformats.org/officeDocument/2006/relationships/slide" Target="slide48.xml"/><Relationship Id="rId16" Type="http://schemas.openxmlformats.org/officeDocument/2006/relationships/slide" Target="slide50.xml"/><Relationship Id="rId20" Type="http://schemas.openxmlformats.org/officeDocument/2006/relationships/slide" Target="slide66.xml"/><Relationship Id="rId29" Type="http://schemas.openxmlformats.org/officeDocument/2006/relationships/slide" Target="slide75.xml"/><Relationship Id="rId41" Type="http://schemas.openxmlformats.org/officeDocument/2006/relationships/slide" Target="slide10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4.xml"/><Relationship Id="rId11" Type="http://schemas.openxmlformats.org/officeDocument/2006/relationships/slide" Target="slide57.xml"/><Relationship Id="rId24" Type="http://schemas.openxmlformats.org/officeDocument/2006/relationships/slide" Target="slide55.xml"/><Relationship Id="rId32" Type="http://schemas.openxmlformats.org/officeDocument/2006/relationships/slide" Target="slide100.xml"/><Relationship Id="rId37" Type="http://schemas.openxmlformats.org/officeDocument/2006/relationships/slide" Target="slide105.xml"/><Relationship Id="rId40" Type="http://schemas.openxmlformats.org/officeDocument/2006/relationships/slide" Target="slide108.xml"/><Relationship Id="rId5" Type="http://schemas.openxmlformats.org/officeDocument/2006/relationships/slide" Target="slide60.xml"/><Relationship Id="rId15" Type="http://schemas.openxmlformats.org/officeDocument/2006/relationships/slide" Target="slide73.xml"/><Relationship Id="rId23" Type="http://schemas.openxmlformats.org/officeDocument/2006/relationships/slide" Target="slide51.xml"/><Relationship Id="rId28" Type="http://schemas.openxmlformats.org/officeDocument/2006/relationships/slide" Target="slide71.xml"/><Relationship Id="rId36" Type="http://schemas.openxmlformats.org/officeDocument/2006/relationships/slide" Target="slide104.xml"/><Relationship Id="rId10" Type="http://schemas.openxmlformats.org/officeDocument/2006/relationships/slide" Target="slide53.xml"/><Relationship Id="rId19" Type="http://schemas.openxmlformats.org/officeDocument/2006/relationships/slide" Target="slide62.xml"/><Relationship Id="rId31" Type="http://schemas.openxmlformats.org/officeDocument/2006/relationships/slide" Target="slide99.xml"/><Relationship Id="rId44" Type="http://schemas.openxmlformats.org/officeDocument/2006/relationships/slide" Target="slide76.xml"/><Relationship Id="rId4" Type="http://schemas.openxmlformats.org/officeDocument/2006/relationships/slide" Target="slide56.xml"/><Relationship Id="rId9" Type="http://schemas.openxmlformats.org/officeDocument/2006/relationships/slide" Target="slide49.xml"/><Relationship Id="rId14" Type="http://schemas.openxmlformats.org/officeDocument/2006/relationships/slide" Target="slide69.xml"/><Relationship Id="rId22" Type="http://schemas.openxmlformats.org/officeDocument/2006/relationships/slide" Target="slide74.xml"/><Relationship Id="rId27" Type="http://schemas.openxmlformats.org/officeDocument/2006/relationships/slide" Target="slide67.xml"/><Relationship Id="rId30" Type="http://schemas.openxmlformats.org/officeDocument/2006/relationships/slide" Target="slide98.xml"/><Relationship Id="rId35" Type="http://schemas.openxmlformats.org/officeDocument/2006/relationships/slide" Target="slide103.xml"/><Relationship Id="rId43" Type="http://schemas.openxmlformats.org/officeDocument/2006/relationships/slide" Target="slide11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" Target="slide112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2492896"/>
            <a:ext cx="7272808" cy="17389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07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Своя игра</a:t>
            </a:r>
            <a:endParaRPr lang="ru-RU" sz="107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600" y="4941168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6165304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836712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так называю малые планеты, расположенные между орбитами Марса и Юпитера.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47251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Астероиды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так называют в Китае космонавтов.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Тайконавт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так называют космонавтов в Турции.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err="1" smtClean="0"/>
              <a:t>Астронот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так называют космонавтов в Иране.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err="1" smtClean="0"/>
              <a:t>Фазанавард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980728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так называют космонавтов в Европе.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Астронавты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так называют космонавтов в Японии.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err="1" smtClean="0"/>
              <a:t>Утюхикоси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эта девочка стала самой известной космической путешественницей в СССР.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479715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Алиса Селезнева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этот писатель отправил своих героев на Луну, выстрелив ими из пушки.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err="1" smtClean="0"/>
              <a:t>Жюль</a:t>
            </a:r>
            <a:r>
              <a:rPr lang="ru-RU" sz="3200" dirty="0" smtClean="0"/>
              <a:t> Верн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980728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эти братья писатели-фантасты написали множество книг о полетах в космос.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Стругацкие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он соавтор книги и автор фильмов «Звездные войны».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Джордж </a:t>
            </a:r>
            <a:r>
              <a:rPr lang="ru-RU" sz="3200" dirty="0" err="1" smtClean="0"/>
              <a:t>Лукас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это писатели-фантасты называют «экспансией человечества».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4365104"/>
            <a:ext cx="4968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Заселение новых планет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84368" y="6165304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052736"/>
            <a:ext cx="7272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эта звезда находится ближе всех к Земле.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42210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Солнце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он «запустил» в космос Алису Селезневу.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Кир </a:t>
            </a:r>
            <a:r>
              <a:rPr lang="ru-RU" sz="3200" dirty="0" err="1" smtClean="0"/>
              <a:t>Булычев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980728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к этому жанру относятся книги про полеты людей к другим мирам.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Фантастика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Финал</a:t>
            </a:r>
            <a:endParaRPr kumimoji="0" lang="ru-RU" sz="7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57200" y="1935480"/>
            <a:ext cx="8003232" cy="1277496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7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Именно в этом городе находится «школа» космонавтов.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429000"/>
            <a:ext cx="8208912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Щелково Московской области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24328" y="638132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повтор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Финал</a:t>
            </a:r>
            <a:endParaRPr kumimoji="0" lang="ru-RU" sz="7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57200" y="1935480"/>
            <a:ext cx="8003232" cy="1277496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7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Именно это государственное</a:t>
            </a:r>
            <a:r>
              <a:rPr kumimoji="0" lang="ru-RU" sz="77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учреждение России разрабатывает защиту Земли от астероидов и метеоритов</a:t>
            </a:r>
            <a:r>
              <a:rPr kumimoji="0" lang="ru-RU" sz="7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429000"/>
            <a:ext cx="820891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Роскосмос</a:t>
            </a:r>
            <a:endParaRPr lang="ru-RU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24328" y="638132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повтор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Финал</a:t>
            </a:r>
            <a:endParaRPr kumimoji="0" lang="ru-RU" sz="7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57200" y="1935480"/>
            <a:ext cx="8003232" cy="1277496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7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 какую планету «нацелилось» человечество в плане полета.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429000"/>
            <a:ext cx="820891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Марс</a:t>
            </a:r>
            <a:endParaRPr lang="ru-RU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24328" y="638132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повтор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56376" y="6165304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052736"/>
            <a:ext cx="74888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так звали первого конструктора советских космических кораблей Королева.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39330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Сергей Павлович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56376" y="6237312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836712"/>
            <a:ext cx="74168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этот человек наш соотечественник, стал основоположником теоретической космонавтики.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4149080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Константин Эдуардович Циолковский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8384" y="6165304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908720"/>
            <a:ext cx="75608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этот объект Солнечной системы всегда повернут к Земле только одним своим боком.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40770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Луна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8384" y="6165304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836712"/>
            <a:ext cx="7560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это производит в минуту больше энергии, чем тратит все человечество за год.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37890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Солнце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56376" y="6237312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836712"/>
            <a:ext cx="7920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Именно этот человек провел в открытом космосе всего 12 минут, но прославился этим как первый человек, вышедший в открытый космос.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43651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Алексей Леонов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8384" y="6309320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836712"/>
            <a:ext cx="73448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Именно он изобрел первый в мире оптический телескоп</a:t>
            </a:r>
            <a:r>
              <a:rPr lang="ru-RU" dirty="0" smtClean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42210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Галилео Галилей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6309320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836712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там находится Море Дождей.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На Луне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8384" y="6309320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764704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в этом созвездии находится Полярная звезда</a:t>
            </a:r>
            <a:r>
              <a:rPr lang="ru-RU" dirty="0" smtClean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Малая медведица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196752"/>
            <a:ext cx="7854696" cy="3496352"/>
          </a:xfrm>
        </p:spPr>
        <p:txBody>
          <a:bodyPr>
            <a:noAutofit/>
          </a:bodyPr>
          <a:lstStyle/>
          <a:p>
            <a:pPr algn="ctr"/>
            <a:r>
              <a:rPr lang="en-US" sz="27000" b="1" dirty="0" smtClean="0">
                <a:solidFill>
                  <a:srgbClr val="C00000"/>
                </a:solidFill>
              </a:rPr>
              <a:t>I </a:t>
            </a:r>
            <a:r>
              <a:rPr lang="ru-RU" sz="27000" b="1" dirty="0" smtClean="0">
                <a:solidFill>
                  <a:srgbClr val="C00000"/>
                </a:solidFill>
              </a:rPr>
              <a:t>тур</a:t>
            </a:r>
            <a:endParaRPr lang="ru-RU" sz="27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6237312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764704"/>
            <a:ext cx="75608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Именно этот человек сказал слова: “Облетев Землю в корабле-спутнике, я увидел, как прекрасна наша планета. Люди, будем хранить, и преумножать эту красоту, а не разрушать ее”.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47251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Юрий Гагарин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8384" y="6237312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764704"/>
            <a:ext cx="77048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Именно этот ученый свою теорию о вращении Земли создавал 30 лет, заложил основы современной астрономии. На пьедестале памятника, установленного ему в Варшаве, высечены слова: “Он остановил Солнце и сдвинул Землю”.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9411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Николай Коперник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8384" y="6237312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836712"/>
            <a:ext cx="76328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среднее расстояние между этими объектами Солнечной системы в астрономии принято называть «астрономическая единица».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5013176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Расстояние между Землей и Солнцем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6237312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08720"/>
            <a:ext cx="76328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Именно эта звезда самая яркая на нашем небе</a:t>
            </a:r>
            <a:r>
              <a:rPr lang="ru-RU" dirty="0" smtClean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38610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Сириус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196752"/>
            <a:ext cx="7854696" cy="3496352"/>
          </a:xfrm>
        </p:spPr>
        <p:txBody>
          <a:bodyPr>
            <a:noAutofit/>
          </a:bodyPr>
          <a:lstStyle/>
          <a:p>
            <a:pPr algn="ctr"/>
            <a:r>
              <a:rPr lang="en-US" sz="23000" b="1" dirty="0" smtClean="0">
                <a:solidFill>
                  <a:srgbClr val="C00000"/>
                </a:solidFill>
              </a:rPr>
              <a:t>II </a:t>
            </a:r>
            <a:r>
              <a:rPr lang="ru-RU" sz="23000" b="1" dirty="0" smtClean="0">
                <a:solidFill>
                  <a:srgbClr val="C00000"/>
                </a:solidFill>
              </a:rPr>
              <a:t>тур</a:t>
            </a:r>
            <a:endParaRPr lang="ru-RU" sz="23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14699" y="1844824"/>
            <a:ext cx="1317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701074" y="2564904"/>
            <a:ext cx="1345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>
            <a:hlinkClick r:id="rId4" action="ppaction://hlinksldjump"/>
          </p:cNvPr>
          <p:cNvSpPr/>
          <p:nvPr/>
        </p:nvSpPr>
        <p:spPr>
          <a:xfrm>
            <a:off x="692257" y="3284984"/>
            <a:ext cx="13628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>
            <a:hlinkClick r:id="rId5" action="ppaction://hlinksldjump"/>
          </p:cNvPr>
          <p:cNvSpPr/>
          <p:nvPr/>
        </p:nvSpPr>
        <p:spPr>
          <a:xfrm>
            <a:off x="697066" y="4005064"/>
            <a:ext cx="1353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Прямоугольник 7">
            <a:hlinkClick r:id="rId6" action="ppaction://hlinksldjump"/>
          </p:cNvPr>
          <p:cNvSpPr/>
          <p:nvPr/>
        </p:nvSpPr>
        <p:spPr>
          <a:xfrm>
            <a:off x="689853" y="4725144"/>
            <a:ext cx="13676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Прямоугольник 8">
            <a:hlinkClick r:id="rId7" action="ppaction://hlinksldjump"/>
          </p:cNvPr>
          <p:cNvSpPr/>
          <p:nvPr/>
        </p:nvSpPr>
        <p:spPr>
          <a:xfrm>
            <a:off x="2010843" y="1844824"/>
            <a:ext cx="1317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Прямоугольник 9">
            <a:hlinkClick r:id="rId8" action="ppaction://hlinksldjump"/>
          </p:cNvPr>
          <p:cNvSpPr/>
          <p:nvPr/>
        </p:nvSpPr>
        <p:spPr>
          <a:xfrm>
            <a:off x="1997218" y="2564904"/>
            <a:ext cx="1345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Прямоугольник 10">
            <a:hlinkClick r:id="rId9" action="ppaction://hlinksldjump"/>
          </p:cNvPr>
          <p:cNvSpPr/>
          <p:nvPr/>
        </p:nvSpPr>
        <p:spPr>
          <a:xfrm>
            <a:off x="1988401" y="3284984"/>
            <a:ext cx="13628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Прямоугольник 11">
            <a:hlinkClick r:id="rId10" action="ppaction://hlinksldjump"/>
          </p:cNvPr>
          <p:cNvSpPr/>
          <p:nvPr/>
        </p:nvSpPr>
        <p:spPr>
          <a:xfrm>
            <a:off x="1993210" y="4005064"/>
            <a:ext cx="1353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Прямоугольник 12">
            <a:hlinkClick r:id="rId11" action="ppaction://hlinksldjump"/>
          </p:cNvPr>
          <p:cNvSpPr/>
          <p:nvPr/>
        </p:nvSpPr>
        <p:spPr>
          <a:xfrm>
            <a:off x="1985997" y="4725144"/>
            <a:ext cx="13676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4" name="Прямоугольник 13">
            <a:hlinkClick r:id="rId12" action="ppaction://hlinksldjump"/>
          </p:cNvPr>
          <p:cNvSpPr/>
          <p:nvPr/>
        </p:nvSpPr>
        <p:spPr>
          <a:xfrm>
            <a:off x="3306987" y="1844824"/>
            <a:ext cx="1317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5" name="Прямоугольник 14">
            <a:hlinkClick r:id="rId13" action="ppaction://hlinksldjump"/>
          </p:cNvPr>
          <p:cNvSpPr/>
          <p:nvPr/>
        </p:nvSpPr>
        <p:spPr>
          <a:xfrm>
            <a:off x="3293362" y="2564904"/>
            <a:ext cx="1345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6" name="Прямоугольник 15">
            <a:hlinkClick r:id="rId14" action="ppaction://hlinksldjump"/>
          </p:cNvPr>
          <p:cNvSpPr/>
          <p:nvPr/>
        </p:nvSpPr>
        <p:spPr>
          <a:xfrm>
            <a:off x="3284545" y="3284984"/>
            <a:ext cx="13628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16">
            <a:hlinkClick r:id="rId15" action="ppaction://hlinksldjump"/>
          </p:cNvPr>
          <p:cNvSpPr/>
          <p:nvPr/>
        </p:nvSpPr>
        <p:spPr>
          <a:xfrm>
            <a:off x="3289354" y="4005064"/>
            <a:ext cx="1353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8" name="Прямоугольник 17">
            <a:hlinkClick r:id="rId16" action="ppaction://hlinksldjump"/>
          </p:cNvPr>
          <p:cNvSpPr/>
          <p:nvPr/>
        </p:nvSpPr>
        <p:spPr>
          <a:xfrm>
            <a:off x="3282141" y="4725144"/>
            <a:ext cx="13676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9" name="Прямоугольник 18">
            <a:hlinkClick r:id="rId17" action="ppaction://hlinksldjump"/>
          </p:cNvPr>
          <p:cNvSpPr/>
          <p:nvPr/>
        </p:nvSpPr>
        <p:spPr>
          <a:xfrm>
            <a:off x="4675139" y="1844824"/>
            <a:ext cx="1317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0" name="Прямоугольник 19">
            <a:hlinkClick r:id="rId18" action="ppaction://hlinksldjump"/>
          </p:cNvPr>
          <p:cNvSpPr/>
          <p:nvPr/>
        </p:nvSpPr>
        <p:spPr>
          <a:xfrm>
            <a:off x="4661514" y="2564904"/>
            <a:ext cx="1345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1" name="Прямоугольник 20">
            <a:hlinkClick r:id="rId19" action="ppaction://hlinksldjump"/>
          </p:cNvPr>
          <p:cNvSpPr/>
          <p:nvPr/>
        </p:nvSpPr>
        <p:spPr>
          <a:xfrm>
            <a:off x="4652697" y="3284984"/>
            <a:ext cx="13628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2" name="Прямоугольник 21">
            <a:hlinkClick r:id="rId20" action="ppaction://hlinksldjump"/>
          </p:cNvPr>
          <p:cNvSpPr/>
          <p:nvPr/>
        </p:nvSpPr>
        <p:spPr>
          <a:xfrm>
            <a:off x="4657506" y="4005064"/>
            <a:ext cx="1353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3" name="Прямоугольник 22">
            <a:hlinkClick r:id="rId21" action="ppaction://hlinksldjump"/>
          </p:cNvPr>
          <p:cNvSpPr/>
          <p:nvPr/>
        </p:nvSpPr>
        <p:spPr>
          <a:xfrm>
            <a:off x="4650293" y="4725144"/>
            <a:ext cx="13676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4" name="Прямоугольник 23">
            <a:hlinkClick r:id="rId22" action="ppaction://hlinksldjump"/>
          </p:cNvPr>
          <p:cNvSpPr/>
          <p:nvPr/>
        </p:nvSpPr>
        <p:spPr>
          <a:xfrm>
            <a:off x="6043291" y="1844824"/>
            <a:ext cx="1317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5" name="Прямоугольник 24">
            <a:hlinkClick r:id="rId23" action="ppaction://hlinksldjump"/>
          </p:cNvPr>
          <p:cNvSpPr/>
          <p:nvPr/>
        </p:nvSpPr>
        <p:spPr>
          <a:xfrm>
            <a:off x="6029666" y="2564904"/>
            <a:ext cx="1345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6" name="Прямоугольник 25">
            <a:hlinkClick r:id="rId24" action="ppaction://hlinksldjump"/>
          </p:cNvPr>
          <p:cNvSpPr/>
          <p:nvPr/>
        </p:nvSpPr>
        <p:spPr>
          <a:xfrm>
            <a:off x="6020849" y="3284984"/>
            <a:ext cx="13628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7" name="Прямоугольник 26">
            <a:hlinkClick r:id="rId25" action="ppaction://hlinksldjump"/>
          </p:cNvPr>
          <p:cNvSpPr/>
          <p:nvPr/>
        </p:nvSpPr>
        <p:spPr>
          <a:xfrm>
            <a:off x="6025658" y="4005064"/>
            <a:ext cx="1353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8" name="Прямоугольник 27">
            <a:hlinkClick r:id="rId26" action="ppaction://hlinksldjump"/>
          </p:cNvPr>
          <p:cNvSpPr/>
          <p:nvPr/>
        </p:nvSpPr>
        <p:spPr>
          <a:xfrm>
            <a:off x="6018445" y="4725144"/>
            <a:ext cx="13676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9" name="Прямоугольник 28">
            <a:hlinkClick r:id="rId27" action="ppaction://hlinksldjump"/>
          </p:cNvPr>
          <p:cNvSpPr/>
          <p:nvPr/>
        </p:nvSpPr>
        <p:spPr>
          <a:xfrm>
            <a:off x="7339435" y="1844824"/>
            <a:ext cx="1317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0" name="Прямоугольник 29">
            <a:hlinkClick r:id="rId28" action="ppaction://hlinksldjump"/>
          </p:cNvPr>
          <p:cNvSpPr/>
          <p:nvPr/>
        </p:nvSpPr>
        <p:spPr>
          <a:xfrm>
            <a:off x="7325810" y="2564904"/>
            <a:ext cx="1345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1" name="Прямоугольник 30">
            <a:hlinkClick r:id="rId29" action="ppaction://hlinksldjump"/>
          </p:cNvPr>
          <p:cNvSpPr/>
          <p:nvPr/>
        </p:nvSpPr>
        <p:spPr>
          <a:xfrm>
            <a:off x="7316993" y="3284984"/>
            <a:ext cx="13628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2" name="Прямоугольник 31">
            <a:hlinkClick r:id="rId30" action="ppaction://hlinksldjump"/>
          </p:cNvPr>
          <p:cNvSpPr/>
          <p:nvPr/>
        </p:nvSpPr>
        <p:spPr>
          <a:xfrm>
            <a:off x="7321802" y="4005064"/>
            <a:ext cx="1353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3" name="Прямоугольник 32">
            <a:hlinkClick r:id="rId31" action="ppaction://hlinksldjump"/>
          </p:cNvPr>
          <p:cNvSpPr/>
          <p:nvPr/>
        </p:nvSpPr>
        <p:spPr>
          <a:xfrm>
            <a:off x="7314589" y="4725144"/>
            <a:ext cx="13676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34" name="Таблица 33"/>
          <p:cNvGraphicFramePr>
            <a:graphicFrameLocks noGrp="1"/>
          </p:cNvGraphicFramePr>
          <p:nvPr/>
        </p:nvGraphicFramePr>
        <p:xfrm>
          <a:off x="683568" y="692696"/>
          <a:ext cx="7920882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1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01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01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01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7514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Люди </a:t>
                      </a:r>
                    </a:p>
                    <a:p>
                      <a:pPr algn="ctr"/>
                      <a:r>
                        <a:rPr lang="ru-RU" sz="1800" dirty="0" smtClean="0"/>
                        <a:t>и </a:t>
                      </a:r>
                    </a:p>
                    <a:p>
                      <a:pPr algn="ctr"/>
                      <a:r>
                        <a:rPr lang="ru-RU" sz="1800" dirty="0" smtClean="0"/>
                        <a:t>техника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Ученые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открытия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Солнечная система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Звездные миры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Собаки </a:t>
                      </a:r>
                    </a:p>
                    <a:p>
                      <a:pPr algn="ctr"/>
                      <a:r>
                        <a:rPr lang="ru-RU" sz="1800" dirty="0" smtClean="0"/>
                        <a:t>в </a:t>
                      </a:r>
                    </a:p>
                    <a:p>
                      <a:pPr algn="ctr"/>
                      <a:r>
                        <a:rPr lang="ru-RU" sz="1800" dirty="0" smtClean="0"/>
                        <a:t>космосе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Факты</a:t>
                      </a:r>
                    </a:p>
                    <a:p>
                      <a:pPr algn="ctr"/>
                      <a:r>
                        <a:rPr lang="ru-RU" sz="1800" dirty="0" smtClean="0"/>
                        <a:t>в</a:t>
                      </a:r>
                    </a:p>
                    <a:p>
                      <a:pPr algn="ctr"/>
                      <a:r>
                        <a:rPr lang="ru-RU" sz="1800" dirty="0" smtClean="0"/>
                        <a:t>цифрах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2987824" y="0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II</a:t>
            </a:r>
            <a:r>
              <a:rPr lang="ru-RU" sz="4000" b="1" dirty="0" smtClean="0">
                <a:solidFill>
                  <a:srgbClr val="C00000"/>
                </a:solidFill>
              </a:rPr>
              <a:t> тур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08304" y="623731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2" action="ppaction://hlinksldjump"/>
              </a:rPr>
              <a:t>3 тур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Именно этот человек первым ступил на поверхность Луны.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Нил Армстронг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8384" y="6237312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052736"/>
            <a:ext cx="7200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этот великий ученый древнего мира считал, что Солнце и другие планеты вращаются вокруг Земли.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458112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Аристотель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56376" y="6093296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268760"/>
            <a:ext cx="7200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это небесное тело Солнечной системы недавно лишили статуса планеты.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37890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Плутон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56376" y="6237312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484784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эта звезда, кроме Солнца, ближе всего к Земле</a:t>
            </a:r>
            <a:r>
              <a:rPr lang="ru-RU" sz="4000" dirty="0" smtClean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414908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dirty="0" smtClean="0"/>
              <a:t>Проксима Центавра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hlinkClick r:id="rId2" action="ppaction://hlinksldjump"/>
          </p:cNvPr>
          <p:cNvSpPr/>
          <p:nvPr/>
        </p:nvSpPr>
        <p:spPr>
          <a:xfrm>
            <a:off x="755576" y="1844824"/>
            <a:ext cx="12362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5" name="Прямоугольник 14">
            <a:hlinkClick r:id="rId3" action="ppaction://hlinksldjump"/>
          </p:cNvPr>
          <p:cNvSpPr/>
          <p:nvPr/>
        </p:nvSpPr>
        <p:spPr>
          <a:xfrm>
            <a:off x="714699" y="2564904"/>
            <a:ext cx="1317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7" name="Прямоугольник 26">
            <a:hlinkClick r:id="rId4" action="ppaction://hlinksldjump"/>
          </p:cNvPr>
          <p:cNvSpPr/>
          <p:nvPr/>
        </p:nvSpPr>
        <p:spPr>
          <a:xfrm>
            <a:off x="724317" y="3284984"/>
            <a:ext cx="1298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3" name="Прямоугольник 32">
            <a:hlinkClick r:id="rId5" action="ppaction://hlinksldjump"/>
          </p:cNvPr>
          <p:cNvSpPr/>
          <p:nvPr/>
        </p:nvSpPr>
        <p:spPr>
          <a:xfrm>
            <a:off x="701074" y="4005064"/>
            <a:ext cx="1345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9" name="Прямоугольник 38">
            <a:hlinkClick r:id="rId6" action="ppaction://hlinksldjump"/>
          </p:cNvPr>
          <p:cNvSpPr/>
          <p:nvPr/>
        </p:nvSpPr>
        <p:spPr>
          <a:xfrm>
            <a:off x="720310" y="4725144"/>
            <a:ext cx="1306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5" name="Прямоугольник 44">
            <a:hlinkClick r:id="rId7" action="ppaction://hlinksldjump"/>
          </p:cNvPr>
          <p:cNvSpPr/>
          <p:nvPr/>
        </p:nvSpPr>
        <p:spPr>
          <a:xfrm>
            <a:off x="2051720" y="1844824"/>
            <a:ext cx="12362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6" name="Прямоугольник 45">
            <a:hlinkClick r:id="rId8" action="ppaction://hlinksldjump"/>
          </p:cNvPr>
          <p:cNvSpPr/>
          <p:nvPr/>
        </p:nvSpPr>
        <p:spPr>
          <a:xfrm>
            <a:off x="2010843" y="2564904"/>
            <a:ext cx="1317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7" name="Прямоугольник 46">
            <a:hlinkClick r:id="rId9" action="ppaction://hlinksldjump"/>
          </p:cNvPr>
          <p:cNvSpPr/>
          <p:nvPr/>
        </p:nvSpPr>
        <p:spPr>
          <a:xfrm>
            <a:off x="2020461" y="3284984"/>
            <a:ext cx="1298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8" name="Прямоугольник 47">
            <a:hlinkClick r:id="rId10" action="ppaction://hlinksldjump"/>
          </p:cNvPr>
          <p:cNvSpPr/>
          <p:nvPr/>
        </p:nvSpPr>
        <p:spPr>
          <a:xfrm>
            <a:off x="1997218" y="4005064"/>
            <a:ext cx="1345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9" name="Прямоугольник 48">
            <a:hlinkClick r:id="rId11" action="ppaction://hlinksldjump"/>
          </p:cNvPr>
          <p:cNvSpPr/>
          <p:nvPr/>
        </p:nvSpPr>
        <p:spPr>
          <a:xfrm>
            <a:off x="2016454" y="4725144"/>
            <a:ext cx="1306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0" name="Прямоугольник 49">
            <a:hlinkClick r:id="rId12" action="ppaction://hlinksldjump"/>
          </p:cNvPr>
          <p:cNvSpPr/>
          <p:nvPr/>
        </p:nvSpPr>
        <p:spPr>
          <a:xfrm>
            <a:off x="3347864" y="1844824"/>
            <a:ext cx="12362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1" name="Прямоугольник 50">
            <a:hlinkClick r:id="rId13" action="ppaction://hlinksldjump"/>
          </p:cNvPr>
          <p:cNvSpPr/>
          <p:nvPr/>
        </p:nvSpPr>
        <p:spPr>
          <a:xfrm>
            <a:off x="3306987" y="2564904"/>
            <a:ext cx="1317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2" name="Прямоугольник 51">
            <a:hlinkClick r:id="rId14" action="ppaction://hlinksldjump"/>
          </p:cNvPr>
          <p:cNvSpPr/>
          <p:nvPr/>
        </p:nvSpPr>
        <p:spPr>
          <a:xfrm>
            <a:off x="3316605" y="3284984"/>
            <a:ext cx="1298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3" name="Прямоугольник 52">
            <a:hlinkClick r:id="rId15" action="ppaction://hlinksldjump"/>
          </p:cNvPr>
          <p:cNvSpPr/>
          <p:nvPr/>
        </p:nvSpPr>
        <p:spPr>
          <a:xfrm>
            <a:off x="3293362" y="4005064"/>
            <a:ext cx="1345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4" name="Прямоугольник 53">
            <a:hlinkClick r:id="rId16" action="ppaction://hlinksldjump"/>
          </p:cNvPr>
          <p:cNvSpPr/>
          <p:nvPr/>
        </p:nvSpPr>
        <p:spPr>
          <a:xfrm>
            <a:off x="3312598" y="4725144"/>
            <a:ext cx="1306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5" name="Прямоугольник 54">
            <a:hlinkClick r:id="rId17" action="ppaction://hlinksldjump"/>
          </p:cNvPr>
          <p:cNvSpPr/>
          <p:nvPr/>
        </p:nvSpPr>
        <p:spPr>
          <a:xfrm>
            <a:off x="4716016" y="1844824"/>
            <a:ext cx="12362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6" name="Прямоугольник 55">
            <a:hlinkClick r:id="rId18" action="ppaction://hlinksldjump"/>
          </p:cNvPr>
          <p:cNvSpPr/>
          <p:nvPr/>
        </p:nvSpPr>
        <p:spPr>
          <a:xfrm>
            <a:off x="4675139" y="2564904"/>
            <a:ext cx="1317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7" name="Прямоугольник 56">
            <a:hlinkClick r:id="rId19" action="ppaction://hlinksldjump"/>
          </p:cNvPr>
          <p:cNvSpPr/>
          <p:nvPr/>
        </p:nvSpPr>
        <p:spPr>
          <a:xfrm>
            <a:off x="4684757" y="3284984"/>
            <a:ext cx="1298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8" name="Прямоугольник 57">
            <a:hlinkClick r:id="rId20" action="ppaction://hlinksldjump"/>
          </p:cNvPr>
          <p:cNvSpPr/>
          <p:nvPr/>
        </p:nvSpPr>
        <p:spPr>
          <a:xfrm>
            <a:off x="4661514" y="4005064"/>
            <a:ext cx="1345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9" name="Прямоугольник 58">
            <a:hlinkClick r:id="rId21" action="ppaction://hlinksldjump"/>
          </p:cNvPr>
          <p:cNvSpPr/>
          <p:nvPr/>
        </p:nvSpPr>
        <p:spPr>
          <a:xfrm>
            <a:off x="4680750" y="4725144"/>
            <a:ext cx="1306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0" name="Прямоугольник 59">
            <a:hlinkClick r:id="rId22" action="ppaction://hlinksldjump"/>
          </p:cNvPr>
          <p:cNvSpPr/>
          <p:nvPr/>
        </p:nvSpPr>
        <p:spPr>
          <a:xfrm>
            <a:off x="6084168" y="1844824"/>
            <a:ext cx="12362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1" name="Прямоугольник 60">
            <a:hlinkClick r:id="rId23" action="ppaction://hlinksldjump"/>
          </p:cNvPr>
          <p:cNvSpPr/>
          <p:nvPr/>
        </p:nvSpPr>
        <p:spPr>
          <a:xfrm>
            <a:off x="6043291" y="2564904"/>
            <a:ext cx="1317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2" name="Прямоугольник 61">
            <a:hlinkClick r:id="rId24" action="ppaction://hlinksldjump"/>
          </p:cNvPr>
          <p:cNvSpPr/>
          <p:nvPr/>
        </p:nvSpPr>
        <p:spPr>
          <a:xfrm>
            <a:off x="6052909" y="3284984"/>
            <a:ext cx="1298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3" name="Прямоугольник 62">
            <a:hlinkClick r:id="rId25" action="ppaction://hlinksldjump"/>
          </p:cNvPr>
          <p:cNvSpPr/>
          <p:nvPr/>
        </p:nvSpPr>
        <p:spPr>
          <a:xfrm>
            <a:off x="6029666" y="4005064"/>
            <a:ext cx="1345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4" name="Прямоугольник 63">
            <a:hlinkClick r:id="rId26" action="ppaction://hlinksldjump"/>
          </p:cNvPr>
          <p:cNvSpPr/>
          <p:nvPr/>
        </p:nvSpPr>
        <p:spPr>
          <a:xfrm>
            <a:off x="6048902" y="4725144"/>
            <a:ext cx="1306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5" name="Прямоугольник 64">
            <a:hlinkClick r:id="rId27" action="ppaction://hlinksldjump"/>
          </p:cNvPr>
          <p:cNvSpPr/>
          <p:nvPr/>
        </p:nvSpPr>
        <p:spPr>
          <a:xfrm>
            <a:off x="7380312" y="1844824"/>
            <a:ext cx="12362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6" name="Прямоугольник 65">
            <a:hlinkClick r:id="rId28" action="ppaction://hlinksldjump"/>
          </p:cNvPr>
          <p:cNvSpPr/>
          <p:nvPr/>
        </p:nvSpPr>
        <p:spPr>
          <a:xfrm>
            <a:off x="7339435" y="2564904"/>
            <a:ext cx="1317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7" name="Прямоугольник 66">
            <a:hlinkClick r:id="rId29" action="ppaction://hlinksldjump"/>
          </p:cNvPr>
          <p:cNvSpPr/>
          <p:nvPr/>
        </p:nvSpPr>
        <p:spPr>
          <a:xfrm>
            <a:off x="7349053" y="3284984"/>
            <a:ext cx="1298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8" name="Прямоугольник 67">
            <a:hlinkClick r:id="rId30" action="ppaction://hlinksldjump"/>
          </p:cNvPr>
          <p:cNvSpPr/>
          <p:nvPr/>
        </p:nvSpPr>
        <p:spPr>
          <a:xfrm>
            <a:off x="7325810" y="4005064"/>
            <a:ext cx="1345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9" name="Прямоугольник 68">
            <a:hlinkClick r:id="rId31" action="ppaction://hlinksldjump"/>
          </p:cNvPr>
          <p:cNvSpPr/>
          <p:nvPr/>
        </p:nvSpPr>
        <p:spPr>
          <a:xfrm>
            <a:off x="7345046" y="4725144"/>
            <a:ext cx="1306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71" name="Таблица 70"/>
          <p:cNvGraphicFramePr>
            <a:graphicFrameLocks noGrp="1"/>
          </p:cNvGraphicFramePr>
          <p:nvPr/>
        </p:nvGraphicFramePr>
        <p:xfrm>
          <a:off x="683568" y="692696"/>
          <a:ext cx="7920882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1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01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01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01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7514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Люди космоса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Они проложили дорогу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Солнечная система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Звездные миры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Первые</a:t>
                      </a:r>
                    </a:p>
                    <a:p>
                      <a:pPr algn="ctr"/>
                      <a:r>
                        <a:rPr lang="ru-RU" sz="1800" dirty="0" smtClean="0"/>
                        <a:t>в</a:t>
                      </a:r>
                      <a:r>
                        <a:rPr lang="ru-RU" sz="1800" baseline="0" dirty="0" smtClean="0"/>
                        <a:t> </a:t>
                      </a:r>
                    </a:p>
                    <a:p>
                      <a:pPr algn="ctr"/>
                      <a:r>
                        <a:rPr lang="ru-RU" sz="1800" baseline="0" dirty="0" smtClean="0"/>
                        <a:t>космосе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Обо всем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2" name="TextBox 71"/>
          <p:cNvSpPr txBox="1"/>
          <p:nvPr/>
        </p:nvSpPr>
        <p:spPr>
          <a:xfrm>
            <a:off x="3347864" y="0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I</a:t>
            </a:r>
            <a:r>
              <a:rPr lang="ru-RU" sz="4000" b="1" dirty="0" smtClean="0">
                <a:solidFill>
                  <a:srgbClr val="C00000"/>
                </a:solidFill>
              </a:rPr>
              <a:t> тур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7164288" y="623731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2" action="ppaction://hlinksldjump"/>
              </a:rPr>
              <a:t>2 тур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27" grpId="0"/>
      <p:bldP spid="33" grpId="0"/>
      <p:bldP spid="39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56376" y="6237312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052736"/>
            <a:ext cx="77048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эта космическая станция сменила станцию Салют.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4221088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Мир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6165304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836712"/>
            <a:ext cx="76328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так называется малое небесное тело, которое вращается вокруг более крупного и удерживается на орбите силой его притяжения</a:t>
            </a:r>
            <a:r>
              <a:rPr lang="ru-RU" sz="4000" dirty="0" smtClean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47251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Спутник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84368" y="6165304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052736"/>
            <a:ext cx="7272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в этой стране была построена первая обсерватория.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42210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Южная Корея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84368" y="6165304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052736"/>
            <a:ext cx="7272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они бываю железные, каменные, железокаменные.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42210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Метеориты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56376" y="6165304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052736"/>
            <a:ext cx="74888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так назывался советский космический корабль многоразового использования.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40770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Буран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56376" y="6237312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836712"/>
            <a:ext cx="74168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этого великого отечественного теоретика космоса называли «калужский мечтатель».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4149080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Константин Эдуардович Циолковский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8384" y="6165304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908720"/>
            <a:ext cx="7560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про эту планету говорят, что она была открыта на кончике пера.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40770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Нептун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8384" y="6165304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836712"/>
            <a:ext cx="7560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эту галактику можно увидеть в нашем полушарии невооруженным глазом.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378904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Туманность Андромеды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56376" y="6237312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836712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Именно этот человек стал вторым космонавтом нашей планеты.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43651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Герман Титов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8384" y="6309320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836712"/>
            <a:ext cx="73448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/>
              <a:t>Именно столько времени будет гореть спичка на Луне.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42210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Нисколько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rgbClr val="C00000"/>
                </a:solidFill>
              </a:rPr>
              <a:t>Именно так звали первую женщину – космонавта.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Валентина Терешкова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6309320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836712"/>
            <a:ext cx="76328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На карте именно это планеты Солнечной системы  можно встретить только женские имена, например каньон Бабы-Яги.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44371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Венера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8384" y="6309320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764704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эти дыры встречаются в космосе.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Черные дыры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6237312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764704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она первой из женщин вышла в открытый космос.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47251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Светлана Савицкая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8384" y="6237312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764704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эта планета стала первой, открытой с помощью телескопа.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9411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Уран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8384" y="6237312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836712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эта планета самая маленькая в солнечной системе.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5013176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Меркурий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00392" y="6237312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08720"/>
            <a:ext cx="763284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Именно так астрономы называют расстояние, которое проходит свет за один год.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38610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Световой год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196752"/>
            <a:ext cx="7854696" cy="3496352"/>
          </a:xfrm>
        </p:spPr>
        <p:txBody>
          <a:bodyPr>
            <a:noAutofit/>
          </a:bodyPr>
          <a:lstStyle/>
          <a:p>
            <a:pPr algn="ctr"/>
            <a:r>
              <a:rPr lang="en-US" sz="19000" b="1" dirty="0" smtClean="0">
                <a:solidFill>
                  <a:srgbClr val="C00000"/>
                </a:solidFill>
              </a:rPr>
              <a:t>III </a:t>
            </a:r>
            <a:r>
              <a:rPr lang="ru-RU" sz="19000" b="1" dirty="0" smtClean="0">
                <a:solidFill>
                  <a:srgbClr val="C00000"/>
                </a:solidFill>
              </a:rPr>
              <a:t>тур</a:t>
            </a:r>
            <a:endParaRPr lang="ru-RU" sz="19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24317" y="1844824"/>
            <a:ext cx="1298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720310" y="2564904"/>
            <a:ext cx="1306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>
            <a:hlinkClick r:id="rId4" action="ppaction://hlinksldjump"/>
          </p:cNvPr>
          <p:cNvSpPr/>
          <p:nvPr/>
        </p:nvSpPr>
        <p:spPr>
          <a:xfrm>
            <a:off x="722073" y="3284984"/>
            <a:ext cx="13032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>
            <a:hlinkClick r:id="rId5" action="ppaction://hlinksldjump"/>
          </p:cNvPr>
          <p:cNvSpPr/>
          <p:nvPr/>
        </p:nvSpPr>
        <p:spPr>
          <a:xfrm>
            <a:off x="693058" y="4005064"/>
            <a:ext cx="13612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Прямоугольник 7">
            <a:hlinkClick r:id="rId6" action="ppaction://hlinksldjump"/>
          </p:cNvPr>
          <p:cNvSpPr/>
          <p:nvPr/>
        </p:nvSpPr>
        <p:spPr>
          <a:xfrm>
            <a:off x="749164" y="4725144"/>
            <a:ext cx="12490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11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34" name="Таблица 33"/>
          <p:cNvGraphicFramePr>
            <a:graphicFrameLocks noGrp="1"/>
          </p:cNvGraphicFramePr>
          <p:nvPr/>
        </p:nvGraphicFramePr>
        <p:xfrm>
          <a:off x="683568" y="692696"/>
          <a:ext cx="7920882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1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01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01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01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7514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Люди, </a:t>
                      </a:r>
                      <a:r>
                        <a:rPr lang="ru-RU" sz="1600" dirty="0" smtClean="0"/>
                        <a:t>животные</a:t>
                      </a:r>
                      <a:r>
                        <a:rPr lang="ru-RU" sz="1800" dirty="0" smtClean="0"/>
                        <a:t> и техника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Ученые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открытия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Солнечная система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Звездные миры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Как называют космонавтов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Фантасты и</a:t>
                      </a:r>
                    </a:p>
                    <a:p>
                      <a:pPr algn="ctr"/>
                      <a:r>
                        <a:rPr lang="ru-RU" sz="1800" dirty="0" smtClean="0"/>
                        <a:t>космос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2987824" y="0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III</a:t>
            </a:r>
            <a:r>
              <a:rPr lang="ru-RU" sz="4000" b="1" dirty="0" smtClean="0">
                <a:solidFill>
                  <a:srgbClr val="C00000"/>
                </a:solidFill>
              </a:rPr>
              <a:t> тур</a:t>
            </a:r>
          </a:p>
        </p:txBody>
      </p:sp>
      <p:sp>
        <p:nvSpPr>
          <p:cNvPr id="36" name="Прямоугольник 35">
            <a:hlinkClick r:id="rId7" action="ppaction://hlinksldjump"/>
          </p:cNvPr>
          <p:cNvSpPr/>
          <p:nvPr/>
        </p:nvSpPr>
        <p:spPr>
          <a:xfrm>
            <a:off x="732686" y="5373216"/>
            <a:ext cx="12948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13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7" name="Прямоугольник 36">
            <a:hlinkClick r:id="rId8" action="ppaction://hlinksldjump"/>
          </p:cNvPr>
          <p:cNvSpPr/>
          <p:nvPr/>
        </p:nvSpPr>
        <p:spPr>
          <a:xfrm>
            <a:off x="731788" y="6088559"/>
            <a:ext cx="12966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15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8" name="Прямоугольник 37">
            <a:hlinkClick r:id="rId9" action="ppaction://hlinksldjump"/>
          </p:cNvPr>
          <p:cNvSpPr/>
          <p:nvPr/>
        </p:nvSpPr>
        <p:spPr>
          <a:xfrm>
            <a:off x="1979712" y="1844824"/>
            <a:ext cx="1298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9" name="Прямоугольник 38">
            <a:hlinkClick r:id="rId10" action="ppaction://hlinksldjump"/>
          </p:cNvPr>
          <p:cNvSpPr/>
          <p:nvPr/>
        </p:nvSpPr>
        <p:spPr>
          <a:xfrm>
            <a:off x="1975705" y="2564904"/>
            <a:ext cx="1306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0" name="Прямоугольник 39">
            <a:hlinkClick r:id="rId11" action="ppaction://hlinksldjump"/>
          </p:cNvPr>
          <p:cNvSpPr/>
          <p:nvPr/>
        </p:nvSpPr>
        <p:spPr>
          <a:xfrm>
            <a:off x="1977468" y="3284984"/>
            <a:ext cx="13032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1" name="Прямоугольник 40">
            <a:hlinkClick r:id="rId12" action="ppaction://hlinksldjump"/>
          </p:cNvPr>
          <p:cNvSpPr/>
          <p:nvPr/>
        </p:nvSpPr>
        <p:spPr>
          <a:xfrm>
            <a:off x="1948453" y="4005064"/>
            <a:ext cx="13612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2" name="Прямоугольник 41">
            <a:hlinkClick r:id="rId13" action="ppaction://hlinksldjump"/>
          </p:cNvPr>
          <p:cNvSpPr/>
          <p:nvPr/>
        </p:nvSpPr>
        <p:spPr>
          <a:xfrm>
            <a:off x="2004559" y="4725144"/>
            <a:ext cx="12490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11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3" name="Прямоугольник 42">
            <a:hlinkClick r:id="rId14" action="ppaction://hlinksldjump"/>
          </p:cNvPr>
          <p:cNvSpPr/>
          <p:nvPr/>
        </p:nvSpPr>
        <p:spPr>
          <a:xfrm>
            <a:off x="1988081" y="5373216"/>
            <a:ext cx="12948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13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4" name="Прямоугольник 43">
            <a:hlinkClick r:id="rId15" action="ppaction://hlinksldjump"/>
          </p:cNvPr>
          <p:cNvSpPr/>
          <p:nvPr/>
        </p:nvSpPr>
        <p:spPr>
          <a:xfrm>
            <a:off x="1987183" y="6088559"/>
            <a:ext cx="12966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15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5" name="Прямоугольник 44">
            <a:hlinkClick r:id="rId16" action="ppaction://hlinksldjump"/>
          </p:cNvPr>
          <p:cNvSpPr/>
          <p:nvPr/>
        </p:nvSpPr>
        <p:spPr>
          <a:xfrm>
            <a:off x="3347864" y="1844824"/>
            <a:ext cx="1298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6" name="Прямоугольник 45">
            <a:hlinkClick r:id="rId17" action="ppaction://hlinksldjump"/>
          </p:cNvPr>
          <p:cNvSpPr/>
          <p:nvPr/>
        </p:nvSpPr>
        <p:spPr>
          <a:xfrm>
            <a:off x="3343857" y="2564904"/>
            <a:ext cx="1306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7" name="Прямоугольник 46">
            <a:hlinkClick r:id="rId18" action="ppaction://hlinksldjump"/>
          </p:cNvPr>
          <p:cNvSpPr/>
          <p:nvPr/>
        </p:nvSpPr>
        <p:spPr>
          <a:xfrm>
            <a:off x="3345620" y="3284984"/>
            <a:ext cx="13032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8" name="Прямоугольник 47">
            <a:hlinkClick r:id="rId19" action="ppaction://hlinksldjump"/>
          </p:cNvPr>
          <p:cNvSpPr/>
          <p:nvPr/>
        </p:nvSpPr>
        <p:spPr>
          <a:xfrm>
            <a:off x="3316605" y="4005064"/>
            <a:ext cx="13612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9" name="Прямоугольник 48">
            <a:hlinkClick r:id="rId20" action="ppaction://hlinksldjump"/>
          </p:cNvPr>
          <p:cNvSpPr/>
          <p:nvPr/>
        </p:nvSpPr>
        <p:spPr>
          <a:xfrm>
            <a:off x="3372711" y="4725144"/>
            <a:ext cx="12490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11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0" name="Прямоугольник 49">
            <a:hlinkClick r:id="rId21" action="ppaction://hlinksldjump"/>
          </p:cNvPr>
          <p:cNvSpPr/>
          <p:nvPr/>
        </p:nvSpPr>
        <p:spPr>
          <a:xfrm>
            <a:off x="3356233" y="5373216"/>
            <a:ext cx="12948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13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1" name="Прямоугольник 50">
            <a:hlinkClick r:id="rId22" action="ppaction://hlinksldjump"/>
          </p:cNvPr>
          <p:cNvSpPr/>
          <p:nvPr/>
        </p:nvSpPr>
        <p:spPr>
          <a:xfrm>
            <a:off x="3355335" y="6088559"/>
            <a:ext cx="12966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15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2" name="Прямоугольник 51">
            <a:hlinkClick r:id="rId23" action="ppaction://hlinksldjump"/>
          </p:cNvPr>
          <p:cNvSpPr/>
          <p:nvPr/>
        </p:nvSpPr>
        <p:spPr>
          <a:xfrm>
            <a:off x="4644008" y="1844824"/>
            <a:ext cx="1298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3" name="Прямоугольник 52">
            <a:hlinkClick r:id="rId24" action="ppaction://hlinksldjump"/>
          </p:cNvPr>
          <p:cNvSpPr/>
          <p:nvPr/>
        </p:nvSpPr>
        <p:spPr>
          <a:xfrm>
            <a:off x="4640001" y="2564904"/>
            <a:ext cx="1306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4" name="Прямоугольник 53">
            <a:hlinkClick r:id="rId25" action="ppaction://hlinksldjump"/>
          </p:cNvPr>
          <p:cNvSpPr/>
          <p:nvPr/>
        </p:nvSpPr>
        <p:spPr>
          <a:xfrm>
            <a:off x="4641764" y="3284984"/>
            <a:ext cx="13032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5" name="Прямоугольник 54">
            <a:hlinkClick r:id="rId26" action="ppaction://hlinksldjump"/>
          </p:cNvPr>
          <p:cNvSpPr/>
          <p:nvPr/>
        </p:nvSpPr>
        <p:spPr>
          <a:xfrm>
            <a:off x="4612749" y="4005064"/>
            <a:ext cx="13612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6" name="Прямоугольник 55">
            <a:hlinkClick r:id="rId27" action="ppaction://hlinksldjump"/>
          </p:cNvPr>
          <p:cNvSpPr/>
          <p:nvPr/>
        </p:nvSpPr>
        <p:spPr>
          <a:xfrm>
            <a:off x="4668855" y="4725144"/>
            <a:ext cx="12490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11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7" name="Прямоугольник 56">
            <a:hlinkClick r:id="rId28" action="ppaction://hlinksldjump"/>
          </p:cNvPr>
          <p:cNvSpPr/>
          <p:nvPr/>
        </p:nvSpPr>
        <p:spPr>
          <a:xfrm>
            <a:off x="4652377" y="5373216"/>
            <a:ext cx="12948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13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8" name="Прямоугольник 57">
            <a:hlinkClick r:id="rId29" action="ppaction://hlinksldjump"/>
          </p:cNvPr>
          <p:cNvSpPr/>
          <p:nvPr/>
        </p:nvSpPr>
        <p:spPr>
          <a:xfrm>
            <a:off x="4651479" y="6088559"/>
            <a:ext cx="12966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15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9" name="Прямоугольник 58">
            <a:hlinkClick r:id="rId30" action="ppaction://hlinksldjump"/>
          </p:cNvPr>
          <p:cNvSpPr/>
          <p:nvPr/>
        </p:nvSpPr>
        <p:spPr>
          <a:xfrm>
            <a:off x="5940152" y="1844824"/>
            <a:ext cx="1298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0" name="Прямоугольник 59">
            <a:hlinkClick r:id="rId31" action="ppaction://hlinksldjump"/>
          </p:cNvPr>
          <p:cNvSpPr/>
          <p:nvPr/>
        </p:nvSpPr>
        <p:spPr>
          <a:xfrm>
            <a:off x="5936145" y="2564904"/>
            <a:ext cx="1306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1" name="Прямоугольник 60">
            <a:hlinkClick r:id="rId32" action="ppaction://hlinksldjump"/>
          </p:cNvPr>
          <p:cNvSpPr/>
          <p:nvPr/>
        </p:nvSpPr>
        <p:spPr>
          <a:xfrm>
            <a:off x="5937908" y="3284984"/>
            <a:ext cx="13032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2" name="Прямоугольник 61">
            <a:hlinkClick r:id="rId33" action="ppaction://hlinksldjump"/>
          </p:cNvPr>
          <p:cNvSpPr/>
          <p:nvPr/>
        </p:nvSpPr>
        <p:spPr>
          <a:xfrm>
            <a:off x="5908893" y="4005064"/>
            <a:ext cx="13612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3" name="Прямоугольник 62">
            <a:hlinkClick r:id="rId34" action="ppaction://hlinksldjump"/>
          </p:cNvPr>
          <p:cNvSpPr/>
          <p:nvPr/>
        </p:nvSpPr>
        <p:spPr>
          <a:xfrm>
            <a:off x="5964999" y="4725144"/>
            <a:ext cx="12490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11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4" name="Прямоугольник 63">
            <a:hlinkClick r:id="rId35" action="ppaction://hlinksldjump"/>
          </p:cNvPr>
          <p:cNvSpPr/>
          <p:nvPr/>
        </p:nvSpPr>
        <p:spPr>
          <a:xfrm>
            <a:off x="5948521" y="5373216"/>
            <a:ext cx="12948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13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5" name="Прямоугольник 64">
            <a:hlinkClick r:id="rId36" action="ppaction://hlinksldjump"/>
          </p:cNvPr>
          <p:cNvSpPr/>
          <p:nvPr/>
        </p:nvSpPr>
        <p:spPr>
          <a:xfrm>
            <a:off x="5947623" y="6088559"/>
            <a:ext cx="12966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15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6" name="Прямоугольник 65">
            <a:hlinkClick r:id="rId37" action="ppaction://hlinksldjump"/>
          </p:cNvPr>
          <p:cNvSpPr/>
          <p:nvPr/>
        </p:nvSpPr>
        <p:spPr>
          <a:xfrm>
            <a:off x="7308304" y="1844824"/>
            <a:ext cx="1298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7" name="Прямоугольник 66">
            <a:hlinkClick r:id="rId38" action="ppaction://hlinksldjump"/>
          </p:cNvPr>
          <p:cNvSpPr/>
          <p:nvPr/>
        </p:nvSpPr>
        <p:spPr>
          <a:xfrm>
            <a:off x="7304297" y="2564904"/>
            <a:ext cx="1306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8" name="Прямоугольник 67">
            <a:hlinkClick r:id="rId39" action="ppaction://hlinksldjump"/>
          </p:cNvPr>
          <p:cNvSpPr/>
          <p:nvPr/>
        </p:nvSpPr>
        <p:spPr>
          <a:xfrm>
            <a:off x="7306060" y="3284984"/>
            <a:ext cx="13032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9" name="Прямоугольник 68">
            <a:hlinkClick r:id="rId40" action="ppaction://hlinksldjump"/>
          </p:cNvPr>
          <p:cNvSpPr/>
          <p:nvPr/>
        </p:nvSpPr>
        <p:spPr>
          <a:xfrm>
            <a:off x="7277045" y="4005064"/>
            <a:ext cx="13612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0" name="Прямоугольник 69">
            <a:hlinkClick r:id="rId41" action="ppaction://hlinksldjump"/>
          </p:cNvPr>
          <p:cNvSpPr/>
          <p:nvPr/>
        </p:nvSpPr>
        <p:spPr>
          <a:xfrm>
            <a:off x="7333151" y="4725144"/>
            <a:ext cx="12490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11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1" name="Прямоугольник 70">
            <a:hlinkClick r:id="rId42" action="ppaction://hlinksldjump"/>
          </p:cNvPr>
          <p:cNvSpPr/>
          <p:nvPr/>
        </p:nvSpPr>
        <p:spPr>
          <a:xfrm>
            <a:off x="7316673" y="5373216"/>
            <a:ext cx="12948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13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2" name="Прямоугольник 71">
            <a:hlinkClick r:id="rId43" action="ppaction://hlinksldjump"/>
          </p:cNvPr>
          <p:cNvSpPr/>
          <p:nvPr/>
        </p:nvSpPr>
        <p:spPr>
          <a:xfrm>
            <a:off x="7315775" y="6088559"/>
            <a:ext cx="12966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15</a:t>
            </a:r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00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8172400" y="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4" action="ppaction://hlinksldjump"/>
              </a:rPr>
              <a:t>4 тур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48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9" fill="hold">
                      <p:stCondLst>
                        <p:cond delay="0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столько времени продолжался самый первый в истории полет человека в космос.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1 час 48 минут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Именно это происходит с обшивкой космического корабля при входе в атмосферу.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Нагрев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8384" y="6237312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052736"/>
            <a:ext cx="7200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 именем именно этого человека связаны первые победы </a:t>
            </a:r>
            <a:r>
              <a:rPr lang="ru-RU" sz="4000" dirty="0" smtClean="0">
                <a:solidFill>
                  <a:srgbClr val="C00000"/>
                </a:solidFill>
              </a:rPr>
              <a:t>СССР в </a:t>
            </a:r>
            <a:r>
              <a:rPr lang="ru-RU" sz="4000" dirty="0" smtClean="0">
                <a:solidFill>
                  <a:srgbClr val="C00000"/>
                </a:solidFill>
              </a:rPr>
              <a:t>освоении космоса.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458112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Сергей Павлович Королев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Именно столько планет в Солнечной системе.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8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Именно эти двенадцать небесных образований тесно связаны с астрологией.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72514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Созвездия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Именно эта женщина стала </a:t>
            </a:r>
            <a:r>
              <a:rPr lang="ru-RU" sz="4400" dirty="0" smtClean="0">
                <a:solidFill>
                  <a:srgbClr val="C00000"/>
                </a:solidFill>
              </a:rPr>
              <a:t>первой </a:t>
            </a:r>
            <a:r>
              <a:rPr lang="ru-RU" sz="4400" dirty="0" smtClean="0">
                <a:solidFill>
                  <a:srgbClr val="C00000"/>
                </a:solidFill>
              </a:rPr>
              <a:t>отечественной покорительницей космоса</a:t>
            </a:r>
            <a:r>
              <a:rPr lang="ru-RU" sz="5400" dirty="0" smtClean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Марина Витальевна Василевская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в этом городе расположен самый большой на Земле планетарий.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Москва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у этой планеты есть спутники, названия которых переводятся как "Ужас" и "Страх".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Марс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эти четыре космических тела названы именами музыкантов группы Битлз.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79712" y="494116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Астероиды (для справки: </a:t>
            </a:r>
            <a:r>
              <a:rPr lang="ru-RU" sz="3200" dirty="0" smtClean="0"/>
              <a:t>№4147</a:t>
            </a:r>
            <a:r>
              <a:rPr lang="ru-RU" sz="3200" dirty="0" smtClean="0"/>
              <a:t>, 4148, 4149 и 4150)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Именно так назывался корабль Ю. Гагарина.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Восток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поэтому нельзя наблюдать на Луне «падающие звезды».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Отсутствие атмосферы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Именно эта на этой планете, температура поверхности на теневой стороне –185 градусов, на солнечной +510 градусов.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Меркурий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Именно порядка 200 тысяч этих объектов сгорает в атмосфере Земли за сутки.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Метеориты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84368" y="6165304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268760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эта планета известна под именем утренней или вечерней звезды.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40050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dirty="0" smtClean="0"/>
              <a:t>Венера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так называется находящаяся сейчас в космосе конструкция, на которой работаю люди.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МКС (Международная Космическая Станция)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Карты именно этой планеты изготовил в 1609 году Томас Харриот.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Луна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Если эту планету Солнечной системы поместить в воду, то она будет плавать.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Сатурн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Именно до этой планеты в среднем свет от Солнца доходит за 8,5 минут.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Земля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Именно так называлась первая космическая станция.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Салют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Именно таким словом можно назвать газовую оболочку, окружающую какое-нибудь небесное тело</a:t>
            </a:r>
            <a:r>
              <a:rPr lang="ru-RU" sz="5400" dirty="0" smtClean="0"/>
              <a:t>.</a:t>
            </a:r>
            <a:endParaRPr lang="ru-RU" sz="5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Атмосфера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этот объект Солнечной системы весит 600 триллионов тонн.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Земля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Именно их называют «хвостатые странницы неба».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Кометы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этих животных запускали в космос американские ученые.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Обезьяны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в этом году был произведен запуск первого искусственного спутника Земли.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1957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56376" y="6093296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268760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так называется наша галактика</a:t>
            </a:r>
            <a:r>
              <a:rPr lang="ru-RU" dirty="0" smtClean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37890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Млечный Путь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эти планеты исследовал космический аппарат «Вояджер-2».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Юпитер, Сатурн, Нептун, Уран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эту звезду еще со стародавних времен называют «прикол-звезда».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Полярная звезда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Именно так назывался аппарат, совершивший путешествие по Луне.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Луноход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у этого объекта Солнечной системы масса в 81 раз меньше массы Земли.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Луна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эта планета в Солнечной системе единственная не названа в честь бога.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Земля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это позволяет космонавтам летать внутри космического корабля.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Невесомость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196752"/>
            <a:ext cx="7854696" cy="3496352"/>
          </a:xfrm>
        </p:spPr>
        <p:txBody>
          <a:bodyPr>
            <a:noAutofit/>
          </a:bodyPr>
          <a:lstStyle/>
          <a:p>
            <a:pPr algn="ctr"/>
            <a:r>
              <a:rPr lang="en-US" sz="19000" b="1" dirty="0" smtClean="0">
                <a:solidFill>
                  <a:srgbClr val="C00000"/>
                </a:solidFill>
              </a:rPr>
              <a:t>IV </a:t>
            </a:r>
            <a:r>
              <a:rPr lang="ru-RU" sz="19000" b="1" dirty="0" smtClean="0">
                <a:solidFill>
                  <a:srgbClr val="C00000"/>
                </a:solidFill>
              </a:rPr>
              <a:t>тур</a:t>
            </a:r>
            <a:endParaRPr lang="ru-RU" sz="19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dirty="0" smtClean="0">
                <a:solidFill>
                  <a:srgbClr val="C00000"/>
                </a:solidFill>
              </a:rPr>
              <a:t>Финал</a:t>
            </a:r>
            <a:endParaRPr lang="ru-RU" sz="7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003232" cy="1277496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7700" dirty="0" smtClean="0">
                <a:solidFill>
                  <a:srgbClr val="C00000"/>
                </a:solidFill>
              </a:rPr>
              <a:t>Именно этот человек сконструировал </a:t>
            </a:r>
            <a:r>
              <a:rPr lang="ru-RU" sz="7700" smtClean="0">
                <a:solidFill>
                  <a:srgbClr val="C00000"/>
                </a:solidFill>
              </a:rPr>
              <a:t>первую вышедшею </a:t>
            </a:r>
            <a:r>
              <a:rPr lang="ru-RU" sz="7700" dirty="0" smtClean="0">
                <a:solidFill>
                  <a:srgbClr val="C00000"/>
                </a:solidFill>
              </a:rPr>
              <a:t>в космос ракету в 1944 году.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429000"/>
            <a:ext cx="8208912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Вернер</a:t>
            </a:r>
          </a:p>
          <a:p>
            <a:pPr algn="ctr"/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фон Браун</a:t>
            </a:r>
            <a:endParaRPr lang="ru-RU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24328" y="638132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повтор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6328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это государство в 1944 году первым в мире запустило объект на высоту 188 км от Земли.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Германия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эта страна первой создала многоместный космический аппарат.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СССР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56376" y="6237312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484784"/>
            <a:ext cx="7200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Гражданином именно этой страны был первый космонавт планеты Земля.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414908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dirty="0" smtClean="0"/>
              <a:t>СССР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Именно эти живые существа первыми вернулись из космоса живыми.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65313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Собаки </a:t>
            </a:r>
            <a:r>
              <a:rPr lang="ru-RU" sz="3200" dirty="0" err="1" smtClean="0"/>
              <a:t>Дезик</a:t>
            </a:r>
            <a:r>
              <a:rPr lang="ru-RU" sz="3200" dirty="0" smtClean="0"/>
              <a:t> и </a:t>
            </a:r>
            <a:r>
              <a:rPr lang="ru-RU" sz="3200" dirty="0" err="1" smtClean="0"/>
              <a:t>Циган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Именно это живое существо совершило первое в истории катапультирование с высоты 100 км.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Собака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Именно так называлось первое в мире искусственное тело, выведенное на орбиту Земли.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65313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Спутник-1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rgbClr val="C00000"/>
                </a:solidFill>
              </a:rPr>
              <a:t>Именно к этому роду войск относились первые космонавты.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err="1" smtClean="0"/>
              <a:t>Военно-воздушые</a:t>
            </a:r>
            <a:r>
              <a:rPr lang="ru-RU" sz="3200" dirty="0" smtClean="0"/>
              <a:t> силы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rgbClr val="C00000"/>
                </a:solidFill>
              </a:rPr>
              <a:t>Именно этот фильм смотрят космонавты перед полетом.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Белое солнце пустыни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980728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в этом государстве расположен космодром «Байконур».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Казахстан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Именно так называется человек, полетевший в космос за собственные средства с развлекательной целью.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501317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Космический турист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в этом государстве находится космодром «Мыс Канаверал».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США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Именно это было выпущено в 2010 году в честь 50-и </a:t>
            </a:r>
            <a:r>
              <a:rPr lang="ru-RU" sz="4400" dirty="0" err="1" smtClean="0">
                <a:solidFill>
                  <a:srgbClr val="C00000"/>
                </a:solidFill>
              </a:rPr>
              <a:t>летия</a:t>
            </a:r>
            <a:r>
              <a:rPr lang="ru-RU" sz="4400" dirty="0" smtClean="0">
                <a:solidFill>
                  <a:srgbClr val="C00000"/>
                </a:solidFill>
              </a:rPr>
              <a:t> полета Белки и Стрелки в космос.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Мультфильм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Именно этих цветов были костюмы у собак-космонавтов.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Красного и зеленого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56376" y="6237312"/>
            <a:ext cx="776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052736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Именно этого великого отечественного теоретика космоса называли «калужский мечтатель».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4221088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Константин Эдуардович Циолковский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Именно столько собак погибло на стадии испытаний космических кораблей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18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Именно этого пола были все собаки, летавшие в космос.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Женского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Именно после полета этой собаки в космос был отправлен человек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Звездочка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Именно в этом веке человек первый раз полетел в космос.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ХХ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Именно столько женщин во всем мире слетали в космос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55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Именно столько стран отправляли своих граждан в космос.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36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Именно на столько нужно подняться над Землей, чтобы полет считался космическим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72514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80 км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Именно столько налетал в космосе рекордсмен суммарного пребывания Сергей Крикалев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803 дня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980728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так называют космонавтов в Индии.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err="1" smtClean="0"/>
              <a:t>Гаганавт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68344" y="59492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 action="ppaction://hlinksldjump"/>
              </a:rPr>
              <a:t>Назад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Именно так называются американские космонавты.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43651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Астронавты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5363</TotalTime>
  <Words>1760</Words>
  <Application>Microsoft Office PowerPoint</Application>
  <PresentationFormat>Экран (4:3)</PresentationFormat>
  <Paragraphs>469</Paragraphs>
  <Slides>114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114</vt:i4>
      </vt:variant>
    </vt:vector>
  </HeadingPairs>
  <TitlesOfParts>
    <vt:vector size="118" baseType="lpstr">
      <vt:lpstr>Calibri</vt:lpstr>
      <vt:lpstr>Constantia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Финал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Валерий Кислов</dc:creator>
  <cp:lastModifiedBy>ДОМ</cp:lastModifiedBy>
  <cp:revision>179</cp:revision>
  <dcterms:created xsi:type="dcterms:W3CDTF">2011-04-06T17:49:01Z</dcterms:created>
  <dcterms:modified xsi:type="dcterms:W3CDTF">2025-04-08T19:31:57Z</dcterms:modified>
</cp:coreProperties>
</file>