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19" r:id="rId2"/>
    <p:sldId id="257" r:id="rId3"/>
    <p:sldId id="324" r:id="rId4"/>
    <p:sldId id="332" r:id="rId5"/>
    <p:sldId id="331" r:id="rId6"/>
    <p:sldId id="330" r:id="rId7"/>
    <p:sldId id="329" r:id="rId8"/>
    <p:sldId id="290" r:id="rId9"/>
    <p:sldId id="336" r:id="rId10"/>
    <p:sldId id="335" r:id="rId11"/>
    <p:sldId id="334" r:id="rId12"/>
    <p:sldId id="333" r:id="rId13"/>
    <p:sldId id="296" r:id="rId14"/>
    <p:sldId id="341" r:id="rId15"/>
    <p:sldId id="344" r:id="rId16"/>
    <p:sldId id="343" r:id="rId17"/>
    <p:sldId id="342" r:id="rId18"/>
    <p:sldId id="295" r:id="rId19"/>
    <p:sldId id="340" r:id="rId20"/>
    <p:sldId id="339" r:id="rId21"/>
    <p:sldId id="338" r:id="rId22"/>
    <p:sldId id="337" r:id="rId23"/>
    <p:sldId id="297" r:id="rId24"/>
    <p:sldId id="348" r:id="rId25"/>
    <p:sldId id="347" r:id="rId26"/>
    <p:sldId id="346" r:id="rId27"/>
    <p:sldId id="345" r:id="rId28"/>
    <p:sldId id="35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007635"/>
    <a:srgbClr val="7A5100"/>
    <a:srgbClr val="BEAA12"/>
    <a:srgbClr val="264B96"/>
    <a:srgbClr val="70578F"/>
    <a:srgbClr val="FFA3A3"/>
    <a:srgbClr val="1E3C78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92C68-0BA9-466F-A2A3-EB3FBB1D9B30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CDCDD-67A1-46FF-9990-AED9016F071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35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63F12487-6E5C-4DE8-99B2-9AD0B7F1266C}" type="slidenum">
              <a:rPr lang="ru-RU"/>
              <a:pPr eaLnBrk="1" hangingPunct="1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5351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10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260395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11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649816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12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620605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13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2114443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14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1855543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15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706810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16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1536260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17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1805161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18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384218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19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441237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C41EC311-278C-4822-AF51-E67CCE3CFCDE}" type="slidenum">
              <a:rPr lang="ru-RU"/>
              <a:pPr eaLnBrk="1" hangingPunct="1"/>
              <a:t>2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807537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20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7272628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21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295092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22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8764478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23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616321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24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6785083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25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8924715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26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694947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27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1396680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63F12487-6E5C-4DE8-99B2-9AD0B7F1266C}" type="slidenum">
              <a:rPr lang="ru-RU"/>
              <a:pPr eaLnBrk="1" hangingPunct="1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5462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3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717235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4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414462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5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62534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6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913153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7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897358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8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49210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  <p:sp>
        <p:nvSpPr>
          <p:cNvPr id="655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r" eaLnBrk="1" hangingPunct="1"/>
            <a:fld id="{636AD224-FC18-4DF2-AC31-65641F186651}" type="slidenum">
              <a:rPr lang="ru-RU" sz="1200"/>
              <a:pPr algn="r" eaLnBrk="1" hangingPunct="1"/>
              <a:t>9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932305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2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" Target="slide2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" Target="slide2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" Target="slide2.xm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" Target="slide2.xm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" Target="slide2.xm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" Target="slide2.xm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" Target="slide2.xm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8.xml"/><Relationship Id="rId18" Type="http://schemas.openxmlformats.org/officeDocument/2006/relationships/slide" Target="slide13.xml"/><Relationship Id="rId26" Type="http://schemas.openxmlformats.org/officeDocument/2006/relationships/slide" Target="slide26.xml"/><Relationship Id="rId3" Type="http://schemas.openxmlformats.org/officeDocument/2006/relationships/slide" Target="slide3.xml"/><Relationship Id="rId21" Type="http://schemas.openxmlformats.org/officeDocument/2006/relationships/slide" Target="slide16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22.xml"/><Relationship Id="rId25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21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24.xml"/><Relationship Id="rId5" Type="http://schemas.openxmlformats.org/officeDocument/2006/relationships/slide" Target="slide5.xml"/><Relationship Id="rId15" Type="http://schemas.openxmlformats.org/officeDocument/2006/relationships/slide" Target="slide20.xml"/><Relationship Id="rId23" Type="http://schemas.openxmlformats.org/officeDocument/2006/relationships/slide" Target="slide23.xml"/><Relationship Id="rId28" Type="http://schemas.openxmlformats.org/officeDocument/2006/relationships/image" Target="../media/image3.png"/><Relationship Id="rId10" Type="http://schemas.openxmlformats.org/officeDocument/2006/relationships/slide" Target="slide10.xml"/><Relationship Id="rId19" Type="http://schemas.openxmlformats.org/officeDocument/2006/relationships/slide" Target="slide14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9.xml"/><Relationship Id="rId22" Type="http://schemas.openxmlformats.org/officeDocument/2006/relationships/slide" Target="slide17.xml"/><Relationship Id="rId27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" Target="slide2.xm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" Target="slide2.xm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" Target="slide2.xm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" Target="slide2.xm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" Target="slide2.xm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" Target="slide2.xm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" Target="slide2.xm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2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" Target="slide2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" Target="slide2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2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" Target="slide2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772816"/>
            <a:ext cx="613594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600CC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Гражданином быть обязан</a:t>
            </a:r>
          </a:p>
          <a:p>
            <a:pPr algn="ctr"/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6600CC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552337" y="904654"/>
            <a:ext cx="83164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4000" b="1" i="1" dirty="0">
                <a:solidFill>
                  <a:srgbClr val="00763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Интеллектуальная </a:t>
            </a:r>
            <a:r>
              <a:rPr lang="ru-RU" sz="4000" b="1" i="1" dirty="0" smtClean="0">
                <a:solidFill>
                  <a:srgbClr val="00763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игра</a:t>
            </a:r>
            <a:endParaRPr lang="ru-RU" sz="4000" b="1" i="1" dirty="0">
              <a:solidFill>
                <a:srgbClr val="007635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33813" y="5085184"/>
            <a:ext cx="78486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/>
            <a:endParaRPr lang="ru-RU" sz="2400" b="1" i="1" dirty="0">
              <a:latin typeface="Times New Roman" pitchFamily="18" charset="0"/>
            </a:endParaRPr>
          </a:p>
        </p:txBody>
      </p:sp>
      <p:sp>
        <p:nvSpPr>
          <p:cNvPr id="2067" name="AutoShape 19" descr="yH5BAEAAAAALAAAAAABAAEAAAIBRAA7"/>
          <p:cNvSpPr>
            <a:spLocks noChangeAspect="1" noChangeArrowheads="1"/>
          </p:cNvSpPr>
          <p:nvPr/>
        </p:nvSpPr>
        <p:spPr bwMode="auto">
          <a:xfrm>
            <a:off x="4405745" y="263691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895" r="15896"/>
          <a:stretch/>
        </p:blipFill>
        <p:spPr>
          <a:xfrm rot="733104">
            <a:off x="5871809" y="2646679"/>
            <a:ext cx="2530884" cy="3710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82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670724"/>
            <a:ext cx="764900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Дайте определение понятию «демократия».</a:t>
            </a:r>
            <a:endParaRPr lang="ru-RU" sz="4000" dirty="0"/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09383" y="3129930"/>
            <a:ext cx="630520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3000" i="1" dirty="0" smtClean="0"/>
              <a:t>Политический режим, </a:t>
            </a:r>
            <a:r>
              <a:rPr lang="ru-RU" sz="3000" i="1" dirty="0" err="1" smtClean="0"/>
              <a:t>осно</a:t>
            </a:r>
            <a:r>
              <a:rPr lang="ru-RU" sz="3000" i="1" dirty="0" smtClean="0"/>
              <a:t>-ванный на возможности боль-</a:t>
            </a:r>
            <a:r>
              <a:rPr lang="ru-RU" sz="3000" i="1" dirty="0" err="1" smtClean="0"/>
              <a:t>шинства</a:t>
            </a:r>
            <a:r>
              <a:rPr lang="ru-RU" sz="3000" i="1" dirty="0" smtClean="0"/>
              <a:t> населения путем прямого или опосредованного волеизъявления управлять дела-ми государства и общества.</a:t>
            </a:r>
            <a:endParaRPr lang="ru-RU" sz="30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0668" y="413485"/>
            <a:ext cx="5468586" cy="10729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5060" y="3129930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6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511627"/>
            <a:ext cx="7649004" cy="184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lvl="0" algn="just" eaLnBrk="1" hangingPunct="1">
              <a:spcBef>
                <a:spcPct val="20000"/>
              </a:spcBef>
            </a:pPr>
            <a:r>
              <a:rPr lang="ru-RU" sz="4000" dirty="0" smtClean="0">
                <a:solidFill>
                  <a:prstClr val="black"/>
                </a:solidFill>
                <a:latin typeface="Georgia"/>
              </a:rPr>
              <a:t>Что </a:t>
            </a:r>
            <a:r>
              <a:rPr lang="ru-RU" sz="4000" dirty="0">
                <a:solidFill>
                  <a:prstClr val="black"/>
                </a:solidFill>
                <a:latin typeface="Georgia"/>
              </a:rPr>
              <a:t>предполагает принцип плюрализма?</a:t>
            </a:r>
          </a:p>
          <a:p>
            <a:pPr eaLnBrk="1" hangingPunct="1">
              <a:spcBef>
                <a:spcPct val="20000"/>
              </a:spcBef>
            </a:pPr>
            <a:endParaRPr lang="ru-RU" sz="2800" dirty="0"/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3456909"/>
            <a:ext cx="6305206" cy="33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lvl="0" algn="just" eaLnBrk="1" hangingPunct="1">
              <a:spcBef>
                <a:spcPct val="20000"/>
              </a:spcBef>
            </a:pPr>
            <a:r>
              <a:rPr lang="ru-RU" sz="3000" i="1" dirty="0" smtClean="0">
                <a:solidFill>
                  <a:prstClr val="black"/>
                </a:solidFill>
                <a:latin typeface="Georgia"/>
              </a:rPr>
              <a:t>Свободное </a:t>
            </a:r>
            <a:r>
              <a:rPr lang="ru-RU" sz="3000" i="1" dirty="0">
                <a:solidFill>
                  <a:prstClr val="black"/>
                </a:solidFill>
                <a:latin typeface="Georgia"/>
              </a:rPr>
              <a:t>существование в обществе различных </a:t>
            </a:r>
            <a:r>
              <a:rPr lang="ru-RU" sz="3000" i="1" dirty="0" err="1">
                <a:solidFill>
                  <a:prstClr val="black"/>
                </a:solidFill>
                <a:latin typeface="Georgia"/>
              </a:rPr>
              <a:t>полити-ческих</a:t>
            </a:r>
            <a:r>
              <a:rPr lang="ru-RU" sz="3000" i="1" dirty="0">
                <a:solidFill>
                  <a:prstClr val="black"/>
                </a:solidFill>
                <a:latin typeface="Georgia"/>
              </a:rPr>
              <a:t> взглядов, идеологий, партий, если их цели и программы не противоречат Конституции страны.</a:t>
            </a:r>
          </a:p>
          <a:p>
            <a:pPr eaLnBrk="1" hangingPunct="1">
              <a:spcBef>
                <a:spcPct val="20000"/>
              </a:spcBef>
            </a:pPr>
            <a:endParaRPr lang="ru-RU" sz="28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9121" y="394917"/>
            <a:ext cx="5468586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140968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446582"/>
            <a:ext cx="7649004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Тождественны ли, на ваш взгляд, понятия гражданская активность и народовластие? </a:t>
            </a:r>
          </a:p>
          <a:p>
            <a:pPr algn="just" eaLnBrk="1" hangingPunct="1">
              <a:spcBef>
                <a:spcPct val="20000"/>
              </a:spcBef>
            </a:pPr>
            <a:r>
              <a:rPr lang="ru-RU" sz="4000" dirty="0"/>
              <a:t> </a:t>
            </a:r>
            <a:r>
              <a:rPr lang="ru-RU" sz="4000" dirty="0" smtClean="0"/>
              <a:t>               Ответ аргументируйте. </a:t>
            </a:r>
            <a:endParaRPr lang="ru-RU" sz="4000" dirty="0"/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4249498"/>
            <a:ext cx="630520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800" i="1" dirty="0" smtClean="0"/>
              <a:t>         Нет. Можно иметь право участвовать в государственной жизни стране, но не пользоваться им.</a:t>
            </a:r>
            <a:endParaRPr lang="ru-RU" sz="28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0668" y="394917"/>
            <a:ext cx="5468586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63" y="3140968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7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5576" y="1659314"/>
            <a:ext cx="76490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В каком году в Республике </a:t>
            </a:r>
            <a:r>
              <a:rPr lang="ru-RU" sz="4000" dirty="0"/>
              <a:t>Б</a:t>
            </a:r>
            <a:r>
              <a:rPr lang="ru-RU" sz="4000" dirty="0" smtClean="0"/>
              <a:t>еларусь прошли первые президентские выбору?</a:t>
            </a:r>
            <a:endParaRPr lang="ru-RU" sz="4000" dirty="0"/>
          </a:p>
        </p:txBody>
      </p:sp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347388" y="417366"/>
            <a:ext cx="547260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7635"/>
                </a:solidFill>
              </a:rPr>
              <a:t>ВЫБОРЫ И РЕФЕРЕНДУМ</a:t>
            </a:r>
            <a:endParaRPr lang="ru-RU" sz="3200" b="1" dirty="0">
              <a:ln w="11430"/>
              <a:solidFill>
                <a:srgbClr val="007635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987824" y="4725144"/>
            <a:ext cx="6305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1994 году.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62" y="3214743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9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83568" y="1727106"/>
            <a:ext cx="76490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 Назовите условия наличия избирательного права в Республики </a:t>
            </a:r>
            <a:r>
              <a:rPr lang="ru-RU" sz="4000" dirty="0"/>
              <a:t>Б</a:t>
            </a:r>
            <a:r>
              <a:rPr lang="ru-RU" sz="4000" dirty="0" smtClean="0"/>
              <a:t>еларусь.</a:t>
            </a:r>
            <a:endParaRPr lang="ru-RU" sz="4000" dirty="0"/>
          </a:p>
        </p:txBody>
      </p:sp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31346" y="4077072"/>
            <a:ext cx="630520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i="1" dirty="0" smtClean="0"/>
              <a:t>    Гражданство </a:t>
            </a:r>
            <a:r>
              <a:rPr lang="ru-RU" sz="4000" i="1" dirty="0" err="1" smtClean="0"/>
              <a:t>Респуб</a:t>
            </a:r>
            <a:r>
              <a:rPr lang="ru-RU" sz="4000" i="1" dirty="0" smtClean="0"/>
              <a:t>-лики </a:t>
            </a:r>
            <a:r>
              <a:rPr lang="ru-RU" sz="4000" i="1" dirty="0"/>
              <a:t>Б</a:t>
            </a:r>
            <a:r>
              <a:rPr lang="ru-RU" sz="4000" i="1" dirty="0" smtClean="0"/>
              <a:t>еларусь и возраст не менее 18 лет.</a:t>
            </a:r>
            <a:endParaRPr lang="ru-RU" sz="4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7664" y="391869"/>
            <a:ext cx="5474682" cy="1079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62" y="3179651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11560" y="1736603"/>
            <a:ext cx="76490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Назовите вид избирательной системы, установленной в Республики Беларусь.</a:t>
            </a:r>
            <a:endParaRPr lang="ru-RU" sz="4000" dirty="0"/>
          </a:p>
        </p:txBody>
      </p:sp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555776" y="4077072"/>
            <a:ext cx="630520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4000" i="1" dirty="0" smtClean="0"/>
              <a:t>Мажоритарная </a:t>
            </a:r>
            <a:r>
              <a:rPr lang="ru-RU" sz="4000" i="1" dirty="0" err="1" smtClean="0"/>
              <a:t>избира</a:t>
            </a:r>
            <a:r>
              <a:rPr lang="ru-RU" sz="4000" i="1" dirty="0" smtClean="0"/>
              <a:t>-тельная система </a:t>
            </a:r>
            <a:r>
              <a:rPr lang="ru-RU" sz="4000" i="1" dirty="0" err="1" smtClean="0"/>
              <a:t>абсо-лютного</a:t>
            </a:r>
            <a:r>
              <a:rPr lang="ru-RU" sz="4000" i="1" dirty="0" smtClean="0"/>
              <a:t> большинства.</a:t>
            </a:r>
            <a:endParaRPr lang="ru-RU" sz="4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7664" y="408338"/>
            <a:ext cx="5474682" cy="1079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2" y="3225120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5576" y="1713731"/>
            <a:ext cx="764900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Дайте определение понятию «референдум».</a:t>
            </a:r>
            <a:endParaRPr lang="ru-RU" sz="4000" dirty="0"/>
          </a:p>
        </p:txBody>
      </p:sp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3434769"/>
            <a:ext cx="630520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3000" i="1" dirty="0" smtClean="0"/>
              <a:t>Особая форма голосования избирателей, в ходе которой они выбирают тот или иной вариант ответа на постав-ленный вопрос государственной или общественной жизни.</a:t>
            </a:r>
            <a:endParaRPr lang="ru-RU" sz="3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5656" y="432541"/>
            <a:ext cx="5474682" cy="1079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7" y="3177961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8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83568" y="1368638"/>
            <a:ext cx="7649004" cy="291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3400" dirty="0" smtClean="0"/>
              <a:t>Назовите дату последнего </a:t>
            </a:r>
            <a:r>
              <a:rPr lang="ru-RU" sz="3400" dirty="0" err="1" smtClean="0"/>
              <a:t>рефе-рендума</a:t>
            </a:r>
            <a:r>
              <a:rPr lang="ru-RU" sz="3400" dirty="0" smtClean="0"/>
              <a:t> в Беларуси и вопрос, который на него выносился.  </a:t>
            </a: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sz="3400" dirty="0"/>
              <a:t> </a:t>
            </a:r>
            <a:r>
              <a:rPr lang="ru-RU" sz="3400" dirty="0" smtClean="0"/>
              <a:t>          Проанализируйте итоги </a:t>
            </a:r>
            <a:r>
              <a:rPr lang="ru-RU" sz="3400" dirty="0" err="1" smtClean="0"/>
              <a:t>рефе</a:t>
            </a:r>
            <a:r>
              <a:rPr lang="ru-RU" sz="3400" dirty="0" smtClean="0"/>
              <a:t>-                   </a:t>
            </a: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sz="3400" dirty="0" smtClean="0"/>
              <a:t>         </a:t>
            </a:r>
            <a:r>
              <a:rPr lang="ru-RU" sz="3400" dirty="0" err="1" smtClean="0"/>
              <a:t>рендума</a:t>
            </a:r>
            <a:r>
              <a:rPr lang="ru-RU" sz="3400" dirty="0" smtClean="0"/>
              <a:t>.</a:t>
            </a:r>
            <a:endParaRPr lang="ru-RU" sz="3400" dirty="0"/>
          </a:p>
        </p:txBody>
      </p:sp>
      <p:pic>
        <p:nvPicPr>
          <p:cNvPr id="10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635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rgbClr val="00763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339752" y="4152900"/>
            <a:ext cx="6552727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600" i="1" dirty="0" smtClean="0"/>
              <a:t>17 октября 2004 г. Исключение из </a:t>
            </a:r>
            <a:r>
              <a:rPr lang="ru-RU" sz="2600" i="1" dirty="0" err="1" smtClean="0"/>
              <a:t>Конс</a:t>
            </a:r>
            <a:r>
              <a:rPr lang="ru-RU" sz="2600" i="1" dirty="0" smtClean="0"/>
              <a:t>- </a:t>
            </a:r>
            <a:r>
              <a:rPr lang="ru-RU" sz="2600" i="1" dirty="0" err="1" smtClean="0"/>
              <a:t>титуции</a:t>
            </a:r>
            <a:r>
              <a:rPr lang="ru-RU" sz="2600" i="1" dirty="0" smtClean="0"/>
              <a:t> положения, запрещавшего одному лицу избираться Президентом страны более двух сроков. Граждане поддержали предложенные изменения.</a:t>
            </a:r>
            <a:endParaRPr lang="ru-RU" sz="26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7664" y="418749"/>
            <a:ext cx="5474682" cy="1079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7241" y="3140968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3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83568" y="1776442"/>
            <a:ext cx="76490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  Как называется </a:t>
            </a:r>
            <a:r>
              <a:rPr lang="ru-RU" sz="4000" dirty="0" err="1" smtClean="0"/>
              <a:t>законо</a:t>
            </a:r>
            <a:r>
              <a:rPr lang="ru-RU" sz="4000" dirty="0" smtClean="0"/>
              <a:t>-дательный орган Республики </a:t>
            </a:r>
            <a:r>
              <a:rPr lang="ru-RU" sz="4000" dirty="0"/>
              <a:t>Б</a:t>
            </a:r>
            <a:r>
              <a:rPr lang="ru-RU" sz="4000" dirty="0" smtClean="0"/>
              <a:t>еларусь?</a:t>
            </a:r>
            <a:endParaRPr lang="ru-RU" sz="4000" dirty="0"/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22310" y="392803"/>
            <a:ext cx="69847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chemeClr val="accent4">
                    <a:lumMod val="75000"/>
                  </a:schemeClr>
                </a:solidFill>
              </a:rPr>
              <a:t>ОРГАНЫ ГОСУДАРСТВЕННОЙ ВЛАСТИ</a:t>
            </a:r>
            <a:endParaRPr lang="ru-RU" sz="3200" b="1" dirty="0">
              <a:ln w="11430"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53602" y="4437112"/>
            <a:ext cx="6305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4000" i="1" dirty="0" smtClean="0"/>
              <a:t>Национальное собрание</a:t>
            </a:r>
            <a:endParaRPr lang="ru-RU" sz="4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62" y="3219847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11059" y="1669185"/>
            <a:ext cx="76490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Назовите высший орган исполнительной власти в Республики Беларусь.</a:t>
            </a:r>
            <a:endParaRPr lang="ru-RU" sz="4000" dirty="0"/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256640" y="4285272"/>
            <a:ext cx="630520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4000" i="1" dirty="0" smtClean="0"/>
              <a:t>Правительство – </a:t>
            </a:r>
          </a:p>
          <a:p>
            <a:pPr eaLnBrk="1" hangingPunct="1">
              <a:spcBef>
                <a:spcPct val="20000"/>
              </a:spcBef>
            </a:pPr>
            <a:r>
              <a:rPr lang="ru-RU" sz="4000" i="1" dirty="0"/>
              <a:t> </a:t>
            </a:r>
            <a:r>
              <a:rPr lang="ru-RU" sz="4000" i="1" dirty="0" smtClean="0"/>
              <a:t>           Совет Министров</a:t>
            </a:r>
            <a:endParaRPr lang="ru-RU" sz="4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220" y="345631"/>
            <a:ext cx="6986622" cy="1079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62" y="3226743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9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AutoShape 4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4069657" y="1844253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21" name="AutoShape 4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004695" y="1844253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22" name="AutoShape 5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941320" y="1844253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23" name="AutoShape 51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877945" y="1844253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24" name="AutoShape 52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812982" y="1844253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25" name="AutoShape 5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4069657" y="2708920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26" name="AutoShape 54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5004695" y="270892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27" name="AutoShape 55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941320" y="270892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28" name="AutoShape 56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6877945" y="270892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29" name="AutoShape 57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7812982" y="2708920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79674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30" name="AutoShape 58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4069977" y="4437112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31" name="AutoShape 59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5005015" y="443711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32" name="AutoShape 60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5941640" y="443711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33" name="AutoShape 61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6878265" y="4437112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34" name="AutoShape 62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7813302" y="4437112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696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35" name="AutoShape 63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4061719" y="3573016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36" name="AutoShape 64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5005015" y="3577164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37" name="AutoShape 65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5941640" y="3577164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38" name="AutoShape 66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6949702" y="3577164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39" name="AutoShape 67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7813302" y="3577164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995D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3140" name="AutoShape 68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4069657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42" name="AutoShape 70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5004695" y="5301208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3143" name="AutoShape 71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6012757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3144" name="AutoShape 72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949382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3145" name="AutoShape 73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7812982" y="5301208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611560" y="1844253"/>
            <a:ext cx="2880320" cy="719138"/>
          </a:xfrm>
          <a:prstGeom prst="bevel">
            <a:avLst>
              <a:gd name="adj" fmla="val 7727"/>
            </a:avLst>
          </a:prstGeom>
          <a:gradFill rotWithShape="1">
            <a:gsLst>
              <a:gs pos="6000">
                <a:schemeClr val="accent1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000" b="1" cap="all" dirty="0" smtClean="0"/>
              <a:t>Основной закон </a:t>
            </a:r>
          </a:p>
          <a:p>
            <a:pPr algn="ctr"/>
            <a:r>
              <a:rPr lang="ru-RU" sz="2000" b="1" cap="all" dirty="0" smtClean="0"/>
              <a:t>государства</a:t>
            </a:r>
          </a:p>
        </p:txBody>
      </p:sp>
      <p:sp>
        <p:nvSpPr>
          <p:cNvPr id="3" name="AutoShape 68"/>
          <p:cNvSpPr>
            <a:spLocks noChangeArrowheads="1"/>
          </p:cNvSpPr>
          <p:nvPr/>
        </p:nvSpPr>
        <p:spPr bwMode="auto">
          <a:xfrm>
            <a:off x="611560" y="5301208"/>
            <a:ext cx="2880000" cy="792162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768E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000" b="1" cap="all" dirty="0" smtClean="0"/>
              <a:t>Права и </a:t>
            </a:r>
          </a:p>
          <a:p>
            <a:pPr algn="ctr"/>
            <a:r>
              <a:rPr lang="ru-RU" sz="2000" b="1" cap="all" dirty="0" smtClean="0"/>
              <a:t>обязанности</a:t>
            </a:r>
            <a:endParaRPr lang="ru-RU" sz="2000" b="1" cap="all" dirty="0"/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590958" y="3573016"/>
            <a:ext cx="2880000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000" b="1" cap="all" dirty="0"/>
              <a:t>Выборы и </a:t>
            </a:r>
          </a:p>
          <a:p>
            <a:pPr algn="ctr"/>
            <a:r>
              <a:rPr lang="ru-RU" sz="2000" b="1" cap="all" dirty="0"/>
              <a:t>референдум</a:t>
            </a:r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611560" y="2708920"/>
            <a:ext cx="2880000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000" b="1" cap="all" dirty="0" err="1"/>
              <a:t>Конституцион</a:t>
            </a:r>
            <a:r>
              <a:rPr lang="ru-RU" sz="2000" b="1" cap="all" dirty="0"/>
              <a:t>-</a:t>
            </a:r>
          </a:p>
          <a:p>
            <a:pPr algn="ctr"/>
            <a:r>
              <a:rPr lang="ru-RU" sz="2000" b="1" cap="all" dirty="0" err="1"/>
              <a:t>ный</a:t>
            </a:r>
            <a:r>
              <a:rPr lang="ru-RU" sz="2000" b="1" cap="all" dirty="0"/>
              <a:t> строй</a:t>
            </a:r>
          </a:p>
        </p:txBody>
      </p:sp>
      <p:sp>
        <p:nvSpPr>
          <p:cNvPr id="6" name="AutoShape 47"/>
          <p:cNvSpPr>
            <a:spLocks noChangeArrowheads="1"/>
          </p:cNvSpPr>
          <p:nvPr/>
        </p:nvSpPr>
        <p:spPr bwMode="auto">
          <a:xfrm>
            <a:off x="611880" y="4438699"/>
            <a:ext cx="2880000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4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prstShdw prst="shdw17" dist="17961" dir="2700000">
              <a:srgbClr val="997199">
                <a:alpha val="50000"/>
              </a:srgbClr>
            </a:prstShdw>
          </a:effectLst>
          <a:extLst/>
        </p:spPr>
        <p:txBody>
          <a:bodyPr wrap="none" anchor="ctr"/>
          <a:lstStyle/>
          <a:p>
            <a:pPr algn="ctr"/>
            <a:r>
              <a:rPr lang="ru-RU" sz="2000" b="1" cap="all" dirty="0"/>
              <a:t>Органы </a:t>
            </a:r>
          </a:p>
          <a:p>
            <a:pPr algn="ctr"/>
            <a:r>
              <a:rPr lang="ru-RU" sz="2000" b="1" cap="all" dirty="0"/>
              <a:t>гос. власти</a:t>
            </a:r>
          </a:p>
        </p:txBody>
      </p:sp>
      <p:sp>
        <p:nvSpPr>
          <p:cNvPr id="7" name="AutoShape 47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49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51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53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55" descr="yH5BAEAAAAALAAAAAABAAEAAAIBRAA7"/>
          <p:cNvSpPr>
            <a:spLocks noChangeAspect="1" noChangeArrowheads="1"/>
          </p:cNvSpPr>
          <p:nvPr/>
        </p:nvSpPr>
        <p:spPr bwMode="auto">
          <a:xfrm>
            <a:off x="4780857" y="32042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" name="Рисунок 42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8" cstate="screen"/>
          <a:srcRect/>
          <a:stretch>
            <a:fillRect/>
          </a:stretch>
        </p:blipFill>
        <p:spPr>
          <a:xfrm>
            <a:off x="7596487" y="6356754"/>
            <a:ext cx="1152128" cy="300800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305975" y="306435"/>
            <a:ext cx="822614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600CC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Конституция </a:t>
            </a:r>
          </a:p>
          <a:p>
            <a:pPr algn="ctr"/>
            <a:r>
              <a:rPr lang="ru-RU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600CC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Республики </a:t>
            </a:r>
            <a:r>
              <a:rPr lang="ru-RU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600CC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Б</a:t>
            </a:r>
            <a:r>
              <a:rPr lang="ru-RU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600CC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еларусь</a:t>
            </a:r>
            <a:endParaRPr lang="ru-RU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6600CC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94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4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  <p:bldP spid="3126" grpId="0" animBg="1"/>
      <p:bldP spid="3127" grpId="0" animBg="1"/>
      <p:bldP spid="3128" grpId="0" animBg="1"/>
      <p:bldP spid="3129" grpId="0" animBg="1"/>
      <p:bldP spid="3130" grpId="0" animBg="1"/>
      <p:bldP spid="3131" grpId="0" animBg="1"/>
      <p:bldP spid="3132" grpId="0" animBg="1"/>
      <p:bldP spid="3133" grpId="0" animBg="1"/>
      <p:bldP spid="3134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2" grpId="0" animBg="1"/>
      <p:bldP spid="3143" grpId="0" animBg="1"/>
      <p:bldP spid="3144" grpId="0" animBg="1"/>
      <p:bldP spid="31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83568" y="1649875"/>
            <a:ext cx="76490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 Назовите основные органы местного самоуправления в Республики Беларусь.</a:t>
            </a:r>
            <a:endParaRPr lang="ru-RU" sz="4000" dirty="0"/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987824" y="4900206"/>
            <a:ext cx="6305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4000" i="1" dirty="0" smtClean="0"/>
              <a:t> Советы депутатов</a:t>
            </a:r>
            <a:endParaRPr lang="ru-RU" sz="4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459" y="420979"/>
            <a:ext cx="6986622" cy="1079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3289" y="3248447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3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570947" y="1755333"/>
            <a:ext cx="76490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Опишите Совет Республики по количественному составу и по способу формирования.</a:t>
            </a:r>
            <a:endParaRPr lang="ru-RU" sz="4000" dirty="0"/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7" y="3902705"/>
            <a:ext cx="630520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800" i="1" dirty="0" smtClean="0"/>
              <a:t>   Совет Республики состоит из 64 членов: от каждой области и города Минска избирается по восемь членов Совета Республики, еще 8 назначаются президентом.</a:t>
            </a:r>
            <a:endParaRPr lang="ru-RU" sz="28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957" y="352457"/>
            <a:ext cx="6986622" cy="1079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31" y="3217007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2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41587" y="1664945"/>
            <a:ext cx="8255500" cy="240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sz="2800" dirty="0" smtClean="0"/>
              <a:t>        </a:t>
            </a:r>
            <a:r>
              <a:rPr lang="ru-RU" sz="3200" dirty="0" smtClean="0"/>
              <a:t>Конституционный суд призван обеспечивать верховенство </a:t>
            </a:r>
            <a:r>
              <a:rPr lang="ru-RU" sz="3200" dirty="0" smtClean="0"/>
              <a:t>Конституции</a:t>
            </a:r>
            <a:r>
              <a:rPr lang="ru-RU" sz="3200" dirty="0" smtClean="0"/>
              <a:t>. Может ли каждый гражданин обращаться   в  Конституционный   суд  напрямую?</a:t>
            </a: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sz="3200" dirty="0"/>
              <a:t> </a:t>
            </a:r>
            <a:r>
              <a:rPr lang="ru-RU" sz="3200" dirty="0" smtClean="0"/>
              <a:t>            </a:t>
            </a:r>
            <a:r>
              <a:rPr lang="ru-RU" sz="3200" dirty="0"/>
              <a:t> </a:t>
            </a:r>
            <a:r>
              <a:rPr lang="ru-RU" sz="3200" dirty="0" smtClean="0"/>
              <a:t>                  Дайте развернутый ответ.</a:t>
            </a:r>
            <a:endParaRPr lang="ru-RU" sz="3200" dirty="0"/>
          </a:p>
        </p:txBody>
      </p:sp>
      <p:pic>
        <p:nvPicPr>
          <p:cNvPr id="16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16888" y="4141585"/>
            <a:ext cx="630520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400" i="1" dirty="0" smtClean="0"/>
              <a:t>Не может. Но гражданин вправе направить свое обращение Президенту, в палаты Национального собрания, Совет Министров, Верховный суд, Высший Хозяйственный суд с просьбой обратиться в Конституционный суд.</a:t>
            </a:r>
            <a:endParaRPr lang="ru-RU" sz="24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596" y="376540"/>
            <a:ext cx="6986622" cy="10790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2" y="3248447"/>
            <a:ext cx="2548349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6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858122" y="1930753"/>
            <a:ext cx="771589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Какое право является исход-</a:t>
            </a:r>
            <a:r>
              <a:rPr lang="ru-RU" sz="4000" dirty="0" err="1" smtClean="0"/>
              <a:t>ным</a:t>
            </a:r>
            <a:r>
              <a:rPr lang="ru-RU" sz="4000" dirty="0" smtClean="0"/>
              <a:t> для любого человека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41132" y="363681"/>
            <a:ext cx="626765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chemeClr val="accent6">
                    <a:lumMod val="50000"/>
                  </a:schemeClr>
                </a:solidFill>
              </a:rPr>
              <a:t>КОНСТИТУЦИОННЫЕ ПРАВА И ОБЯЗАННОСТИ</a:t>
            </a:r>
            <a:endParaRPr lang="ru-RU" sz="32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659282" y="4365104"/>
            <a:ext cx="6305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4000" i="1" dirty="0" smtClean="0"/>
              <a:t>Право на жизнь</a:t>
            </a:r>
            <a:endParaRPr lang="ru-RU" sz="4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20" y="3212976"/>
            <a:ext cx="2548349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8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83568" y="2043826"/>
            <a:ext cx="764900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 Назовите главный документ в области прав человека.</a:t>
            </a:r>
            <a:endParaRPr lang="ru-RU" sz="4000" dirty="0"/>
          </a:p>
        </p:txBody>
      </p:sp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179001" y="4509120"/>
            <a:ext cx="630520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4000" i="1" dirty="0" smtClean="0"/>
              <a:t>Всеобщая декларация                         прав человека</a:t>
            </a:r>
            <a:endParaRPr lang="ru-RU" sz="4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8297" y="365795"/>
            <a:ext cx="6273328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13" y="3208748"/>
            <a:ext cx="2548349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5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11560" y="1721876"/>
            <a:ext cx="770485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800" dirty="0" smtClean="0"/>
              <a:t>    </a:t>
            </a:r>
            <a:r>
              <a:rPr lang="ru-RU" sz="4000" dirty="0" smtClean="0"/>
              <a:t>Перечислите группы прав человека, которые закреплены в Конституции РБ.</a:t>
            </a:r>
            <a:endParaRPr lang="ru-RU" sz="4000" dirty="0"/>
          </a:p>
        </p:txBody>
      </p:sp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555776" y="4530392"/>
            <a:ext cx="630520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3600" i="1" dirty="0" smtClean="0"/>
              <a:t>Личные, политические, социально-экономические, культурные</a:t>
            </a:r>
            <a:endParaRPr lang="ru-RU" sz="36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9121" y="394917"/>
            <a:ext cx="6273328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13" y="3192204"/>
            <a:ext cx="2548349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5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311299" y="1715863"/>
            <a:ext cx="828092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 Назовите основные акты на-</a:t>
            </a:r>
            <a:r>
              <a:rPr lang="ru-RU" sz="4000" dirty="0" err="1" smtClean="0"/>
              <a:t>ционального</a:t>
            </a:r>
            <a:r>
              <a:rPr lang="ru-RU" sz="4000" dirty="0" smtClean="0"/>
              <a:t> законодательства в области защиты прав человека.</a:t>
            </a:r>
            <a:endParaRPr lang="ru-RU" sz="4000" dirty="0"/>
          </a:p>
        </p:txBody>
      </p:sp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7" y="4319402"/>
            <a:ext cx="630520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800" i="1" dirty="0" smtClean="0"/>
              <a:t>    </a:t>
            </a:r>
            <a:r>
              <a:rPr lang="ru-RU" sz="3600" i="1" dirty="0" smtClean="0"/>
              <a:t>Уголовный кодекс, </a:t>
            </a:r>
            <a:r>
              <a:rPr lang="ru-RU" sz="3600" i="1" dirty="0" err="1" smtClean="0"/>
              <a:t>Трудо</a:t>
            </a:r>
            <a:r>
              <a:rPr lang="ru-RU" sz="3600" i="1" dirty="0" smtClean="0"/>
              <a:t>-вой кодекс, Жилищный ко-</a:t>
            </a:r>
            <a:r>
              <a:rPr lang="ru-RU" sz="3600" i="1" dirty="0" err="1" smtClean="0"/>
              <a:t>декс</a:t>
            </a:r>
            <a:r>
              <a:rPr lang="ru-RU" sz="3600" i="1" dirty="0" smtClean="0"/>
              <a:t> и т.д.</a:t>
            </a:r>
            <a:endParaRPr lang="ru-RU" sz="36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6991" y="365795"/>
            <a:ext cx="6273328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816" y="3212976"/>
            <a:ext cx="2548349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1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251520" y="1511627"/>
            <a:ext cx="849694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800" dirty="0"/>
              <a:t> </a:t>
            </a:r>
            <a:r>
              <a:rPr lang="ru-RU" sz="2800" dirty="0" smtClean="0"/>
              <a:t>     </a:t>
            </a:r>
            <a:r>
              <a:rPr lang="ru-RU" sz="3200" dirty="0" smtClean="0"/>
              <a:t>Назовите основные обязанности </a:t>
            </a:r>
            <a:r>
              <a:rPr lang="ru-RU" sz="3200" dirty="0" err="1" smtClean="0"/>
              <a:t>граж</a:t>
            </a:r>
            <a:r>
              <a:rPr lang="ru-RU" sz="3200" dirty="0" smtClean="0"/>
              <a:t>-дан РБ. Объясните, почему соблюдение гражданами своих обязанностей – это важнейшее условие реализации их прав.</a:t>
            </a:r>
            <a:endParaRPr lang="ru-RU" sz="3200" dirty="0"/>
          </a:p>
        </p:txBody>
      </p:sp>
      <p:pic>
        <p:nvPicPr>
          <p:cNvPr id="12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400" i="1" dirty="0" smtClean="0"/>
              <a:t>Уважать права и свободы других людей, беречь культурно-историческое и духовное наследие нации, принимать участие в финансировании </a:t>
            </a:r>
            <a:r>
              <a:rPr lang="ru-RU" sz="2400" i="1" dirty="0" err="1" smtClean="0"/>
              <a:t>государ-ственных</a:t>
            </a:r>
            <a:r>
              <a:rPr lang="ru-RU" sz="2400" i="1" dirty="0" smtClean="0"/>
              <a:t> расходов путем уплаты налогов и т.д.</a:t>
            </a:r>
            <a:endParaRPr lang="ru-RU" sz="24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8297" y="365795"/>
            <a:ext cx="6273328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14" y="3140968"/>
            <a:ext cx="2548349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3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8936" y="1628800"/>
            <a:ext cx="462377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600CC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6600CC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за работу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6600CC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33813" y="5085184"/>
            <a:ext cx="78486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/>
            <a:endParaRPr lang="ru-RU" sz="2400" b="1" i="1" dirty="0">
              <a:latin typeface="Times New Roman" pitchFamily="18" charset="0"/>
            </a:endParaRPr>
          </a:p>
        </p:txBody>
      </p:sp>
      <p:sp>
        <p:nvSpPr>
          <p:cNvPr id="2067" name="AutoShape 19" descr="yH5BAEAAAAALAAAAAABAAEAAAIBRAA7"/>
          <p:cNvSpPr>
            <a:spLocks noChangeAspect="1" noChangeArrowheads="1"/>
          </p:cNvSpPr>
          <p:nvPr/>
        </p:nvSpPr>
        <p:spPr bwMode="auto">
          <a:xfrm>
            <a:off x="4405745" y="263691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895" r="15896"/>
          <a:stretch/>
        </p:blipFill>
        <p:spPr>
          <a:xfrm rot="733104">
            <a:off x="5871809" y="2646679"/>
            <a:ext cx="2530884" cy="3710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017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2007701"/>
            <a:ext cx="764900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Когда в Республики </a:t>
            </a:r>
            <a:r>
              <a:rPr lang="ru-RU" sz="4000" dirty="0"/>
              <a:t>Б</a:t>
            </a:r>
            <a:r>
              <a:rPr lang="ru-RU" sz="4000" dirty="0" smtClean="0"/>
              <a:t>еларусь отмечается День Конституции? 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405055"/>
            <a:ext cx="689322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264B96"/>
                </a:solidFill>
              </a:rPr>
              <a:t>ОСНОВНОЙ ЗАКОН ГОСУДАРСТВА</a:t>
            </a:r>
            <a:endParaRPr lang="ru-RU" sz="3200" b="1" dirty="0">
              <a:ln w="11430"/>
              <a:solidFill>
                <a:srgbClr val="264B96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43257" y="4152900"/>
            <a:ext cx="6305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4000" i="1" dirty="0" smtClean="0"/>
              <a:t>15 марта</a:t>
            </a:r>
            <a:endParaRPr lang="ru-RU" sz="40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726177">
            <a:off x="414913" y="3459167"/>
            <a:ext cx="1697774" cy="20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2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1110290" y="1618609"/>
            <a:ext cx="692934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  Кто является гарантом Конституции Республики </a:t>
            </a:r>
            <a:r>
              <a:rPr lang="ru-RU" sz="4000" dirty="0"/>
              <a:t>Б</a:t>
            </a:r>
            <a:r>
              <a:rPr lang="ru-RU" sz="4000" dirty="0" smtClean="0"/>
              <a:t>еларусь?</a:t>
            </a:r>
            <a:endParaRPr lang="ru-RU" sz="400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977431" y="4394022"/>
            <a:ext cx="66193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3200" i="1" dirty="0" smtClean="0"/>
              <a:t>Президент Республики </a:t>
            </a:r>
            <a:r>
              <a:rPr lang="ru-RU" sz="3200" i="1" dirty="0"/>
              <a:t>Б</a:t>
            </a:r>
            <a:r>
              <a:rPr lang="ru-RU" sz="3200" i="1" dirty="0" smtClean="0"/>
              <a:t>еларусь</a:t>
            </a:r>
            <a:endParaRPr lang="ru-RU" sz="32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034" y="381048"/>
            <a:ext cx="6895174" cy="10790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198280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695845"/>
            <a:ext cx="76490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800" dirty="0"/>
              <a:t> </a:t>
            </a:r>
            <a:r>
              <a:rPr lang="ru-RU" sz="4000" dirty="0"/>
              <a:t>Какой орган функционирует в Беларуси для особой охраны </a:t>
            </a:r>
            <a:r>
              <a:rPr lang="ru-RU" sz="4000" dirty="0" err="1"/>
              <a:t>Контитуции</a:t>
            </a:r>
            <a:r>
              <a:rPr lang="ru-RU" sz="4000" dirty="0"/>
              <a:t>?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057153" y="4332467"/>
            <a:ext cx="6305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lvl="0" eaLnBrk="1" hangingPunct="1">
              <a:spcBef>
                <a:spcPct val="20000"/>
              </a:spcBef>
            </a:pPr>
            <a:r>
              <a:rPr lang="ru-RU" sz="4000" i="1" dirty="0">
                <a:solidFill>
                  <a:prstClr val="black"/>
                </a:solidFill>
                <a:latin typeface="Georgia"/>
              </a:rPr>
              <a:t>Конституционный Суд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9042" y="391869"/>
            <a:ext cx="6895174" cy="10790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127104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899592" y="1511627"/>
            <a:ext cx="756084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    Дайте определение понятию «идеология белорусского </a:t>
            </a:r>
            <a:r>
              <a:rPr lang="ru-RU" sz="4000" dirty="0" err="1" smtClean="0"/>
              <a:t>госу-дарства</a:t>
            </a:r>
            <a:r>
              <a:rPr lang="ru-RU" sz="4000" dirty="0" smtClean="0"/>
              <a:t>».</a:t>
            </a:r>
            <a:endParaRPr lang="ru-RU" sz="400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31346" y="4077072"/>
            <a:ext cx="630520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800" i="1" dirty="0" smtClean="0"/>
              <a:t>   Это совокупность идей, взглядов, представлений о целях развития белорусского общества и путях достижения этих целей.</a:t>
            </a:r>
            <a:endParaRPr lang="ru-RU" sz="28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383" y="345631"/>
            <a:ext cx="6895174" cy="10790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0420" y="3140968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0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83568" y="1399503"/>
            <a:ext cx="7649004" cy="241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3200" i="1" dirty="0" smtClean="0"/>
              <a:t>Объясните утверждение:</a:t>
            </a:r>
          </a:p>
          <a:p>
            <a:pPr algn="just" eaLnBrk="1" hangingPunct="1">
              <a:spcBef>
                <a:spcPct val="20000"/>
              </a:spcBef>
            </a:pPr>
            <a:r>
              <a:rPr lang="ru-RU" sz="3600" dirty="0" smtClean="0"/>
              <a:t>«Конституция выступает </a:t>
            </a:r>
            <a:r>
              <a:rPr lang="ru-RU" sz="3600" dirty="0" err="1" smtClean="0"/>
              <a:t>системо</a:t>
            </a:r>
            <a:r>
              <a:rPr lang="ru-RU" sz="3600" dirty="0" smtClean="0"/>
              <a:t>-образующим документом для всего законодательства страны»</a:t>
            </a:r>
            <a:endParaRPr lang="ru-RU" sz="360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463338" y="4292974"/>
            <a:ext cx="630520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2800" i="1" dirty="0" smtClean="0"/>
              <a:t>   Конституция содержит нормы-принципы, исходные начала основных отраслей права.</a:t>
            </a:r>
            <a:endParaRPr lang="ru-RU" sz="28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264B96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4400" b="1" cap="none" spc="0" dirty="0">
              <a:ln w="11430"/>
              <a:solidFill>
                <a:srgbClr val="264B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2491" y="355488"/>
            <a:ext cx="6895174" cy="1079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365" y="3252366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750459" y="1677086"/>
            <a:ext cx="7649004" cy="241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3600" dirty="0" smtClean="0"/>
              <a:t>     Сколько административно-тер-</a:t>
            </a:r>
            <a:r>
              <a:rPr lang="ru-RU" sz="3600" dirty="0" err="1" smtClean="0"/>
              <a:t>риториальных</a:t>
            </a:r>
            <a:r>
              <a:rPr lang="ru-RU" sz="3600" dirty="0" smtClean="0"/>
              <a:t> единиц выделяется в составе Республики Беларусь?  </a:t>
            </a:r>
          </a:p>
          <a:p>
            <a:pPr algn="just" eaLnBrk="1" hangingPunct="1">
              <a:spcBef>
                <a:spcPct val="20000"/>
              </a:spcBef>
            </a:pPr>
            <a:r>
              <a:rPr lang="ru-RU" sz="3600" dirty="0"/>
              <a:t> </a:t>
            </a:r>
            <a:r>
              <a:rPr lang="ru-RU" sz="3600" dirty="0" smtClean="0"/>
              <a:t>         Назовите их. </a:t>
            </a:r>
            <a:endParaRPr lang="ru-RU" sz="3600" dirty="0"/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838657" y="406405"/>
            <a:ext cx="547260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КОНСТИТУЦИОННЫЙ СТРОЙ</a:t>
            </a:r>
            <a:endParaRPr lang="ru-RU" sz="32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915816" y="4849140"/>
            <a:ext cx="6305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7: 6 областей и столица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8657" y="402189"/>
            <a:ext cx="547260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chemeClr val="accent2">
                    <a:lumMod val="75000"/>
                  </a:schemeClr>
                </a:solidFill>
              </a:rPr>
              <a:t>КОНСТИТУЦИОННЫЙ СТРОЙ</a:t>
            </a:r>
            <a:endParaRPr lang="ru-RU" sz="3200" b="1" dirty="0">
              <a:ln w="11430"/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079087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31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5"/>
          <p:cNvSpPr txBox="1">
            <a:spLocks noChangeArrowheads="1"/>
          </p:cNvSpPr>
          <p:nvPr/>
        </p:nvSpPr>
        <p:spPr bwMode="auto">
          <a:xfrm>
            <a:off x="683568" y="1724914"/>
            <a:ext cx="764900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4000" dirty="0" smtClean="0"/>
              <a:t>Что предусматривает принцип разделения властей?</a:t>
            </a:r>
            <a:endParaRPr lang="ru-RU" sz="4000" dirty="0"/>
          </a:p>
        </p:txBody>
      </p:sp>
      <p:pic>
        <p:nvPicPr>
          <p:cNvPr id="11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9951" y="5924823"/>
            <a:ext cx="744537" cy="74453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720806" y="546692"/>
            <a:ext cx="85321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295747"/>
            <a:ext cx="2191737" cy="125815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443257" y="3867385"/>
            <a:ext cx="630520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ru-RU" sz="3200" i="1" dirty="0" smtClean="0"/>
              <a:t>  Разделение единой </a:t>
            </a:r>
            <a:r>
              <a:rPr lang="ru-RU" sz="3200" i="1" dirty="0" err="1" smtClean="0"/>
              <a:t>государст</a:t>
            </a:r>
            <a:r>
              <a:rPr lang="ru-RU" sz="3200" i="1" dirty="0" smtClean="0"/>
              <a:t>-венной власти на три ветви – законодательную, исполни-тельную и судебную.</a:t>
            </a:r>
            <a:endParaRPr lang="ru-RU" sz="32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5696" y="474239"/>
            <a:ext cx="5468586" cy="1072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7149" y="3127513"/>
            <a:ext cx="254225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9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60000"/>
      </a:hlink>
      <a:folHlink>
        <a:srgbClr val="E36C09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</TotalTime>
  <Words>714</Words>
  <Application>Microsoft Office PowerPoint</Application>
  <PresentationFormat>Экран (4:3)</PresentationFormat>
  <Paragraphs>157</Paragraphs>
  <Slides>28</Slides>
  <Notes>28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Пользователь Windows</cp:lastModifiedBy>
  <cp:revision>103</cp:revision>
  <dcterms:created xsi:type="dcterms:W3CDTF">2015-05-04T12:07:23Z</dcterms:created>
  <dcterms:modified xsi:type="dcterms:W3CDTF">2023-03-06T12:37:43Z</dcterms:modified>
</cp:coreProperties>
</file>