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1" r:id="rId4"/>
    <p:sldId id="262" r:id="rId5"/>
    <p:sldId id="259" r:id="rId6"/>
    <p:sldId id="260" r:id="rId7"/>
    <p:sldId id="264" r:id="rId8"/>
    <p:sldId id="263" r:id="rId9"/>
    <p:sldId id="265" r:id="rId10"/>
    <p:sldId id="258"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510" y="-29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19B4B54C-8AEE-40C3-8298-04AAE500EE0C}" type="datetimeFigureOut">
              <a:rPr lang="ru-RU" smtClean="0"/>
              <a:pPr/>
              <a:t>04.08.2023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D66DAD-2E90-4F22-BB3A-A49FB462FCA4}" type="slidenum">
              <a:rPr lang="ru-RU" smtClean="0"/>
              <a:pPr/>
              <a:t>‹#›</a:t>
            </a:fld>
            <a:endParaRPr lang="ru-RU"/>
          </a:p>
        </p:txBody>
      </p:sp>
      <p:pic>
        <p:nvPicPr>
          <p:cNvPr id="12290" name="Picture 2" descr="https://funart.pro/uploads/posts/2022-01/1641975200_1-funart-pro-p-medvezhonok-s-medom-zhivotnie-2.jpg"/>
          <p:cNvPicPr>
            <a:picLocks noChangeAspect="1" noChangeArrowheads="1"/>
          </p:cNvPicPr>
          <p:nvPr userDrawn="1"/>
        </p:nvPicPr>
        <p:blipFill>
          <a:blip r:embed="rId2" cstate="print">
            <a:clrChange>
              <a:clrFrom>
                <a:srgbClr val="FFFFFF"/>
              </a:clrFrom>
              <a:clrTo>
                <a:srgbClr val="FFFFFF">
                  <a:alpha val="0"/>
                </a:srgbClr>
              </a:clrTo>
            </a:clrChange>
          </a:blip>
          <a:srcRect l="7936" t="7094" r="3175" b="4945"/>
          <a:stretch>
            <a:fillRect/>
          </a:stretch>
        </p:blipFill>
        <p:spPr bwMode="auto">
          <a:xfrm>
            <a:off x="107504" y="1700808"/>
            <a:ext cx="4032448" cy="4680520"/>
          </a:xfrm>
          <a:prstGeom prst="rect">
            <a:avLst/>
          </a:prstGeom>
          <a:noFill/>
        </p:spPr>
      </p:pic>
    </p:spTree>
  </p:cSld>
  <p:clrMapOvr>
    <a:masterClrMapping/>
  </p:clrMapOvr>
  <p:transition advClick="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9B4B54C-8AEE-40C3-8298-04AAE500EE0C}" type="datetimeFigureOut">
              <a:rPr lang="ru-RU" smtClean="0"/>
              <a:pPr/>
              <a:t>04.08.2023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D66DAD-2E90-4F22-BB3A-A49FB462FCA4}" type="slidenum">
              <a:rPr lang="ru-RU" smtClean="0"/>
              <a:pPr/>
              <a:t>‹#›</a:t>
            </a:fld>
            <a:endParaRPr lang="ru-RU"/>
          </a:p>
        </p:txBody>
      </p:sp>
    </p:spTree>
  </p:cSld>
  <p:clrMapOvr>
    <a:masterClrMapping/>
  </p:clrMapOvr>
  <p:transition advClick="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9B4B54C-8AEE-40C3-8298-04AAE500EE0C}" type="datetimeFigureOut">
              <a:rPr lang="ru-RU" smtClean="0"/>
              <a:pPr/>
              <a:t>04.08.2023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D66DAD-2E90-4F22-BB3A-A49FB462FCA4}" type="slidenum">
              <a:rPr lang="ru-RU" smtClean="0"/>
              <a:pPr/>
              <a:t>‹#›</a:t>
            </a:fld>
            <a:endParaRPr lang="ru-RU"/>
          </a:p>
        </p:txBody>
      </p:sp>
    </p:spTree>
  </p:cSld>
  <p:clrMapOvr>
    <a:masterClrMapping/>
  </p:clrMapOvr>
  <p:transition advClick="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9B4B54C-8AEE-40C3-8298-04AAE500EE0C}" type="datetimeFigureOut">
              <a:rPr lang="ru-RU" smtClean="0"/>
              <a:pPr/>
              <a:t>04.08.2023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D66DAD-2E90-4F22-BB3A-A49FB462FCA4}" type="slidenum">
              <a:rPr lang="ru-RU" smtClean="0"/>
              <a:pPr/>
              <a:t>‹#›</a:t>
            </a:fld>
            <a:endParaRPr lang="ru-RU"/>
          </a:p>
        </p:txBody>
      </p:sp>
    </p:spTree>
  </p:cSld>
  <p:clrMapOvr>
    <a:masterClrMapping/>
  </p:clrMapOvr>
  <p:transition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9B4B54C-8AEE-40C3-8298-04AAE500EE0C}" type="datetimeFigureOut">
              <a:rPr lang="ru-RU" smtClean="0"/>
              <a:pPr/>
              <a:t>04.08.2023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D66DAD-2E90-4F22-BB3A-A49FB462FCA4}" type="slidenum">
              <a:rPr lang="ru-RU" smtClean="0"/>
              <a:pPr/>
              <a:t>‹#›</a:t>
            </a:fld>
            <a:endParaRPr lang="ru-RU"/>
          </a:p>
        </p:txBody>
      </p:sp>
    </p:spTree>
  </p:cSld>
  <p:clrMapOvr>
    <a:masterClrMapping/>
  </p:clrMapOvr>
  <p:transition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9B4B54C-8AEE-40C3-8298-04AAE500EE0C}" type="datetimeFigureOut">
              <a:rPr lang="ru-RU" smtClean="0"/>
              <a:pPr/>
              <a:t>04.08.2023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D66DAD-2E90-4F22-BB3A-A49FB462FCA4}" type="slidenum">
              <a:rPr lang="ru-RU" smtClean="0"/>
              <a:pPr/>
              <a:t>‹#›</a:t>
            </a:fld>
            <a:endParaRPr lang="ru-RU"/>
          </a:p>
        </p:txBody>
      </p:sp>
    </p:spTree>
  </p:cSld>
  <p:clrMapOvr>
    <a:masterClrMapping/>
  </p:clrMapOvr>
  <p:transition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9B4B54C-8AEE-40C3-8298-04AAE500EE0C}" type="datetimeFigureOut">
              <a:rPr lang="ru-RU" smtClean="0"/>
              <a:pPr/>
              <a:t>04.08.2023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1D66DAD-2E90-4F22-BB3A-A49FB462FCA4}" type="slidenum">
              <a:rPr lang="ru-RU" smtClean="0"/>
              <a:pPr/>
              <a:t>‹#›</a:t>
            </a:fld>
            <a:endParaRPr lang="ru-RU"/>
          </a:p>
        </p:txBody>
      </p:sp>
    </p:spTree>
  </p:cSld>
  <p:clrMapOvr>
    <a:masterClrMapping/>
  </p:clrMapOvr>
  <p:transition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9B4B54C-8AEE-40C3-8298-04AAE500EE0C}" type="datetimeFigureOut">
              <a:rPr lang="ru-RU" smtClean="0"/>
              <a:pPr/>
              <a:t>04.08.2023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1D66DAD-2E90-4F22-BB3A-A49FB462FCA4}" type="slidenum">
              <a:rPr lang="ru-RU" smtClean="0"/>
              <a:pPr/>
              <a:t>‹#›</a:t>
            </a:fld>
            <a:endParaRPr lang="ru-RU"/>
          </a:p>
        </p:txBody>
      </p:sp>
    </p:spTree>
  </p:cSld>
  <p:clrMapOvr>
    <a:masterClrMapping/>
  </p:clrMapOvr>
  <p:transition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9B4B54C-8AEE-40C3-8298-04AAE500EE0C}" type="datetimeFigureOut">
              <a:rPr lang="ru-RU" smtClean="0"/>
              <a:pPr/>
              <a:t>04.08.2023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1D66DAD-2E90-4F22-BB3A-A49FB462FCA4}" type="slidenum">
              <a:rPr lang="ru-RU" smtClean="0"/>
              <a:pPr/>
              <a:t>‹#›</a:t>
            </a:fld>
            <a:endParaRPr lang="ru-RU"/>
          </a:p>
        </p:txBody>
      </p:sp>
    </p:spTree>
  </p:cSld>
  <p:clrMapOvr>
    <a:masterClrMapping/>
  </p:clrMapOvr>
  <p:transition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9B4B54C-8AEE-40C3-8298-04AAE500EE0C}" type="datetimeFigureOut">
              <a:rPr lang="ru-RU" smtClean="0"/>
              <a:pPr/>
              <a:t>04.08.2023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D66DAD-2E90-4F22-BB3A-A49FB462FCA4}" type="slidenum">
              <a:rPr lang="ru-RU" smtClean="0"/>
              <a:pPr/>
              <a:t>‹#›</a:t>
            </a:fld>
            <a:endParaRPr lang="ru-RU"/>
          </a:p>
        </p:txBody>
      </p:sp>
    </p:spTree>
  </p:cSld>
  <p:clrMapOvr>
    <a:masterClrMapping/>
  </p:clrMapOvr>
  <p:transition advClick="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9B4B54C-8AEE-40C3-8298-04AAE500EE0C}" type="datetimeFigureOut">
              <a:rPr lang="ru-RU" smtClean="0"/>
              <a:pPr/>
              <a:t>04.08.2023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D66DAD-2E90-4F22-BB3A-A49FB462FCA4}" type="slidenum">
              <a:rPr lang="ru-RU" smtClean="0"/>
              <a:pPr/>
              <a:t>‹#›</a:t>
            </a:fld>
            <a:endParaRPr lang="ru-RU"/>
          </a:p>
        </p:txBody>
      </p:sp>
    </p:spTree>
  </p:cSld>
  <p:clrMapOvr>
    <a:masterClrMapping/>
  </p:clrMapOvr>
  <p:transition advClick="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2" descr="https://gas-kvas.com/uploads/posts/2023-02/1676364276_gas-kvas-com-p-zayats-zimoi-detskii-risunok-40.jpg"/>
          <p:cNvPicPr>
            <a:picLocks noChangeAspect="1" noChangeArrowheads="1"/>
          </p:cNvPicPr>
          <p:nvPr userDrawn="1"/>
        </p:nvPicPr>
        <p:blipFill>
          <a:blip r:embed="rId13" cstate="print"/>
          <a:srcRect t="71245" r="83726" b="1327"/>
          <a:stretch>
            <a:fillRect/>
          </a:stretch>
        </p:blipFill>
        <p:spPr bwMode="auto">
          <a:xfrm>
            <a:off x="0" y="0"/>
            <a:ext cx="5983747" cy="6858000"/>
          </a:xfrm>
          <a:prstGeom prst="rect">
            <a:avLst/>
          </a:prstGeom>
          <a:noFill/>
        </p:spPr>
      </p:pic>
      <p:pic>
        <p:nvPicPr>
          <p:cNvPr id="8" name="Picture 2" descr="https://gas-kvas.com/uploads/posts/2023-02/1676364276_gas-kvas-com-p-zayats-zimoi-detskii-risunok-40.jpg"/>
          <p:cNvPicPr>
            <a:picLocks noChangeAspect="1" noChangeArrowheads="1"/>
          </p:cNvPicPr>
          <p:nvPr userDrawn="1"/>
        </p:nvPicPr>
        <p:blipFill>
          <a:blip r:embed="rId13" cstate="print"/>
          <a:srcRect t="71245" r="83726" b="1327"/>
          <a:stretch>
            <a:fillRect/>
          </a:stretch>
        </p:blipFill>
        <p:spPr bwMode="auto">
          <a:xfrm flipH="1">
            <a:off x="3160253" y="0"/>
            <a:ext cx="5983747" cy="6858000"/>
          </a:xfrm>
          <a:prstGeom prst="rect">
            <a:avLst/>
          </a:prstGeom>
          <a:noFill/>
        </p:spPr>
      </p:pic>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B4B54C-8AEE-40C3-8298-04AAE500EE0C}" type="datetimeFigureOut">
              <a:rPr lang="ru-RU" smtClean="0"/>
              <a:pPr/>
              <a:t>04.08.2023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D66DAD-2E90-4F22-BB3A-A49FB462FCA4}" type="slidenum">
              <a:rPr lang="ru-RU" smtClean="0"/>
              <a:pPr/>
              <a:t>‹#›</a:t>
            </a:fld>
            <a:endParaRPr lang="ru-RU"/>
          </a:p>
        </p:txBody>
      </p:sp>
      <p:sp>
        <p:nvSpPr>
          <p:cNvPr id="9" name="Рамка 8"/>
          <p:cNvSpPr/>
          <p:nvPr userDrawn="1"/>
        </p:nvSpPr>
        <p:spPr>
          <a:xfrm>
            <a:off x="0" y="0"/>
            <a:ext cx="9144000" cy="6858000"/>
          </a:xfrm>
          <a:prstGeom prst="frame">
            <a:avLst>
              <a:gd name="adj1" fmla="val 1802"/>
            </a:avLst>
          </a:prstGeom>
          <a:solidFill>
            <a:schemeClr val="accent5">
              <a:lumMod val="20000"/>
              <a:lumOff val="80000"/>
            </a:schemeClr>
          </a:solidFill>
          <a:ln>
            <a:noFill/>
          </a:ln>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advClick="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8" Type="http://schemas.openxmlformats.org/officeDocument/2006/relationships/hyperlink" Target="https://forum.materinstvo.ru/uploads/1313325768/post-377350-1313492125.png" TargetMode="External"/><Relationship Id="rId3" Type="http://schemas.openxmlformats.org/officeDocument/2006/relationships/hyperlink" Target="https://thumbs.dreamstime.com/b/%D1%8F%D1%81%D0%BD%D1%8B%D0%B9-%D0%BC%D0%BE%D0%B4%D0%B5%D0%BB%D1%8C-%D0%BC%D0%B0%D0%BA%D0%B5%D1%82-%D0%BE%D0%BF%D0%B0%D1%80%D0%BD%D0%B8%D0%BA%D0%B0-%D0%BC%D0%B5%D0%B4%D0%B0-129541156.jpg" TargetMode="External"/><Relationship Id="rId7" Type="http://schemas.openxmlformats.org/officeDocument/2006/relationships/hyperlink" Target="https://lukochko.ru/wp-content/uploads/2019/08/med-lozhka-derevyannaya-banochka-1.jpg" TargetMode="External"/><Relationship Id="rId2" Type="http://schemas.openxmlformats.org/officeDocument/2006/relationships/hyperlink" Target="https://funart.pro/uploads/posts/2022-01/1641975200_1-funart-pro-p-medvezhonok-s-medom-zhivotnie-2.jpg" TargetMode="External"/><Relationship Id="rId1" Type="http://schemas.openxmlformats.org/officeDocument/2006/relationships/slideLayout" Target="../slideLayouts/slideLayout7.xml"/><Relationship Id="rId6" Type="http://schemas.openxmlformats.org/officeDocument/2006/relationships/hyperlink" Target="https://catherineasquithgallery.com/uploads/posts/2021-03/1614554905_45-p-kartinka-podsolnukha-na-belom-fone-70.png" TargetMode="External"/><Relationship Id="rId5" Type="http://schemas.openxmlformats.org/officeDocument/2006/relationships/hyperlink" Target="https://kartinki.pibig.info/uploads/posts/2023-04/1680829418_kartinki-pibig-info-p-lipa-derevo-kartinka-arti-62.jpg" TargetMode="External"/><Relationship Id="rId4" Type="http://schemas.openxmlformats.org/officeDocument/2006/relationships/hyperlink" Target="https://balthazar.club/uploads/posts/2023-02/1675457986_balthazar-club-p-tsveti-grechikhi-pinterest-21.jpg" TargetMode="External"/><Relationship Id="rId9" Type="http://schemas.openxmlformats.org/officeDocument/2006/relationships/hyperlink" Target="https://pictures.pibig.info/uploads/posts/2023-04/1681861376_pictures-pibig-info-p-medveditsa-risunok-dlya-detei-krasivo-13.jp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7" Type="http://schemas.openxmlformats.org/officeDocument/2006/relationships/audio" Target="../media/audio2.wav"/><Relationship Id="rId2" Type="http://schemas.openxmlformats.org/officeDocument/2006/relationships/image" Target="../media/image9.jpeg"/><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jpeg"/><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audio" Target="../media/audio2.wav"/><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16.jpe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17.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788024" y="6021288"/>
            <a:ext cx="3384376" cy="677108"/>
          </a:xfrm>
          <a:prstGeom prst="rect">
            <a:avLst/>
          </a:prstGeom>
        </p:spPr>
        <p:txBody>
          <a:bodyPr wrap="square">
            <a:spAutoFit/>
          </a:bodyPr>
          <a:lstStyle/>
          <a:p>
            <a:pPr algn="ctr"/>
            <a:r>
              <a:rPr lang="ru-RU" sz="1200" b="1" dirty="0" smtClean="0">
                <a:solidFill>
                  <a:schemeClr val="accent2">
                    <a:lumMod val="50000"/>
                  </a:schemeClr>
                </a:solidFill>
                <a:effectLst>
                  <a:outerShdw blurRad="38100" dist="38100" dir="2700000" algn="tl">
                    <a:srgbClr val="000000">
                      <a:alpha val="43137"/>
                    </a:srgbClr>
                  </a:outerShdw>
                </a:effectLst>
                <a:latin typeface="Monotype Corsiva" pitchFamily="66" charset="0"/>
              </a:rPr>
              <a:t>Работу выполнила учитель начальных классов</a:t>
            </a:r>
          </a:p>
          <a:p>
            <a:pPr algn="ctr"/>
            <a:r>
              <a:rPr lang="ru-RU" sz="1200" b="1" dirty="0" smtClean="0">
                <a:solidFill>
                  <a:schemeClr val="accent2">
                    <a:lumMod val="50000"/>
                  </a:schemeClr>
                </a:solidFill>
                <a:effectLst>
                  <a:outerShdw blurRad="38100" dist="38100" dir="2700000" algn="tl">
                    <a:srgbClr val="000000">
                      <a:alpha val="43137"/>
                    </a:srgbClr>
                  </a:outerShdw>
                </a:effectLst>
                <a:latin typeface="Monotype Corsiva" pitchFamily="66" charset="0"/>
              </a:rPr>
              <a:t>МОУ  </a:t>
            </a:r>
            <a:r>
              <a:rPr lang="ru-RU" sz="1200" b="1" dirty="0" err="1" smtClean="0">
                <a:solidFill>
                  <a:schemeClr val="accent2">
                    <a:lumMod val="50000"/>
                  </a:schemeClr>
                </a:solidFill>
                <a:effectLst>
                  <a:outerShdw blurRad="38100" dist="38100" dir="2700000" algn="tl">
                    <a:srgbClr val="000000">
                      <a:alpha val="43137"/>
                    </a:srgbClr>
                  </a:outerShdw>
                </a:effectLst>
                <a:latin typeface="Monotype Corsiva" pitchFamily="66" charset="0"/>
              </a:rPr>
              <a:t>Новкинская</a:t>
            </a:r>
            <a:r>
              <a:rPr lang="ru-RU" sz="1200" b="1" dirty="0" smtClean="0">
                <a:solidFill>
                  <a:schemeClr val="accent2">
                    <a:lumMod val="50000"/>
                  </a:schemeClr>
                </a:solidFill>
                <a:effectLst>
                  <a:outerShdw blurRad="38100" dist="38100" dir="2700000" algn="tl">
                    <a:srgbClr val="000000">
                      <a:alpha val="43137"/>
                    </a:srgbClr>
                  </a:outerShdw>
                </a:effectLst>
                <a:latin typeface="Monotype Corsiva" pitchFamily="66" charset="0"/>
              </a:rPr>
              <a:t> ООШ Владимирской области</a:t>
            </a:r>
          </a:p>
          <a:p>
            <a:pPr algn="ctr"/>
            <a:r>
              <a:rPr lang="ru-RU" sz="1400" b="1" dirty="0" err="1" smtClean="0">
                <a:solidFill>
                  <a:schemeClr val="accent2">
                    <a:lumMod val="50000"/>
                  </a:schemeClr>
                </a:solidFill>
                <a:effectLst>
                  <a:outerShdw blurRad="38100" dist="38100" dir="2700000" algn="tl">
                    <a:srgbClr val="000000">
                      <a:alpha val="43137"/>
                    </a:srgbClr>
                  </a:outerShdw>
                </a:effectLst>
                <a:latin typeface="Monotype Corsiva" pitchFamily="66" charset="0"/>
              </a:rPr>
              <a:t>Курова</a:t>
            </a:r>
            <a:r>
              <a:rPr lang="ru-RU" sz="1400" b="1" dirty="0" smtClean="0">
                <a:solidFill>
                  <a:schemeClr val="accent2">
                    <a:lumMod val="50000"/>
                  </a:schemeClr>
                </a:solidFill>
                <a:effectLst>
                  <a:outerShdw blurRad="38100" dist="38100" dir="2700000" algn="tl">
                    <a:srgbClr val="000000">
                      <a:alpha val="43137"/>
                    </a:srgbClr>
                  </a:outerShdw>
                </a:effectLst>
                <a:latin typeface="Monotype Corsiva" pitchFamily="66" charset="0"/>
              </a:rPr>
              <a:t> </a:t>
            </a:r>
            <a:r>
              <a:rPr lang="en-US" sz="1400" b="1" dirty="0" smtClean="0">
                <a:solidFill>
                  <a:schemeClr val="accent2">
                    <a:lumMod val="50000"/>
                  </a:schemeClr>
                </a:solidFill>
                <a:effectLst>
                  <a:outerShdw blurRad="38100" dist="38100" dir="2700000" algn="tl">
                    <a:srgbClr val="000000">
                      <a:alpha val="43137"/>
                    </a:srgbClr>
                  </a:outerShdw>
                </a:effectLst>
                <a:latin typeface="Monotype Corsiva" pitchFamily="66" charset="0"/>
              </a:rPr>
              <a:t> </a:t>
            </a:r>
            <a:r>
              <a:rPr lang="ru-RU" sz="1400" b="1" dirty="0" smtClean="0">
                <a:solidFill>
                  <a:schemeClr val="accent2">
                    <a:lumMod val="50000"/>
                  </a:schemeClr>
                </a:solidFill>
                <a:effectLst>
                  <a:outerShdw blurRad="38100" dist="38100" dir="2700000" algn="tl">
                    <a:srgbClr val="000000">
                      <a:alpha val="43137"/>
                    </a:srgbClr>
                  </a:outerShdw>
                </a:effectLst>
                <a:latin typeface="Monotype Corsiva" pitchFamily="66" charset="0"/>
              </a:rPr>
              <a:t>Татьяна Владимировна </a:t>
            </a:r>
            <a:endParaRPr lang="ru-RU" sz="1400" b="1" dirty="0">
              <a:solidFill>
                <a:schemeClr val="accent2">
                  <a:lumMod val="50000"/>
                </a:schemeClr>
              </a:solidFill>
              <a:effectLst>
                <a:outerShdw blurRad="38100" dist="38100" dir="2700000" algn="tl">
                  <a:srgbClr val="000000">
                    <a:alpha val="43137"/>
                  </a:srgbClr>
                </a:outerShdw>
              </a:effectLst>
              <a:latin typeface="Monotype Corsiva" pitchFamily="66" charset="0"/>
            </a:endParaRPr>
          </a:p>
        </p:txBody>
      </p:sp>
      <p:pic>
        <p:nvPicPr>
          <p:cNvPr id="4" name="Picture 2" descr="https://x-lines.ru/letters/i/cyrillicfancy/0827/2d8226/40/1/4nk7dyqtomemmwcb4gbpbcsoszem5wf74n9n5wf74napdy6to9em5wfo4g81bwfu4gypbcgozuem7wcn4n67bxsto8eafwcc.png"/>
          <p:cNvPicPr>
            <a:picLocks noChangeAspect="1" noChangeArrowheads="1"/>
          </p:cNvPicPr>
          <p:nvPr/>
        </p:nvPicPr>
        <p:blipFill>
          <a:blip r:embed="rId2" cstate="print"/>
          <a:srcRect/>
          <a:stretch>
            <a:fillRect/>
          </a:stretch>
        </p:blipFill>
        <p:spPr bwMode="auto">
          <a:xfrm>
            <a:off x="1763688" y="691926"/>
            <a:ext cx="5600700" cy="504826"/>
          </a:xfrm>
          <a:prstGeom prst="rect">
            <a:avLst/>
          </a:prstGeom>
          <a:noFill/>
        </p:spPr>
      </p:pic>
      <p:pic>
        <p:nvPicPr>
          <p:cNvPr id="6" name="Picture 4" descr="https://x-lines.ru/letters/i/cyrillicfancy/0777/5484ed/30/1/4nm7bcgozzea9wcn4nhpbpjy8y.png"/>
          <p:cNvPicPr>
            <a:picLocks noChangeAspect="1" noChangeArrowheads="1"/>
          </p:cNvPicPr>
          <p:nvPr/>
        </p:nvPicPr>
        <p:blipFill>
          <a:blip r:embed="rId3" cstate="print"/>
          <a:srcRect/>
          <a:stretch>
            <a:fillRect/>
          </a:stretch>
        </p:blipFill>
        <p:spPr bwMode="auto">
          <a:xfrm>
            <a:off x="3707904" y="1484784"/>
            <a:ext cx="1981200" cy="361951"/>
          </a:xfrm>
          <a:prstGeom prst="rect">
            <a:avLst/>
          </a:prstGeom>
          <a:noFill/>
        </p:spPr>
      </p:pic>
      <p:pic>
        <p:nvPicPr>
          <p:cNvPr id="10242" name="Picture 2" descr="https://x-lines.ru/letters/i/cyrillicfancy/1723/764319/52/1/4np7bpqto8em5wcm4n41bwcb4n77bcgosuemiwf64n47bpsozmemo.png"/>
          <p:cNvPicPr>
            <a:picLocks noChangeAspect="1" noChangeArrowheads="1"/>
          </p:cNvPicPr>
          <p:nvPr/>
        </p:nvPicPr>
        <p:blipFill>
          <a:blip r:embed="rId4" cstate="print"/>
          <a:srcRect r="65230"/>
          <a:stretch>
            <a:fillRect/>
          </a:stretch>
        </p:blipFill>
        <p:spPr bwMode="auto">
          <a:xfrm>
            <a:off x="5076056" y="2636912"/>
            <a:ext cx="2520280" cy="647700"/>
          </a:xfrm>
          <a:prstGeom prst="rect">
            <a:avLst/>
          </a:prstGeom>
          <a:noFill/>
        </p:spPr>
      </p:pic>
      <p:pic>
        <p:nvPicPr>
          <p:cNvPr id="8" name="Picture 2" descr="https://x-lines.ru/letters/i/cyrillicfancy/1723/764319/52/1/4np7bpqto8em5wcm4n41bwcb4n77bcgosuemiwf64n47bpsozmemo.png"/>
          <p:cNvPicPr>
            <a:picLocks noChangeAspect="1" noChangeArrowheads="1"/>
          </p:cNvPicPr>
          <p:nvPr/>
        </p:nvPicPr>
        <p:blipFill>
          <a:blip r:embed="rId4" cstate="print"/>
          <a:srcRect l="36925"/>
          <a:stretch>
            <a:fillRect/>
          </a:stretch>
        </p:blipFill>
        <p:spPr bwMode="auto">
          <a:xfrm>
            <a:off x="4139952" y="3429000"/>
            <a:ext cx="4572000" cy="647700"/>
          </a:xfrm>
          <a:prstGeom prst="rect">
            <a:avLst/>
          </a:prstGeom>
          <a:noFill/>
        </p:spPr>
      </p:pic>
      <p:pic>
        <p:nvPicPr>
          <p:cNvPr id="9218" name="Picture 2" descr="https://i.pinimg.com/originals/98/d3/9a/98d39a361e316f6bb78a3db3a6f67b9c.jpg"/>
          <p:cNvPicPr>
            <a:picLocks noChangeAspect="1" noChangeArrowheads="1"/>
          </p:cNvPicPr>
          <p:nvPr/>
        </p:nvPicPr>
        <p:blipFill>
          <a:blip r:embed="rId5" cstate="print">
            <a:clrChange>
              <a:clrFrom>
                <a:srgbClr val="FEFEFC"/>
              </a:clrFrom>
              <a:clrTo>
                <a:srgbClr val="FEFEFC">
                  <a:alpha val="0"/>
                </a:srgbClr>
              </a:clrTo>
            </a:clrChange>
          </a:blip>
          <a:srcRect l="66667" t="12963" r="20370" b="75926"/>
          <a:stretch>
            <a:fillRect/>
          </a:stretch>
        </p:blipFill>
        <p:spPr bwMode="auto">
          <a:xfrm>
            <a:off x="6804248" y="4365104"/>
            <a:ext cx="504056" cy="432048"/>
          </a:xfrm>
          <a:prstGeom prst="rect">
            <a:avLst/>
          </a:prstGeom>
          <a:noFill/>
        </p:spPr>
      </p:pic>
      <p:pic>
        <p:nvPicPr>
          <p:cNvPr id="10" name="Picture 2" descr="https://i.pinimg.com/originals/98/d3/9a/98d39a361e316f6bb78a3db3a6f67b9c.jpg"/>
          <p:cNvPicPr>
            <a:picLocks noChangeAspect="1" noChangeArrowheads="1"/>
          </p:cNvPicPr>
          <p:nvPr/>
        </p:nvPicPr>
        <p:blipFill>
          <a:blip r:embed="rId5" cstate="print">
            <a:clrChange>
              <a:clrFrom>
                <a:srgbClr val="FDFDFD"/>
              </a:clrFrom>
              <a:clrTo>
                <a:srgbClr val="FDFDFD">
                  <a:alpha val="0"/>
                </a:srgbClr>
              </a:clrTo>
            </a:clrChange>
          </a:blip>
          <a:srcRect l="7407" t="3704" r="75926" b="81481"/>
          <a:stretch>
            <a:fillRect/>
          </a:stretch>
        </p:blipFill>
        <p:spPr bwMode="auto">
          <a:xfrm>
            <a:off x="5580112" y="4365104"/>
            <a:ext cx="648072" cy="576064"/>
          </a:xfrm>
          <a:prstGeom prst="rect">
            <a:avLst/>
          </a:prstGeom>
          <a:noFill/>
        </p:spPr>
      </p:pic>
      <p:pic>
        <p:nvPicPr>
          <p:cNvPr id="11" name="Picture 2" descr="https://i.pinimg.com/originals/98/d3/9a/98d39a361e316f6bb78a3db3a6f67b9c.jpg"/>
          <p:cNvPicPr>
            <a:picLocks noChangeAspect="1" noChangeArrowheads="1"/>
          </p:cNvPicPr>
          <p:nvPr/>
        </p:nvPicPr>
        <p:blipFill>
          <a:blip r:embed="rId5" cstate="print">
            <a:clrChange>
              <a:clrFrom>
                <a:srgbClr val="FDFDFD"/>
              </a:clrFrom>
              <a:clrTo>
                <a:srgbClr val="FDFDFD">
                  <a:alpha val="0"/>
                </a:srgbClr>
              </a:clrTo>
            </a:clrChange>
          </a:blip>
          <a:srcRect l="7407" t="3704" r="75926" b="81481"/>
          <a:stretch>
            <a:fillRect/>
          </a:stretch>
        </p:blipFill>
        <p:spPr bwMode="auto">
          <a:xfrm flipH="1">
            <a:off x="6372200" y="5085184"/>
            <a:ext cx="648072" cy="576064"/>
          </a:xfrm>
          <a:prstGeom prst="rect">
            <a:avLst/>
          </a:prstGeom>
          <a:noFill/>
        </p:spPr>
      </p:pic>
      <p:pic>
        <p:nvPicPr>
          <p:cNvPr id="12" name="Picture 8" descr="https://x-lines.ru/letters/i/cyrillicfancy/0573/ea7c0b/30/1/4n1pdy6ozzemiwcg4nhpbxsozzembwf54ggpbxqosdea6egosxeabwfo4n6pbxstomem5wf64gy7dysttoodregozmemzwfo4gy7dye.png"/>
          <p:cNvPicPr>
            <a:picLocks noChangeAspect="1" noChangeArrowheads="1"/>
          </p:cNvPicPr>
          <p:nvPr/>
        </p:nvPicPr>
        <p:blipFill>
          <a:blip r:embed="rId6" cstate="print"/>
          <a:srcRect/>
          <a:stretch>
            <a:fillRect/>
          </a:stretch>
        </p:blipFill>
        <p:spPr bwMode="auto">
          <a:xfrm>
            <a:off x="1396702" y="188640"/>
            <a:ext cx="6343650" cy="352426"/>
          </a:xfrm>
          <a:prstGeom prst="rect">
            <a:avLst/>
          </a:prstGeom>
          <a:noFill/>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Прямоугольник 1"/>
          <p:cNvSpPr/>
          <p:nvPr/>
        </p:nvSpPr>
        <p:spPr>
          <a:xfrm>
            <a:off x="179512" y="548680"/>
            <a:ext cx="8784976" cy="2893100"/>
          </a:xfrm>
          <a:prstGeom prst="rect">
            <a:avLst/>
          </a:prstGeom>
        </p:spPr>
        <p:txBody>
          <a:bodyPr wrap="square">
            <a:spAutoFit/>
          </a:bodyPr>
          <a:lstStyle/>
          <a:p>
            <a:r>
              <a:rPr lang="en-US" sz="1400" dirty="0" smtClean="0">
                <a:hlinkClick r:id="rId2"/>
              </a:rPr>
              <a:t>https://funart.pro/uploads/posts/2022-01/1641975200_1-funart-pro-p-medvezhonok-s-medom-zhivotnie-2.jpg</a:t>
            </a:r>
            <a:r>
              <a:rPr lang="en-US" sz="1400" dirty="0" smtClean="0"/>
              <a:t> </a:t>
            </a:r>
            <a:r>
              <a:rPr lang="en-US" sz="1400" dirty="0" smtClean="0">
                <a:hlinkClick r:id="rId3"/>
              </a:rPr>
              <a:t>https://thumbs.dreamstime.com/b/%D1%8F%D1%81%D0%BD%D1%8B%D0%B9-%D0%BC%D0%BE%D0%B4%D0%B5%D0%BB%D1%8C-%D0%BC%D0%B0%D0%BA%D0%B5%D1%82-%D0%BE%D0%BF%D0%B0%D1%80%D0%BD%D0%B8%D0%BA%D0%B0-%D0%BC%D0%B5%D0%B4%D0%B0-129541156.jpg</a:t>
            </a:r>
            <a:r>
              <a:rPr lang="en-US" sz="1400" dirty="0" smtClean="0"/>
              <a:t> </a:t>
            </a:r>
            <a:r>
              <a:rPr lang="en-US" sz="1400" dirty="0" smtClean="0">
                <a:hlinkClick r:id="rId4"/>
              </a:rPr>
              <a:t>https://balthazar.club/uploads/posts/2023-02/1675457986_balthazar-club-p-tsveti-grechikhi-pinterest-21.jpg</a:t>
            </a:r>
            <a:r>
              <a:rPr lang="ru-RU" sz="1400" dirty="0" smtClean="0"/>
              <a:t> </a:t>
            </a:r>
          </a:p>
          <a:p>
            <a:r>
              <a:rPr lang="en-US" sz="1400" dirty="0" smtClean="0">
                <a:hlinkClick r:id="rId5"/>
              </a:rPr>
              <a:t>https://kartinki.pibig.info/uploads/posts/2023-04/1680829418_kartinki-pibig-info-p-lipa-derevo-kartinka-arti-62.jpg</a:t>
            </a:r>
            <a:r>
              <a:rPr lang="en-US" sz="1400" dirty="0" smtClean="0"/>
              <a:t> </a:t>
            </a:r>
            <a:endParaRPr lang="ru-RU" sz="1400" dirty="0" smtClean="0"/>
          </a:p>
          <a:p>
            <a:r>
              <a:rPr lang="en-US" sz="1400" dirty="0" smtClean="0">
                <a:hlinkClick r:id="rId6"/>
              </a:rPr>
              <a:t>https://catherineasquithgallery.com/uploads/posts/2021-03/1614554905_45-p-kartinka-podsolnukha-na-belom-fone-70.png</a:t>
            </a:r>
            <a:endParaRPr lang="ru-RU" sz="1400" dirty="0" smtClean="0"/>
          </a:p>
          <a:p>
            <a:r>
              <a:rPr lang="en-US" sz="1400" dirty="0" smtClean="0">
                <a:hlinkClick r:id="rId7"/>
              </a:rPr>
              <a:t>https://lukochko.ru/wp-content/uploads/2019/08/med-lozhka-derevyannaya-banochka-1.jpg</a:t>
            </a:r>
            <a:r>
              <a:rPr lang="ru-RU" sz="1400" dirty="0" smtClean="0"/>
              <a:t> </a:t>
            </a:r>
            <a:r>
              <a:rPr lang="en-US" sz="1400" dirty="0" smtClean="0">
                <a:hlinkClick r:id="rId8"/>
              </a:rPr>
              <a:t>https://forum.materinstvo.ru/uploads/1313325768/post-377350-1313492125.png</a:t>
            </a:r>
            <a:r>
              <a:rPr lang="ru-RU" sz="1400" dirty="0" smtClean="0"/>
              <a:t> </a:t>
            </a:r>
            <a:r>
              <a:rPr lang="en-US" sz="1400" dirty="0" smtClean="0">
                <a:hlinkClick r:id="rId9"/>
              </a:rPr>
              <a:t>https://pictures.pibig.info/uploads/posts/2023-04/1681861376_pictures-pibig-info-p-medveditsa-risunok-dlya-detei-krasivo-13.jpg</a:t>
            </a:r>
            <a:r>
              <a:rPr lang="ru-RU" sz="1400" dirty="0" smtClean="0"/>
              <a:t>  </a:t>
            </a:r>
            <a:r>
              <a:rPr lang="en-US" sz="1400" dirty="0" smtClean="0"/>
              <a:t> </a:t>
            </a:r>
            <a:r>
              <a:rPr lang="ru-RU" sz="1400" dirty="0" smtClean="0"/>
              <a:t> </a:t>
            </a:r>
            <a:endParaRPr lang="ru-RU" sz="1400" dirty="0"/>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572482"/>
            <a:ext cx="7551712" cy="5016758"/>
          </a:xfrm>
          <a:prstGeom prst="rect">
            <a:avLst/>
          </a:prstGeom>
        </p:spPr>
        <p:txBody>
          <a:bodyPr wrap="square">
            <a:spAutoFit/>
          </a:bodyPr>
          <a:lstStyle/>
          <a:p>
            <a:r>
              <a:rPr lang="ru-RU" sz="2000" b="1" dirty="0" smtClean="0">
                <a:solidFill>
                  <a:schemeClr val="accent5">
                    <a:lumMod val="75000"/>
                  </a:schemeClr>
                </a:solidFill>
                <a:latin typeface="Comic Sans MS" pitchFamily="66" charset="0"/>
              </a:rPr>
              <a:t>                       Дорогой друг!</a:t>
            </a:r>
          </a:p>
          <a:p>
            <a:pPr algn="just"/>
            <a:r>
              <a:rPr lang="ru-RU" sz="2000" b="1" dirty="0" smtClean="0">
                <a:solidFill>
                  <a:schemeClr val="accent5">
                    <a:lumMod val="75000"/>
                  </a:schemeClr>
                </a:solidFill>
                <a:latin typeface="Comic Sans MS" pitchFamily="66" charset="0"/>
              </a:rPr>
              <a:t>     Для того чтобы быть успешным в обучении, ты должен прежде всего уметь работать с информацией: находить её, отделять нужное от ненужного, проверять факты, анализировать, обобщать и – что очень важно – перекладывать на собственный опыт. </a:t>
            </a:r>
          </a:p>
          <a:p>
            <a:pPr algn="just"/>
            <a:r>
              <a:rPr lang="ru-RU" sz="2000" b="1" dirty="0" smtClean="0">
                <a:solidFill>
                  <a:schemeClr val="accent5">
                    <a:lumMod val="75000"/>
                  </a:schemeClr>
                </a:solidFill>
                <a:latin typeface="Comic Sans MS" pitchFamily="66" charset="0"/>
              </a:rPr>
              <a:t>     Функциональная грамотность – это способность применять знания, полученные в школе, для решения повседневных задач.</a:t>
            </a:r>
          </a:p>
          <a:p>
            <a:pPr algn="just"/>
            <a:r>
              <a:rPr lang="ru-RU" sz="2000" b="1" dirty="0" smtClean="0">
                <a:solidFill>
                  <a:schemeClr val="accent5">
                    <a:lumMod val="75000"/>
                  </a:schemeClr>
                </a:solidFill>
                <a:latin typeface="Comic Sans MS" pitchFamily="66" charset="0"/>
              </a:rPr>
              <a:t>      Выполняя задания из раздела «Естественно—научная грамотность», ты окунёшься в удивительный мир наблюдений  и экспериментов. Ты будешь проводить необычные опыты с яблоком, морковью и свёклой. Познакомишься с чудесными свойствами мёда, овощей, почвы и корней растений. </a:t>
            </a:r>
          </a:p>
          <a:p>
            <a:pPr algn="just"/>
            <a:r>
              <a:rPr lang="ru-RU" sz="2000" b="1" dirty="0" smtClean="0">
                <a:solidFill>
                  <a:schemeClr val="accent5">
                    <a:lumMod val="75000"/>
                  </a:schemeClr>
                </a:solidFill>
                <a:latin typeface="Comic Sans MS" pitchFamily="66" charset="0"/>
              </a:rPr>
              <a:t>                        Желаю удачи!</a:t>
            </a:r>
            <a:endParaRPr lang="ru-RU" sz="2000" b="1" dirty="0">
              <a:solidFill>
                <a:schemeClr val="accent5">
                  <a:lumMod val="75000"/>
                </a:schemeClr>
              </a:solidFill>
              <a:latin typeface="Comic Sans MS" pitchFamily="66" charset="0"/>
            </a:endParaRPr>
          </a:p>
        </p:txBody>
      </p:sp>
      <p:sp>
        <p:nvSpPr>
          <p:cNvPr id="3" name="Стрелка вправо 2">
            <a:hlinkClick r:id="" action="ppaction://hlinkshowjump?jump=nextslide"/>
          </p:cNvPr>
          <p:cNvSpPr/>
          <p:nvPr/>
        </p:nvSpPr>
        <p:spPr>
          <a:xfrm>
            <a:off x="8496488" y="6453336"/>
            <a:ext cx="468000" cy="252000"/>
          </a:xfrm>
          <a:prstGeom prst="rightArrow">
            <a:avLst/>
          </a:prstGeom>
          <a:solidFill>
            <a:schemeClr val="accent5">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568952" cy="1754326"/>
          </a:xfrm>
          <a:prstGeom prst="rect">
            <a:avLst/>
          </a:prstGeom>
          <a:ln w="19050">
            <a:solidFill>
              <a:srgbClr val="0070C0"/>
            </a:solidFill>
            <a:prstDash val="sysDot"/>
          </a:ln>
        </p:spPr>
        <p:txBody>
          <a:bodyPr wrap="square">
            <a:spAutoFit/>
          </a:bodyPr>
          <a:lstStyle/>
          <a:p>
            <a:pPr algn="just"/>
            <a:r>
              <a:rPr lang="ru-RU" b="1" dirty="0" smtClean="0">
                <a:solidFill>
                  <a:schemeClr val="accent5">
                    <a:lumMod val="50000"/>
                  </a:schemeClr>
                </a:solidFill>
                <a:latin typeface="Comic Sans MS" pitchFamily="66" charset="0"/>
              </a:rPr>
              <a:t>   Известно, что медведи — большие любители мёда. Мёд отличается повышенной калорийностью и высоким содержанием углеводов, витаминов, фруктозы и глюкозы, он нужен медведям, чтобы нарастить подкожный жир перед тем, как впасть в спячку. Чтобы заполучить любимое лакомство, медведи идут на любые ухищрения. И даже</a:t>
            </a:r>
          </a:p>
          <a:p>
            <a:pPr algn="just"/>
            <a:r>
              <a:rPr lang="ru-RU" b="1" dirty="0" smtClean="0">
                <a:solidFill>
                  <a:schemeClr val="accent5">
                    <a:lumMod val="50000"/>
                  </a:schemeClr>
                </a:solidFill>
                <a:latin typeface="Comic Sans MS" pitchFamily="66" charset="0"/>
              </a:rPr>
              <a:t>укусы пчёл им нипочём.</a:t>
            </a:r>
          </a:p>
        </p:txBody>
      </p:sp>
      <p:sp>
        <p:nvSpPr>
          <p:cNvPr id="3" name="TextBox 2"/>
          <p:cNvSpPr txBox="1"/>
          <p:nvPr/>
        </p:nvSpPr>
        <p:spPr>
          <a:xfrm>
            <a:off x="3779912" y="1916832"/>
            <a:ext cx="1584176" cy="400110"/>
          </a:xfrm>
          <a:prstGeom prst="rect">
            <a:avLst/>
          </a:prstGeom>
          <a:noFill/>
          <a:ln>
            <a:noFill/>
          </a:ln>
        </p:spPr>
        <p:txBody>
          <a:bodyPr wrap="square" rtlCol="0">
            <a:spAutoFit/>
          </a:bodyPr>
          <a:lstStyle/>
          <a:p>
            <a:pPr algn="ctr"/>
            <a:r>
              <a:rPr lang="ru-RU" sz="2000" b="1" dirty="0" smtClean="0">
                <a:solidFill>
                  <a:srgbClr val="0070C0"/>
                </a:solidFill>
                <a:latin typeface="Comic Sans MS" pitchFamily="66" charset="0"/>
              </a:rPr>
              <a:t>Задание 1</a:t>
            </a:r>
            <a:endParaRPr lang="ru-RU" sz="2000" b="1" dirty="0">
              <a:solidFill>
                <a:srgbClr val="0070C0"/>
              </a:solidFill>
              <a:latin typeface="Comic Sans MS" pitchFamily="66" charset="0"/>
            </a:endParaRPr>
          </a:p>
        </p:txBody>
      </p:sp>
      <p:sp>
        <p:nvSpPr>
          <p:cNvPr id="4" name="Прямоугольник 3"/>
          <p:cNvSpPr/>
          <p:nvPr/>
        </p:nvSpPr>
        <p:spPr>
          <a:xfrm>
            <a:off x="179512" y="2204864"/>
            <a:ext cx="8712968" cy="1754326"/>
          </a:xfrm>
          <a:prstGeom prst="rect">
            <a:avLst/>
          </a:prstGeom>
        </p:spPr>
        <p:txBody>
          <a:bodyPr wrap="square">
            <a:spAutoFit/>
          </a:bodyPr>
          <a:lstStyle/>
          <a:p>
            <a:pPr algn="just"/>
            <a:r>
              <a:rPr lang="ru-RU" b="1" dirty="0" smtClean="0">
                <a:cs typeface="Arial" pitchFamily="34" charset="0"/>
              </a:rPr>
              <a:t>   Медведица — бывалый знаток мёда. Вместе с медвежатами она отправилась на ярмарку мёда. Она прекрасно различала сорта мёда. Сама она предпочитала тёмный гречишный, медвежата любили самый светлый акациевый мёд, а папа-медведь —липовый.</a:t>
            </a:r>
          </a:p>
          <a:p>
            <a:pPr algn="just"/>
            <a:r>
              <a:rPr lang="ru-RU" b="1" dirty="0" smtClean="0">
                <a:cs typeface="Arial" pitchFamily="34" charset="0"/>
              </a:rPr>
              <a:t>   Медвежата, очутившись у прилавка с мёдом, спросили медведицу: «А почему мёд такой разный по цвету?»</a:t>
            </a:r>
          </a:p>
        </p:txBody>
      </p:sp>
      <p:sp>
        <p:nvSpPr>
          <p:cNvPr id="5" name="Прямоугольник 4"/>
          <p:cNvSpPr/>
          <p:nvPr/>
        </p:nvSpPr>
        <p:spPr>
          <a:xfrm>
            <a:off x="323528" y="3933056"/>
            <a:ext cx="7056784" cy="369332"/>
          </a:xfrm>
          <a:prstGeom prst="rect">
            <a:avLst/>
          </a:prstGeom>
        </p:spPr>
        <p:txBody>
          <a:bodyPr wrap="square">
            <a:spAutoFit/>
          </a:bodyPr>
          <a:lstStyle/>
          <a:p>
            <a:r>
              <a:rPr lang="ru-RU" b="1" dirty="0" smtClean="0">
                <a:solidFill>
                  <a:srgbClr val="002060"/>
                </a:solidFill>
                <a:latin typeface="Comic Sans MS" pitchFamily="66" charset="0"/>
              </a:rPr>
              <a:t>Как ты думаешь, что медведица ответила медвежатам?</a:t>
            </a:r>
          </a:p>
        </p:txBody>
      </p:sp>
      <p:sp>
        <p:nvSpPr>
          <p:cNvPr id="7" name="Скругленный прямоугольник 6"/>
          <p:cNvSpPr/>
          <p:nvPr/>
        </p:nvSpPr>
        <p:spPr>
          <a:xfrm>
            <a:off x="899592" y="5877272"/>
            <a:ext cx="7416824" cy="77038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ru-RU" b="1" i="1" dirty="0" smtClean="0">
                <a:solidFill>
                  <a:srgbClr val="FF0000"/>
                </a:solidFill>
              </a:rPr>
              <a:t>Справка</a:t>
            </a:r>
          </a:p>
          <a:p>
            <a:r>
              <a:rPr lang="ru-RU" b="1" dirty="0" smtClean="0"/>
              <a:t>Медонос </a:t>
            </a:r>
            <a:r>
              <a:rPr lang="ru-RU" dirty="0" smtClean="0"/>
              <a:t>— растение, посещаемое пчёлами для сбора нектара, пыльцы с цветков и клейкого вещества с молодых листьев и побегов.</a:t>
            </a:r>
          </a:p>
        </p:txBody>
      </p:sp>
      <p:sp>
        <p:nvSpPr>
          <p:cNvPr id="8" name="Скругленный прямоугольник 7">
            <a:hlinkClick r:id="" action="ppaction://noaction">
              <a:snd r:embed="rId3" name="wind.wav"/>
            </a:hlinkClick>
          </p:cNvPr>
          <p:cNvSpPr/>
          <p:nvPr/>
        </p:nvSpPr>
        <p:spPr>
          <a:xfrm>
            <a:off x="431424" y="4293096"/>
            <a:ext cx="432000" cy="432000"/>
          </a:xfrm>
          <a:prstGeom prst="roundRect">
            <a:avLst/>
          </a:prstGeom>
          <a:solidFill>
            <a:schemeClr val="bg1"/>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кругленный прямоугольник 8"/>
          <p:cNvSpPr/>
          <p:nvPr/>
        </p:nvSpPr>
        <p:spPr>
          <a:xfrm>
            <a:off x="431424" y="4797152"/>
            <a:ext cx="432000" cy="432000"/>
          </a:xfrm>
          <a:prstGeom prst="roundRect">
            <a:avLst/>
          </a:prstGeom>
          <a:solidFill>
            <a:schemeClr val="bg1"/>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0" name="Рисунок 9" descr="galka001.png">
            <a:hlinkClick r:id="" action="ppaction://noaction">
              <a:snd r:embed="rId2" name="chimes.wav"/>
            </a:hlinkClick>
          </p:cNvPr>
          <p:cNvPicPr>
            <a:picLocks noChangeAspect="1"/>
          </p:cNvPicPr>
          <p:nvPr/>
        </p:nvPicPr>
        <p:blipFill>
          <a:blip r:embed="rId4" cstate="print">
            <a:duotone>
              <a:schemeClr val="accent5">
                <a:shade val="45000"/>
                <a:satMod val="135000"/>
              </a:schemeClr>
              <a:prstClr val="white"/>
            </a:duotone>
          </a:blip>
          <a:stretch>
            <a:fillRect/>
          </a:stretch>
        </p:blipFill>
        <p:spPr>
          <a:xfrm>
            <a:off x="431424" y="4833200"/>
            <a:ext cx="396000" cy="396000"/>
          </a:xfrm>
          <a:prstGeom prst="rect">
            <a:avLst/>
          </a:prstGeom>
        </p:spPr>
      </p:pic>
      <p:sp>
        <p:nvSpPr>
          <p:cNvPr id="11" name="Скругленный прямоугольник 10"/>
          <p:cNvSpPr/>
          <p:nvPr/>
        </p:nvSpPr>
        <p:spPr>
          <a:xfrm>
            <a:off x="971600" y="4797152"/>
            <a:ext cx="7848000" cy="432048"/>
          </a:xfrm>
          <a:prstGeom prst="roundRect">
            <a:avLst/>
          </a:prstGeom>
          <a:ln w="12700">
            <a:solidFill>
              <a:srgbClr val="0070C0"/>
            </a:solidFill>
          </a:ln>
        </p:spPr>
        <p:style>
          <a:lnRef idx="2">
            <a:schemeClr val="accent3"/>
          </a:lnRef>
          <a:fillRef idx="1">
            <a:schemeClr val="lt1"/>
          </a:fillRef>
          <a:effectRef idx="0">
            <a:schemeClr val="accent3"/>
          </a:effectRef>
          <a:fontRef idx="minor">
            <a:schemeClr val="dk1"/>
          </a:fontRef>
        </p:style>
        <p:txBody>
          <a:bodyPr rtlCol="0" anchor="ctr"/>
          <a:lstStyle/>
          <a:p>
            <a:r>
              <a:rPr lang="ru-RU" dirty="0" smtClean="0"/>
              <a:t>Цвет мёда зависит от медоноса, с которого пчёлы собирали нектар.</a:t>
            </a:r>
            <a:endParaRPr lang="ru-RU" b="1" dirty="0">
              <a:solidFill>
                <a:schemeClr val="tx1"/>
              </a:solidFill>
            </a:endParaRPr>
          </a:p>
        </p:txBody>
      </p:sp>
      <p:sp>
        <p:nvSpPr>
          <p:cNvPr id="12" name="Скругленный прямоугольник 11"/>
          <p:cNvSpPr/>
          <p:nvPr/>
        </p:nvSpPr>
        <p:spPr>
          <a:xfrm>
            <a:off x="971600" y="4293096"/>
            <a:ext cx="7848000" cy="432000"/>
          </a:xfrm>
          <a:prstGeom prst="roundRect">
            <a:avLst/>
          </a:prstGeom>
          <a:ln w="12700">
            <a:solidFill>
              <a:srgbClr val="0070C0"/>
            </a:solidFill>
          </a:ln>
        </p:spPr>
        <p:style>
          <a:lnRef idx="2">
            <a:schemeClr val="accent3"/>
          </a:lnRef>
          <a:fillRef idx="1">
            <a:schemeClr val="lt1"/>
          </a:fillRef>
          <a:effectRef idx="0">
            <a:schemeClr val="accent3"/>
          </a:effectRef>
          <a:fontRef idx="minor">
            <a:schemeClr val="dk1"/>
          </a:fontRef>
        </p:style>
        <p:txBody>
          <a:bodyPr rtlCol="0" anchor="ctr"/>
          <a:lstStyle/>
          <a:p>
            <a:r>
              <a:rPr lang="ru-RU" dirty="0" smtClean="0"/>
              <a:t>Цвет мёда зависит от  времени суток, в которое пчёлы собирали нектар.</a:t>
            </a:r>
            <a:endParaRPr lang="ru-RU" b="1" dirty="0">
              <a:solidFill>
                <a:schemeClr val="tx1"/>
              </a:solidFill>
            </a:endParaRPr>
          </a:p>
        </p:txBody>
      </p:sp>
      <p:sp>
        <p:nvSpPr>
          <p:cNvPr id="13" name="Скругленный прямоугольник 12">
            <a:hlinkClick r:id="" action="ppaction://noaction">
              <a:snd r:embed="rId3" name="wind.wav"/>
            </a:hlinkClick>
          </p:cNvPr>
          <p:cNvSpPr/>
          <p:nvPr/>
        </p:nvSpPr>
        <p:spPr>
          <a:xfrm>
            <a:off x="431424" y="5301208"/>
            <a:ext cx="432000" cy="432000"/>
          </a:xfrm>
          <a:prstGeom prst="roundRect">
            <a:avLst/>
          </a:prstGeom>
          <a:solidFill>
            <a:schemeClr val="bg1"/>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Скругленный прямоугольник 13"/>
          <p:cNvSpPr/>
          <p:nvPr/>
        </p:nvSpPr>
        <p:spPr>
          <a:xfrm>
            <a:off x="971600" y="5301208"/>
            <a:ext cx="7848000" cy="432048"/>
          </a:xfrm>
          <a:prstGeom prst="roundRect">
            <a:avLst/>
          </a:prstGeom>
          <a:ln w="12700">
            <a:solidFill>
              <a:srgbClr val="0070C0"/>
            </a:solidFill>
          </a:ln>
        </p:spPr>
        <p:style>
          <a:lnRef idx="2">
            <a:schemeClr val="accent3"/>
          </a:lnRef>
          <a:fillRef idx="1">
            <a:schemeClr val="lt1"/>
          </a:fillRef>
          <a:effectRef idx="0">
            <a:schemeClr val="accent3"/>
          </a:effectRef>
          <a:fontRef idx="minor">
            <a:schemeClr val="dk1"/>
          </a:fontRef>
        </p:style>
        <p:txBody>
          <a:bodyPr rtlCol="0" anchor="ctr"/>
          <a:lstStyle/>
          <a:p>
            <a:r>
              <a:rPr lang="ru-RU" dirty="0" smtClean="0"/>
              <a:t>Цвет мёда зависит от температуры воздуха во время сбора пчёлами нектара.</a:t>
            </a:r>
            <a:endParaRPr lang="ru-RU" b="1" dirty="0">
              <a:solidFill>
                <a:schemeClr val="tx1"/>
              </a:solidFill>
            </a:endParaRPr>
          </a:p>
        </p:txBody>
      </p:sp>
      <p:sp>
        <p:nvSpPr>
          <p:cNvPr id="15" name="Стрелка вправо 14">
            <a:hlinkClick r:id="" action="ppaction://hlinkshowjump?jump=nextslide"/>
          </p:cNvPr>
          <p:cNvSpPr/>
          <p:nvPr/>
        </p:nvSpPr>
        <p:spPr>
          <a:xfrm>
            <a:off x="8496488" y="6453336"/>
            <a:ext cx="468000" cy="252000"/>
          </a:xfrm>
          <a:prstGeom prst="rightArrow">
            <a:avLst/>
          </a:prstGeom>
          <a:solidFill>
            <a:schemeClr val="accent5">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9"/>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260648"/>
            <a:ext cx="8352928" cy="1200329"/>
          </a:xfrm>
          <a:prstGeom prst="rect">
            <a:avLst/>
          </a:prstGeom>
          <a:noFill/>
        </p:spPr>
        <p:txBody>
          <a:bodyPr wrap="square" rtlCol="0">
            <a:spAutoFit/>
          </a:bodyPr>
          <a:lstStyle/>
          <a:p>
            <a:r>
              <a:rPr lang="ru-RU" b="1" dirty="0" smtClean="0"/>
              <a:t>      Медведица нашла на ярмарке все три сорта мёда, которые любят в её семье. </a:t>
            </a:r>
          </a:p>
          <a:p>
            <a:r>
              <a:rPr lang="ru-RU" b="1" dirty="0" smtClean="0">
                <a:solidFill>
                  <a:srgbClr val="002060"/>
                </a:solidFill>
                <a:latin typeface="Comic Sans MS" pitchFamily="66" charset="0"/>
              </a:rPr>
              <a:t>   </a:t>
            </a:r>
          </a:p>
          <a:p>
            <a:r>
              <a:rPr lang="ru-RU" b="1" dirty="0" smtClean="0">
                <a:solidFill>
                  <a:srgbClr val="002060"/>
                </a:solidFill>
                <a:latin typeface="Comic Sans MS" pitchFamily="66" charset="0"/>
              </a:rPr>
              <a:t>   Подпиши под каждой баночкой название мёда, который захотела купить медведица.</a:t>
            </a:r>
            <a:endParaRPr lang="ru-RU" b="1" dirty="0">
              <a:solidFill>
                <a:srgbClr val="002060"/>
              </a:solidFill>
              <a:latin typeface="Comic Sans MS" pitchFamily="66" charset="0"/>
            </a:endParaRPr>
          </a:p>
        </p:txBody>
      </p:sp>
      <p:pic>
        <p:nvPicPr>
          <p:cNvPr id="17410" name="Picture 2" descr="https://thumbs.dreamstime.com/b/%D1%8F%D1%81%D0%BD%D1%8B%D0%B9-%D0%BC%D0%BE%D0%B4%D0%B5%D0%BB%D1%8C-%D0%BC%D0%B0%D0%BA%D0%B5%D1%82-%D0%BE%D0%BF%D0%B0%D1%80%D0%BD%D0%B8%D0%BA%D0%B0-%D0%BC%D0%B5%D0%B4%D0%B0-129541156.jpg"/>
          <p:cNvPicPr>
            <a:picLocks noChangeAspect="1" noChangeArrowheads="1"/>
          </p:cNvPicPr>
          <p:nvPr/>
        </p:nvPicPr>
        <p:blipFill>
          <a:blip r:embed="rId2" cstate="print">
            <a:clrChange>
              <a:clrFrom>
                <a:srgbClr val="FFFFFF"/>
              </a:clrFrom>
              <a:clrTo>
                <a:srgbClr val="FFFFFF">
                  <a:alpha val="0"/>
                </a:srgbClr>
              </a:clrTo>
            </a:clrChange>
          </a:blip>
          <a:srcRect l="5670" t="19322" r="73540" b="22710"/>
          <a:stretch>
            <a:fillRect/>
          </a:stretch>
        </p:blipFill>
        <p:spPr bwMode="auto">
          <a:xfrm>
            <a:off x="7020272" y="1664944"/>
            <a:ext cx="990000" cy="1080000"/>
          </a:xfrm>
          <a:prstGeom prst="rect">
            <a:avLst/>
          </a:prstGeom>
          <a:noFill/>
        </p:spPr>
      </p:pic>
      <p:pic>
        <p:nvPicPr>
          <p:cNvPr id="4" name="Picture 2" descr="https://thumbs.dreamstime.com/b/%D1%8F%D1%81%D0%BD%D1%8B%D0%B9-%D0%BC%D0%BE%D0%B4%D0%B5%D0%BB%D1%8C-%D0%BC%D0%B0%D0%BA%D0%B5%D1%82-%D0%BE%D0%BF%D0%B0%D1%80%D0%BD%D0%B8%D0%BA%D0%B0-%D0%BC%D0%B5%D0%B4%D0%B0-129541156.jpg"/>
          <p:cNvPicPr>
            <a:picLocks noChangeAspect="1" noChangeArrowheads="1"/>
          </p:cNvPicPr>
          <p:nvPr/>
        </p:nvPicPr>
        <p:blipFill>
          <a:blip r:embed="rId2" cstate="print">
            <a:clrChange>
              <a:clrFrom>
                <a:srgbClr val="FFFFFF"/>
              </a:clrFrom>
              <a:clrTo>
                <a:srgbClr val="FFFFFF">
                  <a:alpha val="0"/>
                </a:srgbClr>
              </a:clrTo>
            </a:clrChange>
          </a:blip>
          <a:srcRect l="73709" t="19322" r="5501" b="22710"/>
          <a:stretch>
            <a:fillRect/>
          </a:stretch>
        </p:blipFill>
        <p:spPr bwMode="auto">
          <a:xfrm>
            <a:off x="827584" y="1736952"/>
            <a:ext cx="990000" cy="1080000"/>
          </a:xfrm>
          <a:prstGeom prst="rect">
            <a:avLst/>
          </a:prstGeom>
          <a:noFill/>
        </p:spPr>
      </p:pic>
      <p:pic>
        <p:nvPicPr>
          <p:cNvPr id="5" name="Picture 2" descr="https://thumbs.dreamstime.com/b/%D1%8F%D1%81%D0%BD%D1%8B%D0%B9-%D0%BC%D0%BE%D0%B4%D0%B5%D0%BB%D1%8C-%D0%BC%D0%B0%D0%BA%D0%B5%D1%82-%D0%BE%D0%BF%D0%B0%D1%80%D0%BD%D0%B8%D0%BA%D0%B0-%D0%BC%D0%B5%D0%B4%D0%B0-129541156.jpg"/>
          <p:cNvPicPr>
            <a:picLocks noChangeAspect="1" noChangeArrowheads="1"/>
          </p:cNvPicPr>
          <p:nvPr/>
        </p:nvPicPr>
        <p:blipFill>
          <a:blip r:embed="rId2" cstate="print">
            <a:clrChange>
              <a:clrFrom>
                <a:srgbClr val="FFFFFF"/>
              </a:clrFrom>
              <a:clrTo>
                <a:srgbClr val="FFFFFF">
                  <a:alpha val="0"/>
                </a:srgbClr>
              </a:clrTo>
            </a:clrChange>
          </a:blip>
          <a:srcRect l="28350" t="19322" r="50860" b="22710"/>
          <a:stretch>
            <a:fillRect/>
          </a:stretch>
        </p:blipFill>
        <p:spPr bwMode="auto">
          <a:xfrm>
            <a:off x="3995936" y="1736952"/>
            <a:ext cx="990000" cy="1080000"/>
          </a:xfrm>
          <a:prstGeom prst="rect">
            <a:avLst/>
          </a:prstGeom>
          <a:noFill/>
        </p:spPr>
      </p:pic>
      <p:sp>
        <p:nvSpPr>
          <p:cNvPr id="7" name="TextBox 6"/>
          <p:cNvSpPr txBox="1"/>
          <p:nvPr/>
        </p:nvSpPr>
        <p:spPr>
          <a:xfrm>
            <a:off x="179512" y="3861048"/>
            <a:ext cx="8712968" cy="646331"/>
          </a:xfrm>
          <a:prstGeom prst="rect">
            <a:avLst/>
          </a:prstGeom>
          <a:noFill/>
        </p:spPr>
        <p:txBody>
          <a:bodyPr wrap="square" rtlCol="0">
            <a:spAutoFit/>
          </a:bodyPr>
          <a:lstStyle/>
          <a:p>
            <a:r>
              <a:rPr lang="ru-RU" b="1" dirty="0" smtClean="0">
                <a:solidFill>
                  <a:srgbClr val="002060"/>
                </a:solidFill>
                <a:latin typeface="Comic Sans MS" pitchFamily="66" charset="0"/>
              </a:rPr>
              <a:t>  Найди и подпиши названия мёдоносов, с которых был собран пчёлами нектар для каждого из трёх видов мёда.</a:t>
            </a:r>
            <a:endParaRPr lang="ru-RU" b="1" dirty="0">
              <a:solidFill>
                <a:srgbClr val="002060"/>
              </a:solidFill>
              <a:latin typeface="Comic Sans MS" pitchFamily="66" charset="0"/>
            </a:endParaRPr>
          </a:p>
        </p:txBody>
      </p:sp>
      <p:sp>
        <p:nvSpPr>
          <p:cNvPr id="8" name="Скругленный прямоугольник 7"/>
          <p:cNvSpPr/>
          <p:nvPr/>
        </p:nvSpPr>
        <p:spPr>
          <a:xfrm>
            <a:off x="611560" y="3032984"/>
            <a:ext cx="1440000" cy="252000"/>
          </a:xfrm>
          <a:prstGeom prst="round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гречишный</a:t>
            </a:r>
            <a:endParaRPr lang="ru-RU" b="1" dirty="0">
              <a:solidFill>
                <a:schemeClr val="tx1"/>
              </a:solidFill>
            </a:endParaRPr>
          </a:p>
        </p:txBody>
      </p:sp>
      <p:sp>
        <p:nvSpPr>
          <p:cNvPr id="9" name="Скругленный прямоугольник 8"/>
          <p:cNvSpPr/>
          <p:nvPr/>
        </p:nvSpPr>
        <p:spPr>
          <a:xfrm>
            <a:off x="3707904" y="3032984"/>
            <a:ext cx="1440000" cy="252000"/>
          </a:xfrm>
          <a:prstGeom prst="round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липовый</a:t>
            </a:r>
            <a:endParaRPr lang="ru-RU" b="1" dirty="0">
              <a:solidFill>
                <a:schemeClr val="tx1"/>
              </a:solidFill>
            </a:endParaRPr>
          </a:p>
        </p:txBody>
      </p:sp>
      <p:sp>
        <p:nvSpPr>
          <p:cNvPr id="10" name="Скругленный прямоугольник 9"/>
          <p:cNvSpPr/>
          <p:nvPr/>
        </p:nvSpPr>
        <p:spPr>
          <a:xfrm>
            <a:off x="6804408" y="3032984"/>
            <a:ext cx="1440000" cy="252000"/>
          </a:xfrm>
          <a:prstGeom prst="round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акациевый</a:t>
            </a:r>
            <a:endParaRPr lang="ru-RU" b="1" dirty="0">
              <a:solidFill>
                <a:schemeClr val="tx1"/>
              </a:solidFill>
            </a:endParaRPr>
          </a:p>
        </p:txBody>
      </p:sp>
      <p:pic>
        <p:nvPicPr>
          <p:cNvPr id="7170" name="Picture 2" descr="https://thumbs.dreamstime.com/b/%D0%BC%D0%B5%D0%BD%D1%8C%D1%88%D0%B0%D1%8F-%D1%85%D0%B2%D0%BE%D1%80%D0%BE%D1%81%D1%82%D0%B8%D0%BD%D0%B0-%D0%B2%D0%B5%D1%81%D0%BD%D1%8B-%D0%B4%D0%B5%D1%80%D0%B5%D0%B2%D0%B0-%D0%B0%D0%BA%D0%B0%D1%86%D0%B8%D0%B8-%D1%81-%D1%80%D0%BE%D0%B7%D0%BE%D0%B2%D1%8B%D0%BC%D0%B8-%D1%86%D0%B2%D0%B5%D1%82%D0%BA%D0%B0%D0%BC%D0%B8-119015988.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rot="5400000" flipH="1">
            <a:off x="588157" y="4820555"/>
            <a:ext cx="1440160" cy="961306"/>
          </a:xfrm>
          <a:prstGeom prst="rect">
            <a:avLst/>
          </a:prstGeom>
          <a:noFill/>
        </p:spPr>
      </p:pic>
      <p:pic>
        <p:nvPicPr>
          <p:cNvPr id="7172" name="Picture 4" descr="https://balthazar.club/uploads/posts/2023-02/1675457986_balthazar-club-p-tsveti-grechikhi-pinterest-21.jpg"/>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771800" y="4581128"/>
            <a:ext cx="1405796" cy="1440160"/>
          </a:xfrm>
          <a:prstGeom prst="rect">
            <a:avLst/>
          </a:prstGeom>
          <a:noFill/>
        </p:spPr>
      </p:pic>
      <p:pic>
        <p:nvPicPr>
          <p:cNvPr id="7174" name="Picture 6" descr="https://kartinki.pibig.info/uploads/posts/2023-04/1680829418_kartinki-pibig-info-p-lipa-derevo-kartinka-arti-62.jpg"/>
          <p:cNvPicPr>
            <a:picLocks noChangeAspect="1" noChangeArrowheads="1"/>
          </p:cNvPicPr>
          <p:nvPr/>
        </p:nvPicPr>
        <p:blipFill>
          <a:blip r:embed="rId5" cstate="print">
            <a:clrChange>
              <a:clrFrom>
                <a:srgbClr val="FFFFFF"/>
              </a:clrFrom>
              <a:clrTo>
                <a:srgbClr val="FFFFFF">
                  <a:alpha val="0"/>
                </a:srgbClr>
              </a:clrTo>
            </a:clrChange>
          </a:blip>
          <a:srcRect b="15418"/>
          <a:stretch>
            <a:fillRect/>
          </a:stretch>
        </p:blipFill>
        <p:spPr bwMode="auto">
          <a:xfrm>
            <a:off x="7092280" y="4653136"/>
            <a:ext cx="1344780" cy="1440000"/>
          </a:xfrm>
          <a:prstGeom prst="rect">
            <a:avLst/>
          </a:prstGeom>
          <a:noFill/>
        </p:spPr>
      </p:pic>
      <p:pic>
        <p:nvPicPr>
          <p:cNvPr id="7176" name="Picture 8" descr="https://catherineasquithgallery.com/uploads/posts/2021-03/1614554905_45-p-kartinka-podsolnukha-na-belom-fone-70.png"/>
          <p:cNvPicPr>
            <a:picLocks noChangeAspect="1" noChangeArrowheads="1"/>
          </p:cNvPicPr>
          <p:nvPr/>
        </p:nvPicPr>
        <p:blipFill>
          <a:blip r:embed="rId6" cstate="print"/>
          <a:srcRect/>
          <a:stretch>
            <a:fillRect/>
          </a:stretch>
        </p:blipFill>
        <p:spPr bwMode="auto">
          <a:xfrm>
            <a:off x="5148064" y="4725144"/>
            <a:ext cx="925865" cy="936104"/>
          </a:xfrm>
          <a:prstGeom prst="rect">
            <a:avLst/>
          </a:prstGeom>
          <a:noFill/>
        </p:spPr>
      </p:pic>
      <p:sp>
        <p:nvSpPr>
          <p:cNvPr id="15" name="Скругленный прямоугольник 14"/>
          <p:cNvSpPr/>
          <p:nvPr/>
        </p:nvSpPr>
        <p:spPr>
          <a:xfrm>
            <a:off x="539552" y="6165304"/>
            <a:ext cx="1440000" cy="252000"/>
          </a:xfrm>
          <a:prstGeom prst="roundRect">
            <a:avLst/>
          </a:prstGeom>
          <a:solidFill>
            <a:schemeClr val="accent3">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акация</a:t>
            </a:r>
            <a:endParaRPr lang="ru-RU" b="1" dirty="0">
              <a:solidFill>
                <a:schemeClr val="tx1"/>
              </a:solidFill>
            </a:endParaRPr>
          </a:p>
        </p:txBody>
      </p:sp>
      <p:sp>
        <p:nvSpPr>
          <p:cNvPr id="16" name="Скругленный прямоугольник 15"/>
          <p:cNvSpPr/>
          <p:nvPr/>
        </p:nvSpPr>
        <p:spPr>
          <a:xfrm>
            <a:off x="2987824" y="6165304"/>
            <a:ext cx="1440000" cy="252000"/>
          </a:xfrm>
          <a:prstGeom prst="roundRect">
            <a:avLst/>
          </a:prstGeom>
          <a:solidFill>
            <a:schemeClr val="accent3">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гречиха</a:t>
            </a:r>
            <a:endParaRPr lang="ru-RU" b="1" dirty="0">
              <a:solidFill>
                <a:schemeClr val="tx1"/>
              </a:solidFill>
            </a:endParaRPr>
          </a:p>
        </p:txBody>
      </p:sp>
      <p:sp>
        <p:nvSpPr>
          <p:cNvPr id="17" name="Скругленный прямоугольник 16">
            <a:hlinkClick r:id="" action="ppaction://noaction">
              <a:snd r:embed="rId7" name="wind.wav"/>
            </a:hlinkClick>
          </p:cNvPr>
          <p:cNvSpPr/>
          <p:nvPr/>
        </p:nvSpPr>
        <p:spPr>
          <a:xfrm>
            <a:off x="4932040" y="6165304"/>
            <a:ext cx="1440000" cy="252000"/>
          </a:xfrm>
          <a:prstGeom prst="roundRect">
            <a:avLst/>
          </a:prstGeom>
          <a:solidFill>
            <a:schemeClr val="accent3">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 </a:t>
            </a:r>
            <a:endParaRPr lang="ru-RU" b="1" dirty="0">
              <a:solidFill>
                <a:schemeClr val="tx1"/>
              </a:solidFill>
            </a:endParaRPr>
          </a:p>
        </p:txBody>
      </p:sp>
      <p:sp>
        <p:nvSpPr>
          <p:cNvPr id="18" name="Скругленный прямоугольник 17"/>
          <p:cNvSpPr/>
          <p:nvPr/>
        </p:nvSpPr>
        <p:spPr>
          <a:xfrm>
            <a:off x="7092280" y="6165304"/>
            <a:ext cx="1440000" cy="252000"/>
          </a:xfrm>
          <a:prstGeom prst="roundRect">
            <a:avLst/>
          </a:prstGeom>
          <a:solidFill>
            <a:schemeClr val="accent3">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dirty="0" smtClean="0">
                <a:solidFill>
                  <a:schemeClr val="tx1"/>
                </a:solidFill>
              </a:rPr>
              <a:t>липа</a:t>
            </a:r>
            <a:endParaRPr lang="ru-RU" b="1" dirty="0">
              <a:solidFill>
                <a:schemeClr val="tx1"/>
              </a:solidFill>
            </a:endParaRPr>
          </a:p>
        </p:txBody>
      </p:sp>
      <p:sp>
        <p:nvSpPr>
          <p:cNvPr id="19" name="TextBox 18"/>
          <p:cNvSpPr txBox="1"/>
          <p:nvPr/>
        </p:nvSpPr>
        <p:spPr>
          <a:xfrm>
            <a:off x="1043608" y="3284984"/>
            <a:ext cx="504056" cy="246221"/>
          </a:xfrm>
          <a:prstGeom prst="rect">
            <a:avLst/>
          </a:prstGeom>
          <a:noFill/>
        </p:spPr>
        <p:txBody>
          <a:bodyPr wrap="square" rtlCol="0">
            <a:spAutoFit/>
          </a:bodyPr>
          <a:lstStyle/>
          <a:p>
            <a:r>
              <a:rPr lang="ru-RU" sz="1000" dirty="0" smtClean="0"/>
              <a:t>Клик!</a:t>
            </a:r>
            <a:endParaRPr lang="ru-RU" sz="1000" dirty="0"/>
          </a:p>
        </p:txBody>
      </p:sp>
      <p:sp>
        <p:nvSpPr>
          <p:cNvPr id="20" name="Стрелка вправо 19">
            <a:hlinkClick r:id="" action="ppaction://hlinkshowjump?jump=nextslide"/>
          </p:cNvPr>
          <p:cNvSpPr/>
          <p:nvPr/>
        </p:nvSpPr>
        <p:spPr>
          <a:xfrm>
            <a:off x="8496488" y="6453336"/>
            <a:ext cx="468000" cy="252000"/>
          </a:xfrm>
          <a:prstGeom prst="rightArrow">
            <a:avLst/>
          </a:prstGeom>
          <a:solidFill>
            <a:schemeClr val="accent5">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8">
                                            <p:txEl>
                                              <p:pRg st="0" end="0"/>
                                            </p:txEl>
                                          </p:spTgt>
                                        </p:tgtEl>
                                        <p:attrNameLst>
                                          <p:attrName>style.visibility</p:attrName>
                                        </p:attrNameLst>
                                      </p:cBhvr>
                                      <p:to>
                                        <p:strVal val="visible"/>
                                      </p:to>
                                    </p:set>
                                    <p:anim calcmode="discrete" valueType="clr">
                                      <p:cBhvr override="childStyle">
                                        <p:cTn id="7" dur="80"/>
                                        <p:tgtEl>
                                          <p:spTgt spid="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8">
                                            <p:txEl>
                                              <p:pRg st="0" end="0"/>
                                            </p:txEl>
                                          </p:spTgt>
                                        </p:tgtEl>
                                        <p:attrNameLst>
                                          <p:attrName>fill.type</p:attrName>
                                        </p:attrNameLst>
                                      </p:cBhvr>
                                      <p:to>
                                        <p:strVal val="solid"/>
                                      </p:to>
                                    </p:set>
                                  </p:childTnLst>
                                </p:cTn>
                              </p:par>
                            </p:childTnLst>
                          </p:cTn>
                        </p:par>
                      </p:childTnLst>
                    </p:cTn>
                  </p:par>
                </p:childTnLst>
              </p:cTn>
              <p:nextCondLst>
                <p:cond evt="onClick" delay="0">
                  <p:tgtEl>
                    <p:spTgt spid="8"/>
                  </p:tgtEl>
                </p:cond>
              </p:nextCondLst>
            </p:seq>
            <p:seq concurrent="1" nextAc="seek">
              <p:cTn id="10" restart="whenNotActive" fill="hold" evtFilter="cancelBubble" nodeType="interactiveSeq">
                <p:stCondLst>
                  <p:cond evt="onClick" delay="0">
                    <p:tgtEl>
                      <p:spTgt spid="9"/>
                    </p:tgtEl>
                  </p:cond>
                </p:stCondLst>
                <p:endSync evt="end" delay="0">
                  <p:rtn val="all"/>
                </p:endSync>
                <p:childTnLst>
                  <p:par>
                    <p:cTn id="11" fill="hold">
                      <p:stCondLst>
                        <p:cond delay="0"/>
                      </p:stCondLst>
                      <p:childTnLst>
                        <p:par>
                          <p:cTn id="12" fill="hold">
                            <p:stCondLst>
                              <p:cond delay="0"/>
                            </p:stCondLst>
                            <p:childTnLst>
                              <p:par>
                                <p:cTn id="13" presetID="27" presetClass="entr" presetSubtype="0" fill="hold" nodeType="clickEffect">
                                  <p:stCondLst>
                                    <p:cond delay="0"/>
                                  </p:stCondLst>
                                  <p:iterate type="lt">
                                    <p:tmPct val="50000"/>
                                  </p:iterate>
                                  <p:childTnLst>
                                    <p:set>
                                      <p:cBhvr>
                                        <p:cTn id="14" dur="1" fill="hold">
                                          <p:stCondLst>
                                            <p:cond delay="0"/>
                                          </p:stCondLst>
                                        </p:cTn>
                                        <p:tgtEl>
                                          <p:spTgt spid="9">
                                            <p:txEl>
                                              <p:pRg st="0" end="0"/>
                                            </p:txEl>
                                          </p:spTgt>
                                        </p:tgtEl>
                                        <p:attrNameLst>
                                          <p:attrName>style.visibility</p:attrName>
                                        </p:attrNameLst>
                                      </p:cBhvr>
                                      <p:to>
                                        <p:strVal val="visible"/>
                                      </p:to>
                                    </p:set>
                                    <p:anim calcmode="discrete" valueType="clr">
                                      <p:cBhvr override="childStyle">
                                        <p:cTn id="15" dur="80"/>
                                        <p:tgtEl>
                                          <p:spTgt spid="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9">
                                            <p:txEl>
                                              <p:pRg st="0" end="0"/>
                                            </p:txEl>
                                          </p:spTgt>
                                        </p:tgtEl>
                                        <p:attrNameLst>
                                          <p:attrName>fillcolor</p:attrName>
                                        </p:attrNameLst>
                                      </p:cBhvr>
                                      <p:tavLst>
                                        <p:tav tm="0">
                                          <p:val>
                                            <p:clrVal>
                                              <a:schemeClr val="accent2"/>
                                            </p:clrVal>
                                          </p:val>
                                        </p:tav>
                                        <p:tav tm="50000">
                                          <p:val>
                                            <p:clrVal>
                                              <a:schemeClr val="hlink"/>
                                            </p:clrVal>
                                          </p:val>
                                        </p:tav>
                                      </p:tavLst>
                                    </p:anim>
                                    <p:set>
                                      <p:cBhvr>
                                        <p:cTn id="17" dur="80"/>
                                        <p:tgtEl>
                                          <p:spTgt spid="9">
                                            <p:txEl>
                                              <p:pRg st="0" end="0"/>
                                            </p:txEl>
                                          </p:spTgt>
                                        </p:tgtEl>
                                        <p:attrNameLst>
                                          <p:attrName>fill.type</p:attrName>
                                        </p:attrNameLst>
                                      </p:cBhvr>
                                      <p:to>
                                        <p:strVal val="solid"/>
                                      </p:to>
                                    </p:set>
                                  </p:childTnLst>
                                </p:cTn>
                              </p:par>
                            </p:childTnLst>
                          </p:cTn>
                        </p:par>
                      </p:childTnLst>
                    </p:cTn>
                  </p:par>
                </p:childTnLst>
              </p:cTn>
              <p:nextCondLst>
                <p:cond evt="onClick" delay="0">
                  <p:tgtEl>
                    <p:spTgt spid="9"/>
                  </p:tgtEl>
                </p:cond>
              </p:nextCondLst>
            </p:seq>
            <p:seq concurrent="1" nextAc="seek">
              <p:cTn id="18" restart="whenNotActive" fill="hold" evtFilter="cancelBubble" nodeType="interactiveSeq">
                <p:stCondLst>
                  <p:cond evt="onClick" delay="0">
                    <p:tgtEl>
                      <p:spTgt spid="10"/>
                    </p:tgtEl>
                  </p:cond>
                </p:stCondLst>
                <p:endSync evt="end" delay="0">
                  <p:rtn val="all"/>
                </p:endSync>
                <p:childTnLst>
                  <p:par>
                    <p:cTn id="19" fill="hold">
                      <p:stCondLst>
                        <p:cond delay="0"/>
                      </p:stCondLst>
                      <p:childTnLst>
                        <p:par>
                          <p:cTn id="20" fill="hold">
                            <p:stCondLst>
                              <p:cond delay="0"/>
                            </p:stCondLst>
                            <p:childTnLst>
                              <p:par>
                                <p:cTn id="21" presetID="27" presetClass="entr" presetSubtype="0" fill="hold" nodeType="clickEffect">
                                  <p:stCondLst>
                                    <p:cond delay="0"/>
                                  </p:stCondLst>
                                  <p:iterate type="lt">
                                    <p:tmPct val="50000"/>
                                  </p:iterate>
                                  <p:childTnLst>
                                    <p:set>
                                      <p:cBhvr>
                                        <p:cTn id="22" dur="1" fill="hold">
                                          <p:stCondLst>
                                            <p:cond delay="0"/>
                                          </p:stCondLst>
                                        </p:cTn>
                                        <p:tgtEl>
                                          <p:spTgt spid="10">
                                            <p:txEl>
                                              <p:pRg st="0" end="0"/>
                                            </p:txEl>
                                          </p:spTgt>
                                        </p:tgtEl>
                                        <p:attrNameLst>
                                          <p:attrName>style.visibility</p:attrName>
                                        </p:attrNameLst>
                                      </p:cBhvr>
                                      <p:to>
                                        <p:strVal val="visible"/>
                                      </p:to>
                                    </p:set>
                                    <p:anim calcmode="discrete" valueType="clr">
                                      <p:cBhvr override="childStyle">
                                        <p:cTn id="23" dur="80"/>
                                        <p:tgtEl>
                                          <p:spTgt spid="1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10">
                                            <p:txEl>
                                              <p:pRg st="0" end="0"/>
                                            </p:txEl>
                                          </p:spTgt>
                                        </p:tgtEl>
                                        <p:attrNameLst>
                                          <p:attrName>fillcolor</p:attrName>
                                        </p:attrNameLst>
                                      </p:cBhvr>
                                      <p:tavLst>
                                        <p:tav tm="0">
                                          <p:val>
                                            <p:clrVal>
                                              <a:schemeClr val="accent2"/>
                                            </p:clrVal>
                                          </p:val>
                                        </p:tav>
                                        <p:tav tm="50000">
                                          <p:val>
                                            <p:clrVal>
                                              <a:schemeClr val="hlink"/>
                                            </p:clrVal>
                                          </p:val>
                                        </p:tav>
                                      </p:tavLst>
                                    </p:anim>
                                    <p:set>
                                      <p:cBhvr>
                                        <p:cTn id="25" dur="80"/>
                                        <p:tgtEl>
                                          <p:spTgt spid="10">
                                            <p:txEl>
                                              <p:pRg st="0" end="0"/>
                                            </p:txEl>
                                          </p:spTgt>
                                        </p:tgtEl>
                                        <p:attrNameLst>
                                          <p:attrName>fill.type</p:attrName>
                                        </p:attrNameLst>
                                      </p:cBhvr>
                                      <p:to>
                                        <p:strVal val="solid"/>
                                      </p:to>
                                    </p:set>
                                  </p:childTnLst>
                                </p:cTn>
                              </p:par>
                            </p:childTnLst>
                          </p:cTn>
                        </p:par>
                      </p:childTnLst>
                    </p:cTn>
                  </p:par>
                </p:childTnLst>
              </p:cTn>
              <p:nextCondLst>
                <p:cond evt="onClick" delay="0">
                  <p:tgtEl>
                    <p:spTgt spid="10"/>
                  </p:tgtEl>
                </p:cond>
              </p:nextCondLst>
            </p:seq>
            <p:seq concurrent="1" nextAc="seek">
              <p:cTn id="26" restart="whenNotActive" fill="hold" evtFilter="cancelBubble" nodeType="interactiveSeq">
                <p:stCondLst>
                  <p:cond evt="onClick" delay="0">
                    <p:tgtEl>
                      <p:spTgt spid="15"/>
                    </p:tgtEl>
                  </p:cond>
                </p:stCondLst>
                <p:endSync evt="end" delay="0">
                  <p:rtn val="all"/>
                </p:endSync>
                <p:childTnLst>
                  <p:par>
                    <p:cTn id="27" fill="hold">
                      <p:stCondLst>
                        <p:cond delay="0"/>
                      </p:stCondLst>
                      <p:childTnLst>
                        <p:par>
                          <p:cTn id="28" fill="hold">
                            <p:stCondLst>
                              <p:cond delay="0"/>
                            </p:stCondLst>
                            <p:childTnLst>
                              <p:par>
                                <p:cTn id="29" presetID="27" presetClass="entr" presetSubtype="0" fill="hold" nodeType="clickEffect">
                                  <p:stCondLst>
                                    <p:cond delay="0"/>
                                  </p:stCondLst>
                                  <p:iterate type="lt">
                                    <p:tmPct val="50000"/>
                                  </p:iterate>
                                  <p:childTnLst>
                                    <p:set>
                                      <p:cBhvr>
                                        <p:cTn id="30" dur="1" fill="hold">
                                          <p:stCondLst>
                                            <p:cond delay="0"/>
                                          </p:stCondLst>
                                        </p:cTn>
                                        <p:tgtEl>
                                          <p:spTgt spid="15">
                                            <p:txEl>
                                              <p:pRg st="0" end="0"/>
                                            </p:txEl>
                                          </p:spTgt>
                                        </p:tgtEl>
                                        <p:attrNameLst>
                                          <p:attrName>style.visibility</p:attrName>
                                        </p:attrNameLst>
                                      </p:cBhvr>
                                      <p:to>
                                        <p:strVal val="visible"/>
                                      </p:to>
                                    </p:set>
                                    <p:anim calcmode="discrete" valueType="clr">
                                      <p:cBhvr override="childStyle">
                                        <p:cTn id="31" dur="80"/>
                                        <p:tgtEl>
                                          <p:spTgt spid="1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15">
                                            <p:txEl>
                                              <p:pRg st="0" end="0"/>
                                            </p:txEl>
                                          </p:spTgt>
                                        </p:tgtEl>
                                        <p:attrNameLst>
                                          <p:attrName>fillcolor</p:attrName>
                                        </p:attrNameLst>
                                      </p:cBhvr>
                                      <p:tavLst>
                                        <p:tav tm="0">
                                          <p:val>
                                            <p:clrVal>
                                              <a:schemeClr val="accent2"/>
                                            </p:clrVal>
                                          </p:val>
                                        </p:tav>
                                        <p:tav tm="50000">
                                          <p:val>
                                            <p:clrVal>
                                              <a:schemeClr val="hlink"/>
                                            </p:clrVal>
                                          </p:val>
                                        </p:tav>
                                      </p:tavLst>
                                    </p:anim>
                                    <p:set>
                                      <p:cBhvr>
                                        <p:cTn id="33" dur="80"/>
                                        <p:tgtEl>
                                          <p:spTgt spid="15">
                                            <p:txEl>
                                              <p:pRg st="0" end="0"/>
                                            </p:txEl>
                                          </p:spTgt>
                                        </p:tgtEl>
                                        <p:attrNameLst>
                                          <p:attrName>fill.type</p:attrName>
                                        </p:attrNameLst>
                                      </p:cBhvr>
                                      <p:to>
                                        <p:strVal val="solid"/>
                                      </p:to>
                                    </p:set>
                                  </p:childTnLst>
                                </p:cTn>
                              </p:par>
                            </p:childTnLst>
                          </p:cTn>
                        </p:par>
                      </p:childTnLst>
                    </p:cTn>
                  </p:par>
                </p:childTnLst>
              </p:cTn>
              <p:nextCondLst>
                <p:cond evt="onClick" delay="0">
                  <p:tgtEl>
                    <p:spTgt spid="15"/>
                  </p:tgtEl>
                </p:cond>
              </p:nextCondLst>
            </p:seq>
            <p:seq concurrent="1" nextAc="seek">
              <p:cTn id="34" restart="whenNotActive" fill="hold" evtFilter="cancelBubble" nodeType="interactiveSeq">
                <p:stCondLst>
                  <p:cond evt="onClick" delay="0">
                    <p:tgtEl>
                      <p:spTgt spid="16"/>
                    </p:tgtEl>
                  </p:cond>
                </p:stCondLst>
                <p:endSync evt="end" delay="0">
                  <p:rtn val="all"/>
                </p:endSync>
                <p:childTnLst>
                  <p:par>
                    <p:cTn id="35" fill="hold">
                      <p:stCondLst>
                        <p:cond delay="0"/>
                      </p:stCondLst>
                      <p:childTnLst>
                        <p:par>
                          <p:cTn id="36" fill="hold">
                            <p:stCondLst>
                              <p:cond delay="0"/>
                            </p:stCondLst>
                            <p:childTnLst>
                              <p:par>
                                <p:cTn id="37" presetID="27" presetClass="entr" presetSubtype="0" fill="hold" nodeType="clickEffect">
                                  <p:stCondLst>
                                    <p:cond delay="0"/>
                                  </p:stCondLst>
                                  <p:iterate type="lt">
                                    <p:tmPct val="50000"/>
                                  </p:iterate>
                                  <p:childTnLst>
                                    <p:set>
                                      <p:cBhvr>
                                        <p:cTn id="38" dur="1" fill="hold">
                                          <p:stCondLst>
                                            <p:cond delay="0"/>
                                          </p:stCondLst>
                                        </p:cTn>
                                        <p:tgtEl>
                                          <p:spTgt spid="16">
                                            <p:txEl>
                                              <p:pRg st="0" end="0"/>
                                            </p:txEl>
                                          </p:spTgt>
                                        </p:tgtEl>
                                        <p:attrNameLst>
                                          <p:attrName>style.visibility</p:attrName>
                                        </p:attrNameLst>
                                      </p:cBhvr>
                                      <p:to>
                                        <p:strVal val="visible"/>
                                      </p:to>
                                    </p:set>
                                    <p:anim calcmode="discrete" valueType="clr">
                                      <p:cBhvr override="childStyle">
                                        <p:cTn id="39" dur="80"/>
                                        <p:tgtEl>
                                          <p:spTgt spid="1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0" dur="80"/>
                                        <p:tgtEl>
                                          <p:spTgt spid="16">
                                            <p:txEl>
                                              <p:pRg st="0" end="0"/>
                                            </p:txEl>
                                          </p:spTgt>
                                        </p:tgtEl>
                                        <p:attrNameLst>
                                          <p:attrName>fillcolor</p:attrName>
                                        </p:attrNameLst>
                                      </p:cBhvr>
                                      <p:tavLst>
                                        <p:tav tm="0">
                                          <p:val>
                                            <p:clrVal>
                                              <a:schemeClr val="accent2"/>
                                            </p:clrVal>
                                          </p:val>
                                        </p:tav>
                                        <p:tav tm="50000">
                                          <p:val>
                                            <p:clrVal>
                                              <a:schemeClr val="hlink"/>
                                            </p:clrVal>
                                          </p:val>
                                        </p:tav>
                                      </p:tavLst>
                                    </p:anim>
                                    <p:set>
                                      <p:cBhvr>
                                        <p:cTn id="41" dur="80"/>
                                        <p:tgtEl>
                                          <p:spTgt spid="16">
                                            <p:txEl>
                                              <p:pRg st="0" end="0"/>
                                            </p:txEl>
                                          </p:spTgt>
                                        </p:tgtEl>
                                        <p:attrNameLst>
                                          <p:attrName>fill.type</p:attrName>
                                        </p:attrNameLst>
                                      </p:cBhvr>
                                      <p:to>
                                        <p:strVal val="solid"/>
                                      </p:to>
                                    </p:set>
                                  </p:childTnLst>
                                </p:cTn>
                              </p:par>
                            </p:childTnLst>
                          </p:cTn>
                        </p:par>
                      </p:childTnLst>
                    </p:cTn>
                  </p:par>
                </p:childTnLst>
              </p:cTn>
              <p:nextCondLst>
                <p:cond evt="onClick" delay="0">
                  <p:tgtEl>
                    <p:spTgt spid="16"/>
                  </p:tgtEl>
                </p:cond>
              </p:nextCondLst>
            </p:seq>
            <p:seq concurrent="1" nextAc="seek">
              <p:cTn id="42" restart="whenNotActive" fill="hold" evtFilter="cancelBubble" nodeType="interactiveSeq">
                <p:stCondLst>
                  <p:cond evt="onClick" delay="0">
                    <p:tgtEl>
                      <p:spTgt spid="17"/>
                    </p:tgtEl>
                  </p:cond>
                </p:stCondLst>
                <p:endSync evt="end" delay="0">
                  <p:rtn val="all"/>
                </p:endSync>
                <p:childTnLst>
                  <p:par>
                    <p:cTn id="43" fill="hold">
                      <p:stCondLst>
                        <p:cond delay="0"/>
                      </p:stCondLst>
                      <p:childTnLst>
                        <p:par>
                          <p:cTn id="44" fill="hold">
                            <p:stCondLst>
                              <p:cond delay="0"/>
                            </p:stCondLst>
                            <p:childTnLst>
                              <p:par>
                                <p:cTn id="45" presetID="27" presetClass="entr" presetSubtype="0" fill="hold" nodeType="clickEffect">
                                  <p:stCondLst>
                                    <p:cond delay="0"/>
                                  </p:stCondLst>
                                  <p:iterate type="lt">
                                    <p:tmPct val="50000"/>
                                  </p:iterate>
                                  <p:childTnLst>
                                    <p:set>
                                      <p:cBhvr>
                                        <p:cTn id="46" dur="1" fill="hold">
                                          <p:stCondLst>
                                            <p:cond delay="0"/>
                                          </p:stCondLst>
                                        </p:cTn>
                                        <p:tgtEl>
                                          <p:spTgt spid="17">
                                            <p:txEl>
                                              <p:pRg st="0" end="0"/>
                                            </p:txEl>
                                          </p:spTgt>
                                        </p:tgtEl>
                                        <p:attrNameLst>
                                          <p:attrName>style.visibility</p:attrName>
                                        </p:attrNameLst>
                                      </p:cBhvr>
                                      <p:to>
                                        <p:strVal val="visible"/>
                                      </p:to>
                                    </p:set>
                                    <p:anim calcmode="discrete" valueType="clr">
                                      <p:cBhvr override="childStyle">
                                        <p:cTn id="47" dur="80"/>
                                        <p:tgtEl>
                                          <p:spTgt spid="1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8" dur="80"/>
                                        <p:tgtEl>
                                          <p:spTgt spid="17">
                                            <p:txEl>
                                              <p:pRg st="0" end="0"/>
                                            </p:txEl>
                                          </p:spTgt>
                                        </p:tgtEl>
                                        <p:attrNameLst>
                                          <p:attrName>fillcolor</p:attrName>
                                        </p:attrNameLst>
                                      </p:cBhvr>
                                      <p:tavLst>
                                        <p:tav tm="0">
                                          <p:val>
                                            <p:clrVal>
                                              <a:schemeClr val="accent2"/>
                                            </p:clrVal>
                                          </p:val>
                                        </p:tav>
                                        <p:tav tm="50000">
                                          <p:val>
                                            <p:clrVal>
                                              <a:schemeClr val="hlink"/>
                                            </p:clrVal>
                                          </p:val>
                                        </p:tav>
                                      </p:tavLst>
                                    </p:anim>
                                    <p:set>
                                      <p:cBhvr>
                                        <p:cTn id="49" dur="80"/>
                                        <p:tgtEl>
                                          <p:spTgt spid="17">
                                            <p:txEl>
                                              <p:pRg st="0" end="0"/>
                                            </p:txEl>
                                          </p:spTgt>
                                        </p:tgtEl>
                                        <p:attrNameLst>
                                          <p:attrName>fill.type</p:attrName>
                                        </p:attrNameLst>
                                      </p:cBhvr>
                                      <p:to>
                                        <p:strVal val="solid"/>
                                      </p:to>
                                    </p:set>
                                  </p:childTnLst>
                                </p:cTn>
                              </p:par>
                            </p:childTnLst>
                          </p:cTn>
                        </p:par>
                      </p:childTnLst>
                    </p:cTn>
                  </p:par>
                </p:childTnLst>
              </p:cTn>
              <p:nextCondLst>
                <p:cond evt="onClick" delay="0">
                  <p:tgtEl>
                    <p:spTgt spid="17"/>
                  </p:tgtEl>
                </p:cond>
              </p:nextCondLst>
            </p:seq>
            <p:seq concurrent="1" nextAc="seek">
              <p:cTn id="50" restart="whenNotActive" fill="hold" evtFilter="cancelBubble" nodeType="interactiveSeq">
                <p:stCondLst>
                  <p:cond evt="onClick" delay="0">
                    <p:tgtEl>
                      <p:spTgt spid="18"/>
                    </p:tgtEl>
                  </p:cond>
                </p:stCondLst>
                <p:endSync evt="end" delay="0">
                  <p:rtn val="all"/>
                </p:endSync>
                <p:childTnLst>
                  <p:par>
                    <p:cTn id="51" fill="hold">
                      <p:stCondLst>
                        <p:cond delay="0"/>
                      </p:stCondLst>
                      <p:childTnLst>
                        <p:par>
                          <p:cTn id="52" fill="hold">
                            <p:stCondLst>
                              <p:cond delay="0"/>
                            </p:stCondLst>
                            <p:childTnLst>
                              <p:par>
                                <p:cTn id="53" presetID="27" presetClass="entr" presetSubtype="0" fill="hold" nodeType="clickEffect">
                                  <p:stCondLst>
                                    <p:cond delay="0"/>
                                  </p:stCondLst>
                                  <p:iterate type="lt">
                                    <p:tmPct val="50000"/>
                                  </p:iterate>
                                  <p:childTnLst>
                                    <p:set>
                                      <p:cBhvr>
                                        <p:cTn id="54" dur="1" fill="hold">
                                          <p:stCondLst>
                                            <p:cond delay="0"/>
                                          </p:stCondLst>
                                        </p:cTn>
                                        <p:tgtEl>
                                          <p:spTgt spid="18">
                                            <p:txEl>
                                              <p:pRg st="0" end="0"/>
                                            </p:txEl>
                                          </p:spTgt>
                                        </p:tgtEl>
                                        <p:attrNameLst>
                                          <p:attrName>style.visibility</p:attrName>
                                        </p:attrNameLst>
                                      </p:cBhvr>
                                      <p:to>
                                        <p:strVal val="visible"/>
                                      </p:to>
                                    </p:set>
                                    <p:anim calcmode="discrete" valueType="clr">
                                      <p:cBhvr override="childStyle">
                                        <p:cTn id="55" dur="80"/>
                                        <p:tgtEl>
                                          <p:spTgt spid="1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6" dur="80"/>
                                        <p:tgtEl>
                                          <p:spTgt spid="18">
                                            <p:txEl>
                                              <p:pRg st="0" end="0"/>
                                            </p:txEl>
                                          </p:spTgt>
                                        </p:tgtEl>
                                        <p:attrNameLst>
                                          <p:attrName>fillcolor</p:attrName>
                                        </p:attrNameLst>
                                      </p:cBhvr>
                                      <p:tavLst>
                                        <p:tav tm="0">
                                          <p:val>
                                            <p:clrVal>
                                              <a:schemeClr val="accent2"/>
                                            </p:clrVal>
                                          </p:val>
                                        </p:tav>
                                        <p:tav tm="50000">
                                          <p:val>
                                            <p:clrVal>
                                              <a:schemeClr val="hlink"/>
                                            </p:clrVal>
                                          </p:val>
                                        </p:tav>
                                      </p:tavLst>
                                    </p:anim>
                                    <p:set>
                                      <p:cBhvr>
                                        <p:cTn id="57" dur="80"/>
                                        <p:tgtEl>
                                          <p:spTgt spid="18">
                                            <p:txEl>
                                              <p:pRg st="0" end="0"/>
                                            </p:txEl>
                                          </p:spTgt>
                                        </p:tgtEl>
                                        <p:attrNameLst>
                                          <p:attrName>fill.type</p:attrName>
                                        </p:attrNameLst>
                                      </p:cBhvr>
                                      <p:to>
                                        <p:strVal val="solid"/>
                                      </p:to>
                                    </p:set>
                                  </p:childTnLst>
                                </p:cTn>
                              </p:par>
                            </p:childTnLst>
                          </p:cTn>
                        </p:par>
                      </p:childTnLst>
                    </p:cTn>
                  </p:par>
                </p:childTnLst>
              </p:cTn>
              <p:nextCondLst>
                <p:cond evt="onClick" delay="0">
                  <p:tgtEl>
                    <p:spTgt spid="18"/>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5589240"/>
            <a:ext cx="8280920" cy="646331"/>
          </a:xfrm>
          <a:prstGeom prst="rect">
            <a:avLst/>
          </a:prstGeom>
        </p:spPr>
        <p:txBody>
          <a:bodyPr wrap="square">
            <a:spAutoFit/>
          </a:bodyPr>
          <a:lstStyle/>
          <a:p>
            <a:r>
              <a:rPr lang="ru-RU" b="1" dirty="0" smtClean="0">
                <a:solidFill>
                  <a:srgbClr val="002060"/>
                </a:solidFill>
                <a:latin typeface="Comic Sans MS" pitchFamily="66" charset="0"/>
              </a:rPr>
              <a:t>   Определи, по каким признакам оба образца мёда схожи. Закрась соответствующие</a:t>
            </a:r>
            <a:r>
              <a:rPr lang="ru-RU" b="1" dirty="0">
                <a:solidFill>
                  <a:srgbClr val="002060"/>
                </a:solidFill>
                <a:latin typeface="Comic Sans MS" pitchFamily="66" charset="0"/>
              </a:rPr>
              <a:t> </a:t>
            </a:r>
            <a:r>
              <a:rPr lang="ru-RU" b="1" dirty="0" smtClean="0">
                <a:solidFill>
                  <a:srgbClr val="002060"/>
                </a:solidFill>
                <a:latin typeface="Comic Sans MS" pitchFamily="66" charset="0"/>
              </a:rPr>
              <a:t>ячейки жёлтым цветом.</a:t>
            </a:r>
          </a:p>
        </p:txBody>
      </p:sp>
      <p:sp>
        <p:nvSpPr>
          <p:cNvPr id="3" name="TextBox 2"/>
          <p:cNvSpPr txBox="1"/>
          <p:nvPr/>
        </p:nvSpPr>
        <p:spPr>
          <a:xfrm>
            <a:off x="3779912" y="116632"/>
            <a:ext cx="1584176" cy="400110"/>
          </a:xfrm>
          <a:prstGeom prst="rect">
            <a:avLst/>
          </a:prstGeom>
          <a:noFill/>
          <a:ln>
            <a:noFill/>
          </a:ln>
        </p:spPr>
        <p:txBody>
          <a:bodyPr wrap="square" rtlCol="0">
            <a:spAutoFit/>
          </a:bodyPr>
          <a:lstStyle/>
          <a:p>
            <a:pPr algn="ctr"/>
            <a:r>
              <a:rPr lang="ru-RU" sz="2000" b="1" dirty="0" smtClean="0">
                <a:solidFill>
                  <a:srgbClr val="0070C0"/>
                </a:solidFill>
                <a:latin typeface="Comic Sans MS" pitchFamily="66" charset="0"/>
              </a:rPr>
              <a:t>Задание 2</a:t>
            </a:r>
            <a:endParaRPr lang="ru-RU" sz="2000" b="1" dirty="0">
              <a:solidFill>
                <a:srgbClr val="0070C0"/>
              </a:solidFill>
              <a:latin typeface="Comic Sans MS" pitchFamily="66" charset="0"/>
            </a:endParaRPr>
          </a:p>
        </p:txBody>
      </p:sp>
      <p:sp>
        <p:nvSpPr>
          <p:cNvPr id="4" name="Прямоугольник 3"/>
          <p:cNvSpPr/>
          <p:nvPr/>
        </p:nvSpPr>
        <p:spPr>
          <a:xfrm>
            <a:off x="251520" y="476672"/>
            <a:ext cx="8244000" cy="2031325"/>
          </a:xfrm>
          <a:prstGeom prst="rect">
            <a:avLst/>
          </a:prstGeom>
        </p:spPr>
        <p:txBody>
          <a:bodyPr wrap="square">
            <a:spAutoFit/>
          </a:bodyPr>
          <a:lstStyle/>
          <a:p>
            <a:pPr algn="just"/>
            <a:r>
              <a:rPr lang="ru-RU" b="1" dirty="0" smtClean="0"/>
              <a:t>   Гречишный и акациевый мёд медведица купила быстро. А вот липовый она выбирала</a:t>
            </a:r>
            <a:r>
              <a:rPr lang="ru-RU" b="1" dirty="0"/>
              <a:t> </a:t>
            </a:r>
            <a:r>
              <a:rPr lang="ru-RU" b="1" dirty="0" smtClean="0"/>
              <a:t>долго. Наконец, она выбрала два образца липового мёда у двух разных продавцов. Медведица внимательно изучила эти образцы и заполнила таблицу.</a:t>
            </a:r>
          </a:p>
          <a:p>
            <a:pPr algn="just"/>
            <a:endParaRPr lang="ru-RU" b="1" dirty="0" smtClean="0">
              <a:solidFill>
                <a:srgbClr val="002060"/>
              </a:solidFill>
              <a:latin typeface="Comic Sans MS" pitchFamily="66" charset="0"/>
            </a:endParaRPr>
          </a:p>
          <a:p>
            <a:pPr algn="just"/>
            <a:r>
              <a:rPr lang="ru-RU" b="1" dirty="0" smtClean="0">
                <a:solidFill>
                  <a:srgbClr val="002060"/>
                </a:solidFill>
                <a:latin typeface="Comic Sans MS" pitchFamily="66" charset="0"/>
              </a:rPr>
              <a:t> Рассмотри таблицу. Сделай предположение, в котором образце мёда медведица могла засомневаться.</a:t>
            </a:r>
          </a:p>
        </p:txBody>
      </p:sp>
      <p:sp>
        <p:nvSpPr>
          <p:cNvPr id="5" name="Прямоугольник 4"/>
          <p:cNvSpPr/>
          <p:nvPr/>
        </p:nvSpPr>
        <p:spPr>
          <a:xfrm>
            <a:off x="179512" y="2697480"/>
            <a:ext cx="8712968" cy="646331"/>
          </a:xfrm>
          <a:prstGeom prst="rect">
            <a:avLst/>
          </a:prstGeom>
        </p:spPr>
        <p:txBody>
          <a:bodyPr wrap="square">
            <a:spAutoFit/>
          </a:bodyPr>
          <a:lstStyle/>
          <a:p>
            <a:r>
              <a:rPr lang="ru-RU" b="1" dirty="0" smtClean="0">
                <a:solidFill>
                  <a:srgbClr val="002060"/>
                </a:solidFill>
                <a:latin typeface="Comic Sans MS" pitchFamily="66" charset="0"/>
              </a:rPr>
              <a:t>Рассмотри таблицу. Сделай предположение, в каком образце мёда медведица могла засомневаться.</a:t>
            </a:r>
          </a:p>
        </p:txBody>
      </p:sp>
      <p:graphicFrame>
        <p:nvGraphicFramePr>
          <p:cNvPr id="6" name="Таблица 5"/>
          <p:cNvGraphicFramePr>
            <a:graphicFrameLocks noGrp="1"/>
          </p:cNvGraphicFramePr>
          <p:nvPr/>
        </p:nvGraphicFramePr>
        <p:xfrm>
          <a:off x="251520" y="2609696"/>
          <a:ext cx="8568951" cy="2763520"/>
        </p:xfrm>
        <a:graphic>
          <a:graphicData uri="http://schemas.openxmlformats.org/drawingml/2006/table">
            <a:tbl>
              <a:tblPr firstRow="1" bandRow="1">
                <a:tableStyleId>{5C22544A-7EE6-4342-B048-85BDC9FD1C3A}</a:tableStyleId>
              </a:tblPr>
              <a:tblGrid>
                <a:gridCol w="1728192"/>
                <a:gridCol w="3528392"/>
                <a:gridCol w="3312367"/>
              </a:tblGrid>
              <a:tr h="370840">
                <a:tc>
                  <a:txBody>
                    <a:bodyPr/>
                    <a:lstStyle/>
                    <a:p>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Образец № 1 </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Образец № 2</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ru-RU" dirty="0" smtClean="0"/>
                        <a:t>Запах</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Душистый, </a:t>
                      </a:r>
                    </a:p>
                    <a:p>
                      <a:pPr algn="ctr"/>
                      <a:r>
                        <a:rPr lang="ru-RU" dirty="0" smtClean="0"/>
                        <a:t>насыщенный аромат </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Аромат</a:t>
                      </a:r>
                    </a:p>
                    <a:p>
                      <a:pPr algn="ctr"/>
                      <a:r>
                        <a:rPr lang="ru-RU" dirty="0" smtClean="0"/>
                        <a:t>слабо выражен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ru-RU" dirty="0" smtClean="0"/>
                        <a:t>Цвет </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Янтарный </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Янтарный </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ru-RU" dirty="0" smtClean="0"/>
                        <a:t>Вкус </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Сладкий</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Сладкий</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ru-RU" dirty="0" smtClean="0"/>
                        <a:t>Растворимость  в воде</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Растворяется быстро, образуется прозрачный раствор </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Растворяется, на дне образуется небольшой осадок</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ru-RU" dirty="0" smtClean="0"/>
                        <a:t>Консистенция </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Вязкий, тягучий </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ru-RU" dirty="0" smtClean="0"/>
                        <a:t>Жидкий</a:t>
                      </a:r>
                      <a:endParaRPr lang="ru-RU"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6148" name="Picture 4" descr="https://previews.123rf.com/images/percom/percom1303/percom130300077/18230483-coche-jaune-sur-fond-blanc.jpg"/>
          <p:cNvPicPr>
            <a:picLocks noChangeAspect="1" noChangeArrowheads="1"/>
          </p:cNvPicPr>
          <p:nvPr/>
        </p:nvPicPr>
        <p:blipFill>
          <a:blip r:embed="rId2" cstate="print">
            <a:clrChange>
              <a:clrFrom>
                <a:srgbClr val="FFFFFF"/>
              </a:clrFrom>
              <a:clrTo>
                <a:srgbClr val="FFFFFF">
                  <a:alpha val="0"/>
                </a:srgbClr>
              </a:clrTo>
            </a:clrChange>
          </a:blip>
          <a:srcRect l="11563" t="8108" r="10062" b="9459"/>
          <a:stretch>
            <a:fillRect/>
          </a:stretch>
        </p:blipFill>
        <p:spPr bwMode="auto">
          <a:xfrm>
            <a:off x="4788024" y="3501008"/>
            <a:ext cx="504056" cy="504056"/>
          </a:xfrm>
          <a:prstGeom prst="rect">
            <a:avLst/>
          </a:prstGeom>
          <a:noFill/>
        </p:spPr>
      </p:pic>
      <p:pic>
        <p:nvPicPr>
          <p:cNvPr id="9" name="Picture 4" descr="https://previews.123rf.com/images/percom/percom1303/percom130300077/18230483-coche-jaune-sur-fond-blanc.jpg"/>
          <p:cNvPicPr>
            <a:picLocks noChangeAspect="1" noChangeArrowheads="1"/>
          </p:cNvPicPr>
          <p:nvPr/>
        </p:nvPicPr>
        <p:blipFill>
          <a:blip r:embed="rId2" cstate="print">
            <a:clrChange>
              <a:clrFrom>
                <a:srgbClr val="FFFFFF"/>
              </a:clrFrom>
              <a:clrTo>
                <a:srgbClr val="FFFFFF">
                  <a:alpha val="0"/>
                </a:srgbClr>
              </a:clrTo>
            </a:clrChange>
          </a:blip>
          <a:srcRect l="11563" t="8108" r="10062" b="9459"/>
          <a:stretch>
            <a:fillRect/>
          </a:stretch>
        </p:blipFill>
        <p:spPr bwMode="auto">
          <a:xfrm>
            <a:off x="4788024" y="3861048"/>
            <a:ext cx="504056" cy="504056"/>
          </a:xfrm>
          <a:prstGeom prst="rect">
            <a:avLst/>
          </a:prstGeom>
          <a:noFill/>
        </p:spPr>
      </p:pic>
      <p:pic>
        <p:nvPicPr>
          <p:cNvPr id="10" name="Picture 4" descr="https://previews.123rf.com/images/percom/percom1303/percom130300077/18230483-coche-jaune-sur-fond-blanc.jpg"/>
          <p:cNvPicPr>
            <a:picLocks noChangeAspect="1" noChangeArrowheads="1"/>
          </p:cNvPicPr>
          <p:nvPr/>
        </p:nvPicPr>
        <p:blipFill>
          <a:blip r:embed="rId2" cstate="print">
            <a:clrChange>
              <a:clrFrom>
                <a:srgbClr val="FFFFFF"/>
              </a:clrFrom>
              <a:clrTo>
                <a:srgbClr val="FFFFFF">
                  <a:alpha val="0"/>
                </a:srgbClr>
              </a:clrTo>
            </a:clrChange>
          </a:blip>
          <a:srcRect l="11563" t="8108" r="10062" b="9459"/>
          <a:stretch>
            <a:fillRect/>
          </a:stretch>
        </p:blipFill>
        <p:spPr bwMode="auto">
          <a:xfrm>
            <a:off x="8028384" y="3501008"/>
            <a:ext cx="504056" cy="504056"/>
          </a:xfrm>
          <a:prstGeom prst="rect">
            <a:avLst/>
          </a:prstGeom>
          <a:noFill/>
        </p:spPr>
      </p:pic>
      <p:pic>
        <p:nvPicPr>
          <p:cNvPr id="11" name="Picture 4" descr="https://previews.123rf.com/images/percom/percom1303/percom130300077/18230483-coche-jaune-sur-fond-blanc.jpg"/>
          <p:cNvPicPr>
            <a:picLocks noChangeAspect="1" noChangeArrowheads="1"/>
          </p:cNvPicPr>
          <p:nvPr/>
        </p:nvPicPr>
        <p:blipFill>
          <a:blip r:embed="rId2" cstate="print">
            <a:clrChange>
              <a:clrFrom>
                <a:srgbClr val="FFFFFF"/>
              </a:clrFrom>
              <a:clrTo>
                <a:srgbClr val="FFFFFF">
                  <a:alpha val="0"/>
                </a:srgbClr>
              </a:clrTo>
            </a:clrChange>
          </a:blip>
          <a:srcRect l="11563" t="8108" r="10062" b="9459"/>
          <a:stretch>
            <a:fillRect/>
          </a:stretch>
        </p:blipFill>
        <p:spPr bwMode="auto">
          <a:xfrm>
            <a:off x="8028384" y="3861048"/>
            <a:ext cx="504056" cy="504056"/>
          </a:xfrm>
          <a:prstGeom prst="rect">
            <a:avLst/>
          </a:prstGeom>
          <a:noFill/>
        </p:spPr>
      </p:pic>
      <p:sp>
        <p:nvSpPr>
          <p:cNvPr id="12" name="TextBox 11"/>
          <p:cNvSpPr txBox="1"/>
          <p:nvPr/>
        </p:nvSpPr>
        <p:spPr>
          <a:xfrm>
            <a:off x="5220072" y="5949280"/>
            <a:ext cx="1512168" cy="246221"/>
          </a:xfrm>
          <a:prstGeom prst="rect">
            <a:avLst/>
          </a:prstGeom>
          <a:noFill/>
        </p:spPr>
        <p:txBody>
          <a:bodyPr wrap="square" rtlCol="0">
            <a:spAutoFit/>
          </a:bodyPr>
          <a:lstStyle/>
          <a:p>
            <a:r>
              <a:rPr lang="ru-RU" sz="1000" dirty="0" smtClean="0"/>
              <a:t>Клик на текст задания!</a:t>
            </a:r>
            <a:endParaRPr lang="ru-RU" sz="1000" dirty="0"/>
          </a:p>
        </p:txBody>
      </p:sp>
      <p:sp>
        <p:nvSpPr>
          <p:cNvPr id="13" name="Стрелка вправо 12">
            <a:hlinkClick r:id="" action="ppaction://hlinkshowjump?jump=nextslide"/>
          </p:cNvPr>
          <p:cNvSpPr/>
          <p:nvPr/>
        </p:nvSpPr>
        <p:spPr>
          <a:xfrm>
            <a:off x="8496488" y="6453336"/>
            <a:ext cx="468000" cy="252000"/>
          </a:xfrm>
          <a:prstGeom prst="rightArrow">
            <a:avLst/>
          </a:prstGeom>
          <a:solidFill>
            <a:schemeClr val="accent5">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childTnLst>
              </p:cTn>
              <p:nextCondLst>
                <p:cond evt="onClick" delay="0">
                  <p:tgtEl>
                    <p:spTgt spid="2"/>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476672"/>
            <a:ext cx="8784976" cy="1754326"/>
          </a:xfrm>
          <a:prstGeom prst="rect">
            <a:avLst/>
          </a:prstGeom>
        </p:spPr>
        <p:txBody>
          <a:bodyPr wrap="square">
            <a:spAutoFit/>
          </a:bodyPr>
          <a:lstStyle/>
          <a:p>
            <a:pPr algn="just"/>
            <a:r>
              <a:rPr lang="ru-RU" b="1" dirty="0" smtClean="0"/>
              <a:t>    Медведица, проверив образцы на запах, произнесла:</a:t>
            </a:r>
          </a:p>
          <a:p>
            <a:pPr algn="just"/>
            <a:r>
              <a:rPr lang="ru-RU" b="1" dirty="0" smtClean="0"/>
              <a:t>— Настоящий мёд отличается душистым ароматом. Мёд с примесью сахара не имеют</a:t>
            </a:r>
            <a:r>
              <a:rPr lang="ru-RU" b="1" dirty="0"/>
              <a:t> </a:t>
            </a:r>
            <a:r>
              <a:rPr lang="ru-RU" b="1" dirty="0" smtClean="0"/>
              <a:t>аромата. Но ароматические вещества мёда летучи, поэтому со временем мёд теряет свой аромат. То есть настоящий, но старый мёд не будет иметь чётко выраженного  медового аромата. Поэтому нужно провести ещё несколько испытаний для этих образцов.</a:t>
            </a:r>
          </a:p>
        </p:txBody>
      </p:sp>
      <p:sp>
        <p:nvSpPr>
          <p:cNvPr id="3" name="TextBox 2"/>
          <p:cNvSpPr txBox="1"/>
          <p:nvPr/>
        </p:nvSpPr>
        <p:spPr>
          <a:xfrm>
            <a:off x="3779912" y="116632"/>
            <a:ext cx="1584176" cy="400110"/>
          </a:xfrm>
          <a:prstGeom prst="rect">
            <a:avLst/>
          </a:prstGeom>
          <a:noFill/>
          <a:ln>
            <a:noFill/>
          </a:ln>
        </p:spPr>
        <p:txBody>
          <a:bodyPr wrap="square" rtlCol="0">
            <a:spAutoFit/>
          </a:bodyPr>
          <a:lstStyle/>
          <a:p>
            <a:pPr algn="ctr"/>
            <a:r>
              <a:rPr lang="ru-RU" sz="2000" b="1" dirty="0" smtClean="0">
                <a:solidFill>
                  <a:srgbClr val="0070C0"/>
                </a:solidFill>
                <a:latin typeface="Comic Sans MS" pitchFamily="66" charset="0"/>
              </a:rPr>
              <a:t>Задание </a:t>
            </a:r>
            <a:r>
              <a:rPr lang="ru-RU" sz="2000" b="1" dirty="0">
                <a:solidFill>
                  <a:srgbClr val="0070C0"/>
                </a:solidFill>
                <a:latin typeface="Comic Sans MS" pitchFamily="66" charset="0"/>
              </a:rPr>
              <a:t>3</a:t>
            </a:r>
          </a:p>
        </p:txBody>
      </p:sp>
      <p:sp>
        <p:nvSpPr>
          <p:cNvPr id="4" name="Прямоугольник 3"/>
          <p:cNvSpPr/>
          <p:nvPr/>
        </p:nvSpPr>
        <p:spPr>
          <a:xfrm>
            <a:off x="323528" y="2348880"/>
            <a:ext cx="8568952" cy="923330"/>
          </a:xfrm>
          <a:prstGeom prst="rect">
            <a:avLst/>
          </a:prstGeom>
        </p:spPr>
        <p:txBody>
          <a:bodyPr wrap="square">
            <a:spAutoFit/>
          </a:bodyPr>
          <a:lstStyle/>
          <a:p>
            <a:r>
              <a:rPr lang="ru-RU" b="1" dirty="0" smtClean="0">
                <a:solidFill>
                  <a:srgbClr val="002060"/>
                </a:solidFill>
                <a:latin typeface="Comic Sans MS" pitchFamily="66" charset="0"/>
              </a:rPr>
              <a:t>   Определи последовательность действий, которые произвела медведица для определения растворимости мёда в воде. Пронумеруй только те действия, которые медведица выполняла в этом опыте.</a:t>
            </a:r>
            <a:endParaRPr lang="ru-RU" b="1" dirty="0">
              <a:solidFill>
                <a:srgbClr val="002060"/>
              </a:solidFill>
              <a:latin typeface="Comic Sans MS" pitchFamily="66" charset="0"/>
            </a:endParaRPr>
          </a:p>
        </p:txBody>
      </p:sp>
      <p:sp>
        <p:nvSpPr>
          <p:cNvPr id="6" name="Скругленный прямоугольник 5"/>
          <p:cNvSpPr/>
          <p:nvPr/>
        </p:nvSpPr>
        <p:spPr>
          <a:xfrm>
            <a:off x="971600" y="3429000"/>
            <a:ext cx="7560000" cy="432048"/>
          </a:xfrm>
          <a:prstGeom prst="roundRect">
            <a:avLst/>
          </a:prstGeom>
          <a:ln w="12700"/>
        </p:spPr>
        <p:style>
          <a:lnRef idx="2">
            <a:schemeClr val="accent5"/>
          </a:lnRef>
          <a:fillRef idx="1">
            <a:schemeClr val="lt1"/>
          </a:fillRef>
          <a:effectRef idx="0">
            <a:schemeClr val="accent5"/>
          </a:effectRef>
          <a:fontRef idx="minor">
            <a:schemeClr val="dk1"/>
          </a:fontRef>
        </p:style>
        <p:txBody>
          <a:bodyPr rtlCol="0" anchor="ctr"/>
          <a:lstStyle/>
          <a:p>
            <a:r>
              <a:rPr lang="ru-RU" b="1" dirty="0" smtClean="0"/>
              <a:t>Добавила в воду в каждом стакане одинаковое количество мёда.</a:t>
            </a:r>
            <a:endParaRPr lang="ru-RU" b="1" dirty="0"/>
          </a:p>
        </p:txBody>
      </p:sp>
      <p:sp>
        <p:nvSpPr>
          <p:cNvPr id="7" name="Скругленный прямоугольник 6"/>
          <p:cNvSpPr/>
          <p:nvPr/>
        </p:nvSpPr>
        <p:spPr>
          <a:xfrm>
            <a:off x="971600" y="4077072"/>
            <a:ext cx="7560000" cy="432048"/>
          </a:xfrm>
          <a:prstGeom prst="roundRect">
            <a:avLst/>
          </a:prstGeom>
          <a:ln w="12700"/>
        </p:spPr>
        <p:style>
          <a:lnRef idx="2">
            <a:schemeClr val="accent5"/>
          </a:lnRef>
          <a:fillRef idx="1">
            <a:schemeClr val="lt1"/>
          </a:fillRef>
          <a:effectRef idx="0">
            <a:schemeClr val="accent5"/>
          </a:effectRef>
          <a:fontRef idx="minor">
            <a:schemeClr val="dk1"/>
          </a:fontRef>
        </p:style>
        <p:txBody>
          <a:bodyPr rtlCol="0" anchor="ctr"/>
          <a:lstStyle/>
          <a:p>
            <a:r>
              <a:rPr lang="ru-RU" b="1" dirty="0" smtClean="0"/>
              <a:t>Налила в два одинаковых стакана одинаковое количество тёплой воды.</a:t>
            </a:r>
            <a:endParaRPr lang="ru-RU" b="1" dirty="0"/>
          </a:p>
        </p:txBody>
      </p:sp>
      <p:sp>
        <p:nvSpPr>
          <p:cNvPr id="8" name="Скругленный прямоугольник 7"/>
          <p:cNvSpPr/>
          <p:nvPr/>
        </p:nvSpPr>
        <p:spPr>
          <a:xfrm>
            <a:off x="971600" y="4725144"/>
            <a:ext cx="7560000" cy="468000"/>
          </a:xfrm>
          <a:prstGeom prst="roundRect">
            <a:avLst/>
          </a:prstGeom>
          <a:ln w="12700"/>
        </p:spPr>
        <p:style>
          <a:lnRef idx="2">
            <a:schemeClr val="accent5"/>
          </a:lnRef>
          <a:fillRef idx="1">
            <a:schemeClr val="lt1"/>
          </a:fillRef>
          <a:effectRef idx="0">
            <a:schemeClr val="accent5"/>
          </a:effectRef>
          <a:fontRef idx="minor">
            <a:schemeClr val="dk1"/>
          </a:fontRef>
        </p:style>
        <p:txBody>
          <a:bodyPr rtlCol="0" anchor="ctr"/>
          <a:lstStyle/>
          <a:p>
            <a:r>
              <a:rPr lang="ru-RU" b="1" dirty="0" smtClean="0"/>
              <a:t>Налила в два одинаковых стакана одинаковое количество воды разной температуры.</a:t>
            </a:r>
            <a:endParaRPr lang="ru-RU" b="1" dirty="0"/>
          </a:p>
        </p:txBody>
      </p:sp>
      <p:sp>
        <p:nvSpPr>
          <p:cNvPr id="9" name="Скругленный прямоугольник 8"/>
          <p:cNvSpPr/>
          <p:nvPr/>
        </p:nvSpPr>
        <p:spPr>
          <a:xfrm>
            <a:off x="971600" y="5445224"/>
            <a:ext cx="4896000" cy="432048"/>
          </a:xfrm>
          <a:prstGeom prst="roundRect">
            <a:avLst/>
          </a:prstGeom>
          <a:ln w="12700"/>
        </p:spPr>
        <p:style>
          <a:lnRef idx="2">
            <a:schemeClr val="accent5"/>
          </a:lnRef>
          <a:fillRef idx="1">
            <a:schemeClr val="lt1"/>
          </a:fillRef>
          <a:effectRef idx="0">
            <a:schemeClr val="accent5"/>
          </a:effectRef>
          <a:fontRef idx="minor">
            <a:schemeClr val="dk1"/>
          </a:fontRef>
        </p:style>
        <p:txBody>
          <a:bodyPr rtlCol="0" anchor="ctr"/>
          <a:lstStyle/>
          <a:p>
            <a:r>
              <a:rPr lang="ru-RU" b="1" dirty="0" smtClean="0"/>
              <a:t>Ложечкой размешала мёд в каждом стакане.</a:t>
            </a:r>
            <a:endParaRPr lang="ru-RU" b="1" dirty="0"/>
          </a:p>
        </p:txBody>
      </p:sp>
      <p:sp>
        <p:nvSpPr>
          <p:cNvPr id="11" name="Скругленный прямоугольник 10"/>
          <p:cNvSpPr/>
          <p:nvPr/>
        </p:nvSpPr>
        <p:spPr>
          <a:xfrm>
            <a:off x="395536" y="3429000"/>
            <a:ext cx="432048" cy="432000"/>
          </a:xfrm>
          <a:prstGeom prst="roundRect">
            <a:avLst/>
          </a:prstGeom>
          <a:ln w="12700"/>
        </p:spPr>
        <p:style>
          <a:lnRef idx="2">
            <a:schemeClr val="accent5"/>
          </a:lnRef>
          <a:fillRef idx="1">
            <a:schemeClr val="lt1"/>
          </a:fillRef>
          <a:effectRef idx="0">
            <a:schemeClr val="accent5"/>
          </a:effectRef>
          <a:fontRef idx="minor">
            <a:schemeClr val="dk1"/>
          </a:fontRef>
        </p:style>
        <p:txBody>
          <a:bodyPr rtlCol="0" anchor="ctr"/>
          <a:lstStyle/>
          <a:p>
            <a:pPr algn="ctr"/>
            <a:r>
              <a:rPr lang="ru-RU" sz="2000" b="1" dirty="0" smtClean="0">
                <a:solidFill>
                  <a:schemeClr val="tx1"/>
                </a:solidFill>
              </a:rPr>
              <a:t>2</a:t>
            </a:r>
            <a:endParaRPr lang="ru-RU" sz="2000" b="1" dirty="0">
              <a:solidFill>
                <a:schemeClr val="tx1"/>
              </a:solidFill>
            </a:endParaRPr>
          </a:p>
        </p:txBody>
      </p:sp>
      <p:sp>
        <p:nvSpPr>
          <p:cNvPr id="12" name="Скругленный прямоугольник 11"/>
          <p:cNvSpPr/>
          <p:nvPr/>
        </p:nvSpPr>
        <p:spPr>
          <a:xfrm>
            <a:off x="395536" y="4077120"/>
            <a:ext cx="432048" cy="432000"/>
          </a:xfrm>
          <a:prstGeom prst="roundRect">
            <a:avLst/>
          </a:prstGeom>
          <a:ln w="12700"/>
        </p:spPr>
        <p:style>
          <a:lnRef idx="2">
            <a:schemeClr val="accent5"/>
          </a:lnRef>
          <a:fillRef idx="1">
            <a:schemeClr val="lt1"/>
          </a:fillRef>
          <a:effectRef idx="0">
            <a:schemeClr val="accent5"/>
          </a:effectRef>
          <a:fontRef idx="minor">
            <a:schemeClr val="dk1"/>
          </a:fontRef>
        </p:style>
        <p:txBody>
          <a:bodyPr rtlCol="0" anchor="ctr"/>
          <a:lstStyle/>
          <a:p>
            <a:pPr algn="ctr"/>
            <a:r>
              <a:rPr lang="ru-RU" sz="2000" b="1" dirty="0" smtClean="0">
                <a:solidFill>
                  <a:schemeClr val="tx1"/>
                </a:solidFill>
              </a:rPr>
              <a:t>1</a:t>
            </a:r>
            <a:endParaRPr lang="ru-RU" sz="2000" b="1" dirty="0">
              <a:solidFill>
                <a:schemeClr val="tx1"/>
              </a:solidFill>
            </a:endParaRPr>
          </a:p>
        </p:txBody>
      </p:sp>
      <p:sp>
        <p:nvSpPr>
          <p:cNvPr id="13" name="Скругленный прямоугольник 12">
            <a:hlinkClick r:id="" action="ppaction://noaction">
              <a:snd r:embed="rId2" name="wind.wav"/>
            </a:hlinkClick>
          </p:cNvPr>
          <p:cNvSpPr/>
          <p:nvPr/>
        </p:nvSpPr>
        <p:spPr>
          <a:xfrm>
            <a:off x="395536" y="4725192"/>
            <a:ext cx="432048" cy="432000"/>
          </a:xfrm>
          <a:prstGeom prst="roundRect">
            <a:avLst/>
          </a:prstGeom>
          <a:ln w="12700"/>
        </p:spPr>
        <p:style>
          <a:lnRef idx="2">
            <a:schemeClr val="accent5"/>
          </a:lnRef>
          <a:fillRef idx="1">
            <a:schemeClr val="lt1"/>
          </a:fillRef>
          <a:effectRef idx="0">
            <a:schemeClr val="accent5"/>
          </a:effectRef>
          <a:fontRef idx="minor">
            <a:schemeClr val="dk1"/>
          </a:fontRef>
        </p:style>
        <p:txBody>
          <a:bodyPr rtlCol="0" anchor="ctr"/>
          <a:lstStyle/>
          <a:p>
            <a:pPr algn="ctr"/>
            <a:r>
              <a:rPr lang="ru-RU" sz="2000" b="1" dirty="0" smtClean="0">
                <a:solidFill>
                  <a:schemeClr val="tx1"/>
                </a:solidFill>
              </a:rPr>
              <a:t> </a:t>
            </a:r>
            <a:endParaRPr lang="ru-RU" sz="2000" b="1" dirty="0">
              <a:solidFill>
                <a:schemeClr val="tx1"/>
              </a:solidFill>
            </a:endParaRPr>
          </a:p>
        </p:txBody>
      </p:sp>
      <p:sp>
        <p:nvSpPr>
          <p:cNvPr id="14" name="Скругленный прямоугольник 13"/>
          <p:cNvSpPr/>
          <p:nvPr/>
        </p:nvSpPr>
        <p:spPr>
          <a:xfrm>
            <a:off x="395536" y="5445224"/>
            <a:ext cx="432048" cy="432000"/>
          </a:xfrm>
          <a:prstGeom prst="roundRect">
            <a:avLst/>
          </a:prstGeom>
          <a:ln w="12700"/>
        </p:spPr>
        <p:style>
          <a:lnRef idx="2">
            <a:schemeClr val="accent5"/>
          </a:lnRef>
          <a:fillRef idx="1">
            <a:schemeClr val="lt1"/>
          </a:fillRef>
          <a:effectRef idx="0">
            <a:schemeClr val="accent5"/>
          </a:effectRef>
          <a:fontRef idx="minor">
            <a:schemeClr val="dk1"/>
          </a:fontRef>
        </p:style>
        <p:txBody>
          <a:bodyPr rtlCol="0" anchor="ctr"/>
          <a:lstStyle/>
          <a:p>
            <a:pPr algn="ctr"/>
            <a:r>
              <a:rPr lang="ru-RU" sz="2000" b="1" dirty="0" smtClean="0">
                <a:solidFill>
                  <a:schemeClr val="tx1"/>
                </a:solidFill>
              </a:rPr>
              <a:t>3</a:t>
            </a:r>
            <a:endParaRPr lang="ru-RU" sz="2000" b="1" dirty="0">
              <a:solidFill>
                <a:schemeClr val="tx1"/>
              </a:solidFill>
            </a:endParaRPr>
          </a:p>
        </p:txBody>
      </p:sp>
      <p:sp>
        <p:nvSpPr>
          <p:cNvPr id="15" name="TextBox 14"/>
          <p:cNvSpPr txBox="1"/>
          <p:nvPr/>
        </p:nvSpPr>
        <p:spPr>
          <a:xfrm>
            <a:off x="395536" y="3212976"/>
            <a:ext cx="504056" cy="246221"/>
          </a:xfrm>
          <a:prstGeom prst="rect">
            <a:avLst/>
          </a:prstGeom>
          <a:noFill/>
        </p:spPr>
        <p:txBody>
          <a:bodyPr wrap="square" rtlCol="0">
            <a:spAutoFit/>
          </a:bodyPr>
          <a:lstStyle/>
          <a:p>
            <a:r>
              <a:rPr lang="ru-RU" sz="1000" dirty="0" smtClean="0"/>
              <a:t>Клик!</a:t>
            </a:r>
            <a:endParaRPr lang="ru-RU" sz="1000" dirty="0"/>
          </a:p>
        </p:txBody>
      </p:sp>
      <p:sp>
        <p:nvSpPr>
          <p:cNvPr id="16" name="Стрелка вправо 15">
            <a:hlinkClick r:id="" action="ppaction://hlinkshowjump?jump=nextslide"/>
          </p:cNvPr>
          <p:cNvSpPr/>
          <p:nvPr/>
        </p:nvSpPr>
        <p:spPr>
          <a:xfrm>
            <a:off x="8496488" y="6453336"/>
            <a:ext cx="468000" cy="252000"/>
          </a:xfrm>
          <a:prstGeom prst="rightArrow">
            <a:avLst/>
          </a:prstGeom>
          <a:solidFill>
            <a:schemeClr val="accent5">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5122" name="Picture 2" descr="https://pictures.pibig.info/uploads/posts/2023-04/1681861376_pictures-pibig-info-p-medveditsa-risunok-dlya-detei-krasivo-13.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588224" y="5206308"/>
            <a:ext cx="1368152" cy="1651692"/>
          </a:xfrm>
          <a:prstGeom prst="rect">
            <a:avLst/>
          </a:prstGeom>
          <a:noFill/>
        </p:spPr>
      </p:pic>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1">
                                            <p:txEl>
                                              <p:pRg st="0" end="0"/>
                                            </p:txEl>
                                          </p:spTgt>
                                        </p:tgtEl>
                                        <p:attrNameLst>
                                          <p:attrName>style.visibility</p:attrName>
                                        </p:attrNameLst>
                                      </p:cBhvr>
                                      <p:to>
                                        <p:strVal val="visible"/>
                                      </p:to>
                                    </p:set>
                                    <p:anim calcmode="discrete" valueType="clr">
                                      <p:cBhvr override="childStyle">
                                        <p:cTn id="7" dur="80"/>
                                        <p:tgtEl>
                                          <p:spTgt spid="1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1">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1">
                                            <p:txEl>
                                              <p:pRg st="0" end="0"/>
                                            </p:txEl>
                                          </p:spTgt>
                                        </p:tgtEl>
                                        <p:attrNameLst>
                                          <p:attrName>fill.type</p:attrName>
                                        </p:attrNameLst>
                                      </p:cBhvr>
                                      <p:to>
                                        <p:strVal val="solid"/>
                                      </p:to>
                                    </p:set>
                                  </p:childTnLst>
                                </p:cTn>
                              </p:par>
                            </p:childTnLst>
                          </p:cTn>
                        </p:par>
                      </p:childTnLst>
                    </p:cTn>
                  </p:par>
                </p:childTnLst>
              </p:cTn>
              <p:nextCondLst>
                <p:cond evt="onClick" delay="0">
                  <p:tgtEl>
                    <p:spTgt spid="11"/>
                  </p:tgtEl>
                </p:cond>
              </p:nextCondLst>
            </p:seq>
            <p:seq concurrent="1" nextAc="seek">
              <p:cTn id="10" restart="whenNotActive" fill="hold" evtFilter="cancelBubble" nodeType="interactiveSeq">
                <p:stCondLst>
                  <p:cond evt="onClick" delay="0">
                    <p:tgtEl>
                      <p:spTgt spid="12"/>
                    </p:tgtEl>
                  </p:cond>
                </p:stCondLst>
                <p:endSync evt="end" delay="0">
                  <p:rtn val="all"/>
                </p:endSync>
                <p:childTnLst>
                  <p:par>
                    <p:cTn id="11" fill="hold">
                      <p:stCondLst>
                        <p:cond delay="0"/>
                      </p:stCondLst>
                      <p:childTnLst>
                        <p:par>
                          <p:cTn id="12" fill="hold">
                            <p:stCondLst>
                              <p:cond delay="0"/>
                            </p:stCondLst>
                            <p:childTnLst>
                              <p:par>
                                <p:cTn id="13" presetID="27" presetClass="entr" presetSubtype="0" fill="hold" nodeType="clickEffect">
                                  <p:stCondLst>
                                    <p:cond delay="0"/>
                                  </p:stCondLst>
                                  <p:iterate type="lt">
                                    <p:tmPct val="50000"/>
                                  </p:iterate>
                                  <p:childTnLst>
                                    <p:set>
                                      <p:cBhvr>
                                        <p:cTn id="14" dur="1" fill="hold">
                                          <p:stCondLst>
                                            <p:cond delay="0"/>
                                          </p:stCondLst>
                                        </p:cTn>
                                        <p:tgtEl>
                                          <p:spTgt spid="12">
                                            <p:txEl>
                                              <p:pRg st="0" end="0"/>
                                            </p:txEl>
                                          </p:spTgt>
                                        </p:tgtEl>
                                        <p:attrNameLst>
                                          <p:attrName>style.visibility</p:attrName>
                                        </p:attrNameLst>
                                      </p:cBhvr>
                                      <p:to>
                                        <p:strVal val="visible"/>
                                      </p:to>
                                    </p:set>
                                    <p:anim calcmode="discrete" valueType="clr">
                                      <p:cBhvr override="childStyle">
                                        <p:cTn id="15" dur="80"/>
                                        <p:tgtEl>
                                          <p:spTgt spid="12">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12">
                                            <p:txEl>
                                              <p:pRg st="0" end="0"/>
                                            </p:txEl>
                                          </p:spTgt>
                                        </p:tgtEl>
                                        <p:attrNameLst>
                                          <p:attrName>fillcolor</p:attrName>
                                        </p:attrNameLst>
                                      </p:cBhvr>
                                      <p:tavLst>
                                        <p:tav tm="0">
                                          <p:val>
                                            <p:clrVal>
                                              <a:schemeClr val="accent2"/>
                                            </p:clrVal>
                                          </p:val>
                                        </p:tav>
                                        <p:tav tm="50000">
                                          <p:val>
                                            <p:clrVal>
                                              <a:schemeClr val="hlink"/>
                                            </p:clrVal>
                                          </p:val>
                                        </p:tav>
                                      </p:tavLst>
                                    </p:anim>
                                    <p:set>
                                      <p:cBhvr>
                                        <p:cTn id="17" dur="80"/>
                                        <p:tgtEl>
                                          <p:spTgt spid="12">
                                            <p:txEl>
                                              <p:pRg st="0" end="0"/>
                                            </p:txEl>
                                          </p:spTgt>
                                        </p:tgtEl>
                                        <p:attrNameLst>
                                          <p:attrName>fill.type</p:attrName>
                                        </p:attrNameLst>
                                      </p:cBhvr>
                                      <p:to>
                                        <p:strVal val="solid"/>
                                      </p:to>
                                    </p:set>
                                  </p:childTnLst>
                                </p:cTn>
                              </p:par>
                            </p:childTnLst>
                          </p:cTn>
                        </p:par>
                      </p:childTnLst>
                    </p:cTn>
                  </p:par>
                </p:childTnLst>
              </p:cTn>
              <p:nextCondLst>
                <p:cond evt="onClick" delay="0">
                  <p:tgtEl>
                    <p:spTgt spid="12"/>
                  </p:tgtEl>
                </p:cond>
              </p:nextCondLst>
            </p:seq>
            <p:seq concurrent="1" nextAc="seek">
              <p:cTn id="18" restart="whenNotActive" fill="hold" evtFilter="cancelBubble" nodeType="interactiveSeq">
                <p:stCondLst>
                  <p:cond evt="onClick" delay="0">
                    <p:tgtEl>
                      <p:spTgt spid="13"/>
                    </p:tgtEl>
                  </p:cond>
                </p:stCondLst>
                <p:endSync evt="end" delay="0">
                  <p:rtn val="all"/>
                </p:endSync>
                <p:childTnLst>
                  <p:par>
                    <p:cTn id="19" fill="hold">
                      <p:stCondLst>
                        <p:cond delay="0"/>
                      </p:stCondLst>
                      <p:childTnLst>
                        <p:par>
                          <p:cTn id="20" fill="hold">
                            <p:stCondLst>
                              <p:cond delay="0"/>
                            </p:stCondLst>
                            <p:childTnLst>
                              <p:par>
                                <p:cTn id="21" presetID="27" presetClass="entr" presetSubtype="0" fill="hold" nodeType="clickEffect">
                                  <p:stCondLst>
                                    <p:cond delay="0"/>
                                  </p:stCondLst>
                                  <p:iterate type="lt">
                                    <p:tmPct val="50000"/>
                                  </p:iterate>
                                  <p:childTnLst>
                                    <p:set>
                                      <p:cBhvr>
                                        <p:cTn id="22" dur="1" fill="hold">
                                          <p:stCondLst>
                                            <p:cond delay="0"/>
                                          </p:stCondLst>
                                        </p:cTn>
                                        <p:tgtEl>
                                          <p:spTgt spid="13">
                                            <p:txEl>
                                              <p:pRg st="0" end="0"/>
                                            </p:txEl>
                                          </p:spTgt>
                                        </p:tgtEl>
                                        <p:attrNameLst>
                                          <p:attrName>style.visibility</p:attrName>
                                        </p:attrNameLst>
                                      </p:cBhvr>
                                      <p:to>
                                        <p:strVal val="visible"/>
                                      </p:to>
                                    </p:set>
                                    <p:anim calcmode="discrete" valueType="clr">
                                      <p:cBhvr override="childStyle">
                                        <p:cTn id="23" dur="80"/>
                                        <p:tgtEl>
                                          <p:spTgt spid="1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4" dur="80"/>
                                        <p:tgtEl>
                                          <p:spTgt spid="13">
                                            <p:txEl>
                                              <p:pRg st="0" end="0"/>
                                            </p:txEl>
                                          </p:spTgt>
                                        </p:tgtEl>
                                        <p:attrNameLst>
                                          <p:attrName>fillcolor</p:attrName>
                                        </p:attrNameLst>
                                      </p:cBhvr>
                                      <p:tavLst>
                                        <p:tav tm="0">
                                          <p:val>
                                            <p:clrVal>
                                              <a:schemeClr val="accent2"/>
                                            </p:clrVal>
                                          </p:val>
                                        </p:tav>
                                        <p:tav tm="50000">
                                          <p:val>
                                            <p:clrVal>
                                              <a:schemeClr val="hlink"/>
                                            </p:clrVal>
                                          </p:val>
                                        </p:tav>
                                      </p:tavLst>
                                    </p:anim>
                                    <p:set>
                                      <p:cBhvr>
                                        <p:cTn id="25" dur="80"/>
                                        <p:tgtEl>
                                          <p:spTgt spid="13">
                                            <p:txEl>
                                              <p:pRg st="0" end="0"/>
                                            </p:txEl>
                                          </p:spTgt>
                                        </p:tgtEl>
                                        <p:attrNameLst>
                                          <p:attrName>fill.type</p:attrName>
                                        </p:attrNameLst>
                                      </p:cBhvr>
                                      <p:to>
                                        <p:strVal val="solid"/>
                                      </p:to>
                                    </p:set>
                                  </p:childTnLst>
                                </p:cTn>
                              </p:par>
                            </p:childTnLst>
                          </p:cTn>
                        </p:par>
                      </p:childTnLst>
                    </p:cTn>
                  </p:par>
                </p:childTnLst>
              </p:cTn>
              <p:nextCondLst>
                <p:cond evt="onClick" delay="0">
                  <p:tgtEl>
                    <p:spTgt spid="13"/>
                  </p:tgtEl>
                </p:cond>
              </p:nextCondLst>
            </p:seq>
            <p:seq concurrent="1" nextAc="seek">
              <p:cTn id="26" restart="whenNotActive" fill="hold" evtFilter="cancelBubble" nodeType="interactiveSeq">
                <p:stCondLst>
                  <p:cond evt="onClick" delay="0">
                    <p:tgtEl>
                      <p:spTgt spid="14"/>
                    </p:tgtEl>
                  </p:cond>
                </p:stCondLst>
                <p:endSync evt="end" delay="0">
                  <p:rtn val="all"/>
                </p:endSync>
                <p:childTnLst>
                  <p:par>
                    <p:cTn id="27" fill="hold">
                      <p:stCondLst>
                        <p:cond delay="0"/>
                      </p:stCondLst>
                      <p:childTnLst>
                        <p:par>
                          <p:cTn id="28" fill="hold">
                            <p:stCondLst>
                              <p:cond delay="0"/>
                            </p:stCondLst>
                            <p:childTnLst>
                              <p:par>
                                <p:cTn id="29" presetID="27" presetClass="entr" presetSubtype="0" fill="hold" nodeType="clickEffect">
                                  <p:stCondLst>
                                    <p:cond delay="0"/>
                                  </p:stCondLst>
                                  <p:iterate type="lt">
                                    <p:tmPct val="50000"/>
                                  </p:iterate>
                                  <p:childTnLst>
                                    <p:set>
                                      <p:cBhvr>
                                        <p:cTn id="30" dur="1" fill="hold">
                                          <p:stCondLst>
                                            <p:cond delay="0"/>
                                          </p:stCondLst>
                                        </p:cTn>
                                        <p:tgtEl>
                                          <p:spTgt spid="14">
                                            <p:txEl>
                                              <p:pRg st="0" end="0"/>
                                            </p:txEl>
                                          </p:spTgt>
                                        </p:tgtEl>
                                        <p:attrNameLst>
                                          <p:attrName>style.visibility</p:attrName>
                                        </p:attrNameLst>
                                      </p:cBhvr>
                                      <p:to>
                                        <p:strVal val="visible"/>
                                      </p:to>
                                    </p:set>
                                    <p:anim calcmode="discrete" valueType="clr">
                                      <p:cBhvr override="childStyle">
                                        <p:cTn id="31" dur="80"/>
                                        <p:tgtEl>
                                          <p:spTgt spid="1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14">
                                            <p:txEl>
                                              <p:pRg st="0" end="0"/>
                                            </p:txEl>
                                          </p:spTgt>
                                        </p:tgtEl>
                                        <p:attrNameLst>
                                          <p:attrName>fillcolor</p:attrName>
                                        </p:attrNameLst>
                                      </p:cBhvr>
                                      <p:tavLst>
                                        <p:tav tm="0">
                                          <p:val>
                                            <p:clrVal>
                                              <a:schemeClr val="accent2"/>
                                            </p:clrVal>
                                          </p:val>
                                        </p:tav>
                                        <p:tav tm="50000">
                                          <p:val>
                                            <p:clrVal>
                                              <a:schemeClr val="hlink"/>
                                            </p:clrVal>
                                          </p:val>
                                        </p:tav>
                                      </p:tavLst>
                                    </p:anim>
                                    <p:set>
                                      <p:cBhvr>
                                        <p:cTn id="33" dur="80"/>
                                        <p:tgtEl>
                                          <p:spTgt spid="14">
                                            <p:txEl>
                                              <p:pRg st="0" end="0"/>
                                            </p:txEl>
                                          </p:spTgt>
                                        </p:tgtEl>
                                        <p:attrNameLst>
                                          <p:attrName>fill.type</p:attrName>
                                        </p:attrNameLst>
                                      </p:cBhvr>
                                      <p:to>
                                        <p:strVal val="solid"/>
                                      </p:to>
                                    </p:set>
                                  </p:childTnLst>
                                </p:cTn>
                              </p:par>
                            </p:childTnLst>
                          </p:cTn>
                        </p:par>
                      </p:childTnLst>
                    </p:cTn>
                  </p:par>
                </p:childTnLst>
              </p:cTn>
              <p:nextCondLst>
                <p:cond evt="onClick" delay="0">
                  <p:tgtEl>
                    <p:spTgt spid="14"/>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3501008"/>
            <a:ext cx="8496944" cy="1477328"/>
          </a:xfrm>
          <a:prstGeom prst="rect">
            <a:avLst/>
          </a:prstGeom>
        </p:spPr>
        <p:txBody>
          <a:bodyPr wrap="square">
            <a:spAutoFit/>
          </a:bodyPr>
          <a:lstStyle/>
          <a:p>
            <a:r>
              <a:rPr lang="ru-RU" b="1" dirty="0" smtClean="0"/>
              <a:t>— Нечестные пчеловоды для увеличения густоты и веса мёда добавляют в него крахмал и муку, которые могут появиться в растворе воды и мёда в виде осадка.</a:t>
            </a:r>
          </a:p>
          <a:p>
            <a:endParaRPr lang="ru-RU" dirty="0" smtClean="0"/>
          </a:p>
          <a:p>
            <a:r>
              <a:rPr lang="ru-RU" b="1" dirty="0" smtClean="0">
                <a:solidFill>
                  <a:srgbClr val="002060"/>
                </a:solidFill>
                <a:latin typeface="Comic Sans MS" pitchFamily="66" charset="0"/>
              </a:rPr>
              <a:t> Медведица добавила в каждый из стаканов по пять капель йода. Что она могла увидеть?</a:t>
            </a:r>
          </a:p>
        </p:txBody>
      </p:sp>
      <p:sp>
        <p:nvSpPr>
          <p:cNvPr id="3" name="Скругленный прямоугольник 2">
            <a:hlinkClick r:id="" action="ppaction://noaction">
              <a:snd r:embed="rId3" name="wind.wav"/>
            </a:hlinkClick>
          </p:cNvPr>
          <p:cNvSpPr/>
          <p:nvPr/>
        </p:nvSpPr>
        <p:spPr>
          <a:xfrm>
            <a:off x="215400" y="5157192"/>
            <a:ext cx="432000" cy="432000"/>
          </a:xfrm>
          <a:prstGeom prst="roundRect">
            <a:avLst/>
          </a:prstGeom>
          <a:solidFill>
            <a:schemeClr val="bg1"/>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Скругленный прямоугольник 3"/>
          <p:cNvSpPr/>
          <p:nvPr/>
        </p:nvSpPr>
        <p:spPr>
          <a:xfrm>
            <a:off x="215400" y="5805384"/>
            <a:ext cx="432000" cy="432000"/>
          </a:xfrm>
          <a:prstGeom prst="roundRect">
            <a:avLst/>
          </a:prstGeom>
          <a:solidFill>
            <a:schemeClr val="bg1"/>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5" name="Рисунок 4" descr="galka001.png">
            <a:hlinkClick r:id="" action="ppaction://noaction">
              <a:snd r:embed="rId2" name="chimes.wav"/>
            </a:hlinkClick>
          </p:cNvPr>
          <p:cNvPicPr>
            <a:picLocks noChangeAspect="1"/>
          </p:cNvPicPr>
          <p:nvPr/>
        </p:nvPicPr>
        <p:blipFill>
          <a:blip r:embed="rId4" cstate="print">
            <a:duotone>
              <a:schemeClr val="accent5">
                <a:shade val="45000"/>
                <a:satMod val="135000"/>
              </a:schemeClr>
              <a:prstClr val="white"/>
            </a:duotone>
          </a:blip>
          <a:stretch>
            <a:fillRect/>
          </a:stretch>
        </p:blipFill>
        <p:spPr>
          <a:xfrm>
            <a:off x="215400" y="5841384"/>
            <a:ext cx="396000" cy="396000"/>
          </a:xfrm>
          <a:prstGeom prst="rect">
            <a:avLst/>
          </a:prstGeom>
        </p:spPr>
      </p:pic>
      <p:sp>
        <p:nvSpPr>
          <p:cNvPr id="6" name="Скругленный прямоугольник 5"/>
          <p:cNvSpPr/>
          <p:nvPr/>
        </p:nvSpPr>
        <p:spPr>
          <a:xfrm>
            <a:off x="755576" y="5733328"/>
            <a:ext cx="7920000" cy="648000"/>
          </a:xfrm>
          <a:prstGeom prst="roundRect">
            <a:avLst/>
          </a:prstGeom>
          <a:ln w="12700">
            <a:solidFill>
              <a:srgbClr val="0070C0"/>
            </a:solidFill>
          </a:ln>
        </p:spPr>
        <p:style>
          <a:lnRef idx="2">
            <a:schemeClr val="accent3"/>
          </a:lnRef>
          <a:fillRef idx="1">
            <a:schemeClr val="lt1"/>
          </a:fillRef>
          <a:effectRef idx="0">
            <a:schemeClr val="accent3"/>
          </a:effectRef>
          <a:fontRef idx="minor">
            <a:schemeClr val="dk1"/>
          </a:fontRef>
        </p:style>
        <p:txBody>
          <a:bodyPr rtlCol="0" anchor="ctr"/>
          <a:lstStyle/>
          <a:p>
            <a:r>
              <a:rPr lang="ru-RU" dirty="0" smtClean="0"/>
              <a:t> В стакане с настоящим мёдом ничего не произошло. В стакане с поддельным мёдом, при добавлении крахмала, раствор окрасился в синий цвет.</a:t>
            </a:r>
            <a:endParaRPr lang="ru-RU" b="1" dirty="0">
              <a:solidFill>
                <a:schemeClr val="tx1"/>
              </a:solidFill>
            </a:endParaRPr>
          </a:p>
        </p:txBody>
      </p:sp>
      <p:sp>
        <p:nvSpPr>
          <p:cNvPr id="7" name="Скругленный прямоугольник 6"/>
          <p:cNvSpPr/>
          <p:nvPr/>
        </p:nvSpPr>
        <p:spPr>
          <a:xfrm>
            <a:off x="755576" y="5157192"/>
            <a:ext cx="7920000" cy="432000"/>
          </a:xfrm>
          <a:prstGeom prst="roundRect">
            <a:avLst/>
          </a:prstGeom>
          <a:ln w="12700">
            <a:solidFill>
              <a:srgbClr val="0070C0"/>
            </a:solidFill>
          </a:ln>
        </p:spPr>
        <p:style>
          <a:lnRef idx="2">
            <a:schemeClr val="accent3"/>
          </a:lnRef>
          <a:fillRef idx="1">
            <a:schemeClr val="lt1"/>
          </a:fillRef>
          <a:effectRef idx="0">
            <a:schemeClr val="accent3"/>
          </a:effectRef>
          <a:fontRef idx="minor">
            <a:schemeClr val="dk1"/>
          </a:fontRef>
        </p:style>
        <p:txBody>
          <a:bodyPr rtlCol="0" anchor="ctr"/>
          <a:lstStyle/>
          <a:p>
            <a:r>
              <a:rPr lang="ru-RU" dirty="0" smtClean="0"/>
              <a:t> С растворами в двух стаканах никаких изменений не произошло.</a:t>
            </a:r>
            <a:endParaRPr lang="ru-RU" b="1" dirty="0">
              <a:solidFill>
                <a:schemeClr val="tx1"/>
              </a:solidFill>
            </a:endParaRPr>
          </a:p>
        </p:txBody>
      </p:sp>
      <p:sp>
        <p:nvSpPr>
          <p:cNvPr id="9" name="TextBox 8"/>
          <p:cNvSpPr txBox="1"/>
          <p:nvPr/>
        </p:nvSpPr>
        <p:spPr>
          <a:xfrm>
            <a:off x="395536" y="260648"/>
            <a:ext cx="8352928" cy="646331"/>
          </a:xfrm>
          <a:prstGeom prst="rect">
            <a:avLst/>
          </a:prstGeom>
          <a:noFill/>
        </p:spPr>
        <p:txBody>
          <a:bodyPr wrap="square" rtlCol="0">
            <a:spAutoFit/>
          </a:bodyPr>
          <a:lstStyle/>
          <a:p>
            <a:r>
              <a:rPr lang="ru-RU" b="1" dirty="0" smtClean="0">
                <a:solidFill>
                  <a:srgbClr val="002060"/>
                </a:solidFill>
                <a:latin typeface="Comic Sans MS" pitchFamily="66" charset="0"/>
              </a:rPr>
              <a:t>Что, кроме растворимости, могла определить медведица с помощью этого опыта?</a:t>
            </a:r>
            <a:endParaRPr lang="ru-RU" b="1" dirty="0">
              <a:solidFill>
                <a:srgbClr val="002060"/>
              </a:solidFill>
              <a:latin typeface="Comic Sans MS" pitchFamily="66" charset="0"/>
            </a:endParaRPr>
          </a:p>
        </p:txBody>
      </p:sp>
      <p:sp>
        <p:nvSpPr>
          <p:cNvPr id="10" name="Скругленный прямоугольник 9">
            <a:hlinkClick r:id="" action="ppaction://noaction">
              <a:snd r:embed="rId3" name="wind.wav"/>
            </a:hlinkClick>
          </p:cNvPr>
          <p:cNvSpPr/>
          <p:nvPr/>
        </p:nvSpPr>
        <p:spPr>
          <a:xfrm>
            <a:off x="251520" y="1124744"/>
            <a:ext cx="432000" cy="432000"/>
          </a:xfrm>
          <a:prstGeom prst="roundRect">
            <a:avLst/>
          </a:prstGeom>
          <a:solidFill>
            <a:schemeClr val="bg1"/>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кругленный прямоугольник 10"/>
          <p:cNvSpPr/>
          <p:nvPr/>
        </p:nvSpPr>
        <p:spPr>
          <a:xfrm>
            <a:off x="3059832" y="1124744"/>
            <a:ext cx="432000" cy="432000"/>
          </a:xfrm>
          <a:prstGeom prst="roundRect">
            <a:avLst/>
          </a:prstGeom>
          <a:solidFill>
            <a:schemeClr val="bg1"/>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2" name="Рисунок 11" descr="galka001.png">
            <a:hlinkClick r:id="" action="ppaction://noaction">
              <a:snd r:embed="rId2" name="chimes.wav"/>
            </a:hlinkClick>
          </p:cNvPr>
          <p:cNvPicPr>
            <a:picLocks noChangeAspect="1"/>
          </p:cNvPicPr>
          <p:nvPr/>
        </p:nvPicPr>
        <p:blipFill>
          <a:blip r:embed="rId4" cstate="print">
            <a:duotone>
              <a:schemeClr val="accent5">
                <a:shade val="45000"/>
                <a:satMod val="135000"/>
              </a:schemeClr>
              <a:prstClr val="white"/>
            </a:duotone>
          </a:blip>
          <a:stretch>
            <a:fillRect/>
          </a:stretch>
        </p:blipFill>
        <p:spPr>
          <a:xfrm>
            <a:off x="3059832" y="1160792"/>
            <a:ext cx="396000" cy="396000"/>
          </a:xfrm>
          <a:prstGeom prst="rect">
            <a:avLst/>
          </a:prstGeom>
        </p:spPr>
      </p:pic>
      <p:sp>
        <p:nvSpPr>
          <p:cNvPr id="13" name="Скругленный прямоугольник 12"/>
          <p:cNvSpPr/>
          <p:nvPr/>
        </p:nvSpPr>
        <p:spPr>
          <a:xfrm>
            <a:off x="3600008" y="1124744"/>
            <a:ext cx="2160240" cy="432048"/>
          </a:xfrm>
          <a:prstGeom prst="roundRect">
            <a:avLst/>
          </a:prstGeom>
          <a:solidFill>
            <a:schemeClr val="accent5">
              <a:lumMod val="20000"/>
              <a:lumOff val="80000"/>
            </a:schemeClr>
          </a:solidFill>
          <a:ln w="12700">
            <a:solidFill>
              <a:srgbClr val="0070C0"/>
            </a:solidFill>
          </a:ln>
        </p:spPr>
        <p:style>
          <a:lnRef idx="2">
            <a:schemeClr val="accent3"/>
          </a:lnRef>
          <a:fillRef idx="1">
            <a:schemeClr val="lt1"/>
          </a:fillRef>
          <a:effectRef idx="0">
            <a:schemeClr val="accent3"/>
          </a:effectRef>
          <a:fontRef idx="minor">
            <a:schemeClr val="dk1"/>
          </a:fontRef>
        </p:style>
        <p:txBody>
          <a:bodyPr rtlCol="0" anchor="ctr"/>
          <a:lstStyle/>
          <a:p>
            <a:r>
              <a:rPr lang="ru-RU" b="1" dirty="0" smtClean="0"/>
              <a:t> наличие примесей</a:t>
            </a:r>
            <a:endParaRPr lang="ru-RU" b="1" dirty="0">
              <a:solidFill>
                <a:schemeClr val="tx1"/>
              </a:solidFill>
            </a:endParaRPr>
          </a:p>
        </p:txBody>
      </p:sp>
      <p:sp>
        <p:nvSpPr>
          <p:cNvPr id="14" name="Скругленный прямоугольник 13"/>
          <p:cNvSpPr/>
          <p:nvPr/>
        </p:nvSpPr>
        <p:spPr>
          <a:xfrm>
            <a:off x="791696" y="1124744"/>
            <a:ext cx="1800000" cy="432000"/>
          </a:xfrm>
          <a:prstGeom prst="roundRect">
            <a:avLst/>
          </a:prstGeom>
          <a:solidFill>
            <a:schemeClr val="accent5">
              <a:lumMod val="20000"/>
              <a:lumOff val="80000"/>
            </a:schemeClr>
          </a:solidFill>
          <a:ln w="12700">
            <a:solidFill>
              <a:srgbClr val="0070C0"/>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ru-RU" b="1" dirty="0" smtClean="0"/>
              <a:t> возраст мёда</a:t>
            </a:r>
            <a:endParaRPr lang="ru-RU" b="1" dirty="0">
              <a:solidFill>
                <a:schemeClr val="tx1"/>
              </a:solidFill>
            </a:endParaRPr>
          </a:p>
        </p:txBody>
      </p:sp>
      <p:sp>
        <p:nvSpPr>
          <p:cNvPr id="15" name="Скругленный прямоугольник 14">
            <a:hlinkClick r:id="" action="ppaction://noaction">
              <a:snd r:embed="rId3" name="wind.wav"/>
            </a:hlinkClick>
          </p:cNvPr>
          <p:cNvSpPr/>
          <p:nvPr/>
        </p:nvSpPr>
        <p:spPr>
          <a:xfrm>
            <a:off x="6264072" y="1124744"/>
            <a:ext cx="432000" cy="432000"/>
          </a:xfrm>
          <a:prstGeom prst="roundRect">
            <a:avLst/>
          </a:prstGeom>
          <a:solidFill>
            <a:schemeClr val="bg1"/>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Скругленный прямоугольник 15"/>
          <p:cNvSpPr/>
          <p:nvPr/>
        </p:nvSpPr>
        <p:spPr>
          <a:xfrm>
            <a:off x="6804248" y="1124744"/>
            <a:ext cx="1800000" cy="432048"/>
          </a:xfrm>
          <a:prstGeom prst="roundRect">
            <a:avLst/>
          </a:prstGeom>
          <a:solidFill>
            <a:schemeClr val="accent5">
              <a:lumMod val="20000"/>
              <a:lumOff val="80000"/>
            </a:schemeClr>
          </a:solidFill>
          <a:ln w="12700">
            <a:solidFill>
              <a:srgbClr val="0070C0"/>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ru-RU" b="1" dirty="0" smtClean="0"/>
              <a:t> вкус</a:t>
            </a:r>
            <a:endParaRPr lang="ru-RU" b="1" dirty="0">
              <a:solidFill>
                <a:schemeClr val="tx1"/>
              </a:solidFill>
            </a:endParaRPr>
          </a:p>
        </p:txBody>
      </p:sp>
      <p:sp>
        <p:nvSpPr>
          <p:cNvPr id="17" name="TextBox 16"/>
          <p:cNvSpPr txBox="1"/>
          <p:nvPr/>
        </p:nvSpPr>
        <p:spPr>
          <a:xfrm>
            <a:off x="323528" y="1844824"/>
            <a:ext cx="8136904" cy="369332"/>
          </a:xfrm>
          <a:prstGeom prst="rect">
            <a:avLst/>
          </a:prstGeom>
          <a:noFill/>
        </p:spPr>
        <p:txBody>
          <a:bodyPr wrap="square" rtlCol="0">
            <a:spAutoFit/>
          </a:bodyPr>
          <a:lstStyle/>
          <a:p>
            <a:r>
              <a:rPr lang="ru-RU" b="1" dirty="0" smtClean="0">
                <a:solidFill>
                  <a:srgbClr val="002060"/>
                </a:solidFill>
                <a:latin typeface="Comic Sans MS" pitchFamily="66" charset="0"/>
              </a:rPr>
              <a:t>Какой вывод сделала медведица? Подчеркни нужные слова.</a:t>
            </a:r>
            <a:endParaRPr lang="ru-RU" b="1" dirty="0">
              <a:solidFill>
                <a:srgbClr val="002060"/>
              </a:solidFill>
              <a:latin typeface="Comic Sans MS" pitchFamily="66" charset="0"/>
            </a:endParaRPr>
          </a:p>
        </p:txBody>
      </p:sp>
      <p:sp>
        <p:nvSpPr>
          <p:cNvPr id="18" name="TextBox 17"/>
          <p:cNvSpPr txBox="1"/>
          <p:nvPr/>
        </p:nvSpPr>
        <p:spPr>
          <a:xfrm>
            <a:off x="323528" y="2276872"/>
            <a:ext cx="8280920" cy="923330"/>
          </a:xfrm>
          <a:prstGeom prst="rect">
            <a:avLst/>
          </a:prstGeom>
          <a:noFill/>
        </p:spPr>
        <p:txBody>
          <a:bodyPr wrap="square" rtlCol="0">
            <a:spAutoFit/>
          </a:bodyPr>
          <a:lstStyle/>
          <a:p>
            <a:r>
              <a:rPr lang="ru-RU" dirty="0" smtClean="0"/>
              <a:t>Настоящий мёд </a:t>
            </a:r>
            <a:r>
              <a:rPr lang="ru-RU" b="1" dirty="0" smtClean="0"/>
              <a:t>растворился/не растворился </a:t>
            </a:r>
            <a:r>
              <a:rPr lang="ru-RU" dirty="0" smtClean="0"/>
              <a:t>в воде, получился </a:t>
            </a:r>
            <a:r>
              <a:rPr lang="ru-RU" b="1" dirty="0" smtClean="0"/>
              <a:t>прозрачный </a:t>
            </a:r>
            <a:r>
              <a:rPr lang="ru-RU" dirty="0" smtClean="0"/>
              <a:t>/ </a:t>
            </a:r>
            <a:r>
              <a:rPr lang="ru-RU" b="1" dirty="0" smtClean="0"/>
              <a:t>непрозрачный </a:t>
            </a:r>
            <a:r>
              <a:rPr lang="ru-RU" dirty="0" smtClean="0"/>
              <a:t>раствор. Поддельный мёд растворился в воде, раствор получился </a:t>
            </a:r>
            <a:r>
              <a:rPr lang="ru-RU" b="1" dirty="0" smtClean="0"/>
              <a:t>мутным/прозрачным, </a:t>
            </a:r>
            <a:r>
              <a:rPr lang="ru-RU" dirty="0" smtClean="0"/>
              <a:t>а на дне </a:t>
            </a:r>
            <a:r>
              <a:rPr lang="ru-RU" b="1" dirty="0" smtClean="0"/>
              <a:t>образовался/не образовался </a:t>
            </a:r>
            <a:r>
              <a:rPr lang="ru-RU" dirty="0" smtClean="0"/>
              <a:t>осадок.</a:t>
            </a:r>
            <a:endParaRPr lang="ru-RU" dirty="0"/>
          </a:p>
        </p:txBody>
      </p:sp>
      <p:cxnSp>
        <p:nvCxnSpPr>
          <p:cNvPr id="20" name="Прямая соединительная линия 19"/>
          <p:cNvCxnSpPr/>
          <p:nvPr/>
        </p:nvCxnSpPr>
        <p:spPr>
          <a:xfrm>
            <a:off x="2051720" y="2564904"/>
            <a:ext cx="1152128"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4" name="Прямая соединительная линия 23"/>
          <p:cNvCxnSpPr/>
          <p:nvPr/>
        </p:nvCxnSpPr>
        <p:spPr>
          <a:xfrm>
            <a:off x="6732240" y="2564904"/>
            <a:ext cx="1224000"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a:off x="395632" y="3140968"/>
            <a:ext cx="864000"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a:off x="3563888" y="3140968"/>
            <a:ext cx="1296000"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2" name="Стрелка вправо 21">
            <a:hlinkClick r:id="" action="ppaction://hlinkshowjump?jump=nextslide"/>
          </p:cNvPr>
          <p:cNvSpPr/>
          <p:nvPr/>
        </p:nvSpPr>
        <p:spPr>
          <a:xfrm>
            <a:off x="8496488" y="6453336"/>
            <a:ext cx="468000" cy="252000"/>
          </a:xfrm>
          <a:prstGeom prst="rightArrow">
            <a:avLst/>
          </a:prstGeom>
          <a:solidFill>
            <a:schemeClr val="accent5">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3" name="TextBox 22"/>
          <p:cNvSpPr txBox="1"/>
          <p:nvPr/>
        </p:nvSpPr>
        <p:spPr>
          <a:xfrm>
            <a:off x="7524328" y="1916832"/>
            <a:ext cx="1044000" cy="261610"/>
          </a:xfrm>
          <a:prstGeom prst="rect">
            <a:avLst/>
          </a:prstGeom>
          <a:noFill/>
        </p:spPr>
        <p:txBody>
          <a:bodyPr wrap="square" rtlCol="0">
            <a:spAutoFit/>
          </a:bodyPr>
          <a:lstStyle/>
          <a:p>
            <a:r>
              <a:rPr lang="ru-RU" sz="1050" dirty="0" smtClean="0"/>
              <a:t>Клик на слова!</a:t>
            </a:r>
            <a:endParaRPr lang="ru-RU" sz="1050" dirty="0"/>
          </a:p>
        </p:txBody>
      </p:sp>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4"/>
                  </p:tgtEl>
                </p:cond>
              </p:nextCondLst>
            </p:seq>
            <p:seq concurrent="1" nextAc="seek">
              <p:cTn id="10" restart="whenNotActive" fill="hold" evtFilter="cancelBubble" nodeType="interactiveSeq">
                <p:stCondLst>
                  <p:cond evt="onClick" delay="0">
                    <p:tgtEl>
                      <p:spTgt spid="11"/>
                    </p:tgtEl>
                  </p:cond>
                </p:stCondLst>
                <p:endSync evt="end" delay="0">
                  <p:rtn val="all"/>
                </p:endSync>
                <p:childTnLst>
                  <p:par>
                    <p:cTn id="11" fill="hold">
                      <p:stCondLst>
                        <p:cond delay="0"/>
                      </p:stCondLst>
                      <p:childTnLst>
                        <p:par>
                          <p:cTn id="12" fill="hold">
                            <p:stCondLst>
                              <p:cond delay="0"/>
                            </p:stCondLst>
                            <p:childTnLst>
                              <p:par>
                                <p:cTn id="13" presetID="53"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p:cTn id="15" dur="500" fill="hold"/>
                                        <p:tgtEl>
                                          <p:spTgt spid="12"/>
                                        </p:tgtEl>
                                        <p:attrNameLst>
                                          <p:attrName>ppt_w</p:attrName>
                                        </p:attrNameLst>
                                      </p:cBhvr>
                                      <p:tavLst>
                                        <p:tav tm="0">
                                          <p:val>
                                            <p:fltVal val="0"/>
                                          </p:val>
                                        </p:tav>
                                        <p:tav tm="100000">
                                          <p:val>
                                            <p:strVal val="#ppt_w"/>
                                          </p:val>
                                        </p:tav>
                                      </p:tavLst>
                                    </p:anim>
                                    <p:anim calcmode="lin" valueType="num">
                                      <p:cBhvr>
                                        <p:cTn id="16" dur="500" fill="hold"/>
                                        <p:tgtEl>
                                          <p:spTgt spid="12"/>
                                        </p:tgtEl>
                                        <p:attrNameLst>
                                          <p:attrName>ppt_h</p:attrName>
                                        </p:attrNameLst>
                                      </p:cBhvr>
                                      <p:tavLst>
                                        <p:tav tm="0">
                                          <p:val>
                                            <p:fltVal val="0"/>
                                          </p:val>
                                        </p:tav>
                                        <p:tav tm="100000">
                                          <p:val>
                                            <p:strVal val="#ppt_h"/>
                                          </p:val>
                                        </p:tav>
                                      </p:tavLst>
                                    </p:anim>
                                    <p:animEffect transition="in" filter="fade">
                                      <p:cBhvr>
                                        <p:cTn id="17" dur="500"/>
                                        <p:tgtEl>
                                          <p:spTgt spid="12"/>
                                        </p:tgtEl>
                                      </p:cBhvr>
                                    </p:animEffect>
                                  </p:childTnLst>
                                  <p:subTnLst>
                                    <p:audio>
                                      <p:cMediaNode>
                                        <p:cTn display="0" masterRel="sameClick">
                                          <p:stCondLst>
                                            <p:cond evt="begin" delay="0">
                                              <p:tn val="13"/>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11"/>
                  </p:tgtEl>
                </p:cond>
              </p:nextCondLst>
            </p:seq>
            <p:seq concurrent="1" nextAc="seek">
              <p:cTn id="18" restart="whenNotActive" fill="hold" evtFilter="cancelBubble" nodeType="interactiveSeq">
                <p:stCondLst>
                  <p:cond evt="onClick" delay="0">
                    <p:tgtEl>
                      <p:spTgt spid="18"/>
                    </p:tgtEl>
                  </p:cond>
                </p:stCondLst>
                <p:endSync evt="end" delay="0">
                  <p:rtn val="all"/>
                </p:endSync>
                <p:childTnLst>
                  <p:par>
                    <p:cTn id="19" fill="hold">
                      <p:stCondLst>
                        <p:cond delay="0"/>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wipe(left)">
                                      <p:cBhvr>
                                        <p:cTn id="23" dur="500"/>
                                        <p:tgtEl>
                                          <p:spTgt spid="20"/>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nodeType="clickEffect">
                                  <p:stCondLst>
                                    <p:cond delay="0"/>
                                  </p:stCondLst>
                                  <p:childTnLst>
                                    <p:set>
                                      <p:cBhvr>
                                        <p:cTn id="27" dur="1" fill="hold">
                                          <p:stCondLst>
                                            <p:cond delay="0"/>
                                          </p:stCondLst>
                                        </p:cTn>
                                        <p:tgtEl>
                                          <p:spTgt spid="24"/>
                                        </p:tgtEl>
                                        <p:attrNameLst>
                                          <p:attrName>style.visibility</p:attrName>
                                        </p:attrNameLst>
                                      </p:cBhvr>
                                      <p:to>
                                        <p:strVal val="visible"/>
                                      </p:to>
                                    </p:set>
                                    <p:animEffect transition="in" filter="wipe(left)">
                                      <p:cBhvr>
                                        <p:cTn id="28" dur="500"/>
                                        <p:tgtEl>
                                          <p:spTgt spid="24"/>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nodeType="clickEffect">
                                  <p:stCondLst>
                                    <p:cond delay="0"/>
                                  </p:stCondLst>
                                  <p:childTnLst>
                                    <p:set>
                                      <p:cBhvr>
                                        <p:cTn id="32" dur="1" fill="hold">
                                          <p:stCondLst>
                                            <p:cond delay="0"/>
                                          </p:stCondLst>
                                        </p:cTn>
                                        <p:tgtEl>
                                          <p:spTgt spid="25"/>
                                        </p:tgtEl>
                                        <p:attrNameLst>
                                          <p:attrName>style.visibility</p:attrName>
                                        </p:attrNameLst>
                                      </p:cBhvr>
                                      <p:to>
                                        <p:strVal val="visible"/>
                                      </p:to>
                                    </p:set>
                                    <p:animEffect transition="in" filter="wipe(left)">
                                      <p:cBhvr>
                                        <p:cTn id="33" dur="500"/>
                                        <p:tgtEl>
                                          <p:spTgt spid="25"/>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nodeType="clickEffect">
                                  <p:stCondLst>
                                    <p:cond delay="0"/>
                                  </p:stCondLst>
                                  <p:childTnLst>
                                    <p:set>
                                      <p:cBhvr>
                                        <p:cTn id="37" dur="1" fill="hold">
                                          <p:stCondLst>
                                            <p:cond delay="0"/>
                                          </p:stCondLst>
                                        </p:cTn>
                                        <p:tgtEl>
                                          <p:spTgt spid="26"/>
                                        </p:tgtEl>
                                        <p:attrNameLst>
                                          <p:attrName>style.visibility</p:attrName>
                                        </p:attrNameLst>
                                      </p:cBhvr>
                                      <p:to>
                                        <p:strVal val="visible"/>
                                      </p:to>
                                    </p:set>
                                    <p:animEffect transition="in" filter="wipe(left)">
                                      <p:cBhvr>
                                        <p:cTn id="38" dur="500"/>
                                        <p:tgtEl>
                                          <p:spTgt spid="26"/>
                                        </p:tgtEl>
                                      </p:cBhvr>
                                    </p:animEffect>
                                  </p:childTnLst>
                                </p:cTn>
                              </p:par>
                            </p:childTnLst>
                          </p:cTn>
                        </p:par>
                      </p:childTnLst>
                    </p:cTn>
                  </p:par>
                </p:childTnLst>
              </p:cTn>
              <p:nextCondLst>
                <p:cond evt="onClick" delay="0">
                  <p:tgtEl>
                    <p:spTgt spid="18"/>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548680"/>
            <a:ext cx="8461448" cy="2031325"/>
          </a:xfrm>
          <a:prstGeom prst="rect">
            <a:avLst/>
          </a:prstGeom>
        </p:spPr>
        <p:txBody>
          <a:bodyPr wrap="square">
            <a:spAutoFit/>
          </a:bodyPr>
          <a:lstStyle/>
          <a:p>
            <a:r>
              <a:rPr lang="ru-RU" dirty="0" smtClean="0"/>
              <a:t>    </a:t>
            </a:r>
            <a:r>
              <a:rPr lang="ru-RU" b="1" dirty="0" smtClean="0"/>
              <a:t>Медведица обмакнула в оба образца ложечки, </a:t>
            </a:r>
            <a:r>
              <a:rPr lang="ru-RU" b="1" dirty="0" err="1" smtClean="0"/>
              <a:t>повращала</a:t>
            </a:r>
            <a:r>
              <a:rPr lang="ru-RU" b="1" dirty="0" smtClean="0"/>
              <a:t> их на весу и стала наблюдать, как стекает мёд с ложечек.</a:t>
            </a:r>
          </a:p>
          <a:p>
            <a:endParaRPr lang="ru-RU" dirty="0" smtClean="0"/>
          </a:p>
          <a:p>
            <a:r>
              <a:rPr lang="ru-RU" b="1" dirty="0" smtClean="0">
                <a:solidFill>
                  <a:srgbClr val="002060"/>
                </a:solidFill>
                <a:latin typeface="Comic Sans MS" pitchFamily="66" charset="0"/>
              </a:rPr>
              <a:t>Определи в таблице строчку, в которой отражены результаты данного опыта. Закрась соответствующие ячейки голубым цветом.</a:t>
            </a:r>
          </a:p>
          <a:p>
            <a:endParaRPr lang="ru-RU" dirty="0" smtClean="0"/>
          </a:p>
          <a:p>
            <a:r>
              <a:rPr lang="ru-RU" b="1" dirty="0" smtClean="0">
                <a:solidFill>
                  <a:srgbClr val="002060"/>
                </a:solidFill>
                <a:latin typeface="Comic Sans MS" pitchFamily="66" charset="0"/>
              </a:rPr>
              <a:t>Как ты думаешь, что такое </a:t>
            </a:r>
            <a:r>
              <a:rPr lang="ru-RU" b="1" dirty="0" smtClean="0">
                <a:solidFill>
                  <a:srgbClr val="FF0000"/>
                </a:solidFill>
                <a:latin typeface="Comic Sans MS" pitchFamily="66" charset="0"/>
              </a:rPr>
              <a:t>«консистенция»? </a:t>
            </a:r>
            <a:r>
              <a:rPr lang="ru-RU" b="1" dirty="0" smtClean="0">
                <a:solidFill>
                  <a:srgbClr val="002060"/>
                </a:solidFill>
                <a:latin typeface="Comic Sans MS" pitchFamily="66" charset="0"/>
              </a:rPr>
              <a:t>Выбери вариант ответа:</a:t>
            </a:r>
          </a:p>
        </p:txBody>
      </p:sp>
      <p:sp>
        <p:nvSpPr>
          <p:cNvPr id="3" name="TextBox 2"/>
          <p:cNvSpPr txBox="1"/>
          <p:nvPr/>
        </p:nvSpPr>
        <p:spPr>
          <a:xfrm>
            <a:off x="3779912" y="116632"/>
            <a:ext cx="1584176" cy="400110"/>
          </a:xfrm>
          <a:prstGeom prst="rect">
            <a:avLst/>
          </a:prstGeom>
          <a:noFill/>
          <a:ln>
            <a:noFill/>
          </a:ln>
        </p:spPr>
        <p:txBody>
          <a:bodyPr wrap="square" rtlCol="0">
            <a:spAutoFit/>
          </a:bodyPr>
          <a:lstStyle/>
          <a:p>
            <a:pPr algn="ctr"/>
            <a:r>
              <a:rPr lang="ru-RU" sz="2000" b="1" dirty="0" smtClean="0">
                <a:solidFill>
                  <a:srgbClr val="0070C0"/>
                </a:solidFill>
                <a:latin typeface="Comic Sans MS" pitchFamily="66" charset="0"/>
              </a:rPr>
              <a:t>Задание 4</a:t>
            </a:r>
            <a:endParaRPr lang="ru-RU" sz="2000" b="1" dirty="0">
              <a:solidFill>
                <a:srgbClr val="0070C0"/>
              </a:solidFill>
              <a:latin typeface="Comic Sans MS" pitchFamily="66" charset="0"/>
            </a:endParaRPr>
          </a:p>
        </p:txBody>
      </p:sp>
      <p:sp>
        <p:nvSpPr>
          <p:cNvPr id="4" name="Скругленный прямоугольник 3">
            <a:hlinkClick r:id="" action="ppaction://noaction">
              <a:snd r:embed="rId3" name="wind.wav"/>
            </a:hlinkClick>
          </p:cNvPr>
          <p:cNvSpPr/>
          <p:nvPr/>
        </p:nvSpPr>
        <p:spPr>
          <a:xfrm>
            <a:off x="719456" y="2780976"/>
            <a:ext cx="432000" cy="432000"/>
          </a:xfrm>
          <a:prstGeom prst="roundRect">
            <a:avLst/>
          </a:prstGeom>
          <a:solidFill>
            <a:schemeClr val="bg1"/>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Скругленный прямоугольник 4"/>
          <p:cNvSpPr/>
          <p:nvPr/>
        </p:nvSpPr>
        <p:spPr>
          <a:xfrm>
            <a:off x="4463872" y="2780928"/>
            <a:ext cx="432000" cy="432000"/>
          </a:xfrm>
          <a:prstGeom prst="roundRect">
            <a:avLst/>
          </a:prstGeom>
          <a:solidFill>
            <a:schemeClr val="bg1"/>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6" name="Рисунок 5" descr="galka001.png">
            <a:hlinkClick r:id="" action="ppaction://noaction">
              <a:snd r:embed="rId2" name="chimes.wav"/>
            </a:hlinkClick>
          </p:cNvPr>
          <p:cNvPicPr>
            <a:picLocks noChangeAspect="1"/>
          </p:cNvPicPr>
          <p:nvPr/>
        </p:nvPicPr>
        <p:blipFill>
          <a:blip r:embed="rId4" cstate="print">
            <a:duotone>
              <a:schemeClr val="accent5">
                <a:shade val="45000"/>
                <a:satMod val="135000"/>
              </a:schemeClr>
              <a:prstClr val="white"/>
            </a:duotone>
          </a:blip>
          <a:stretch>
            <a:fillRect/>
          </a:stretch>
        </p:blipFill>
        <p:spPr>
          <a:xfrm>
            <a:off x="4463872" y="2816976"/>
            <a:ext cx="396000" cy="396000"/>
          </a:xfrm>
          <a:prstGeom prst="rect">
            <a:avLst/>
          </a:prstGeom>
        </p:spPr>
      </p:pic>
      <p:sp>
        <p:nvSpPr>
          <p:cNvPr id="7" name="Скругленный прямоугольник 6"/>
          <p:cNvSpPr/>
          <p:nvPr/>
        </p:nvSpPr>
        <p:spPr>
          <a:xfrm>
            <a:off x="5004048" y="2708920"/>
            <a:ext cx="3240000" cy="576000"/>
          </a:xfrm>
          <a:prstGeom prst="roundRect">
            <a:avLst/>
          </a:prstGeom>
          <a:solidFill>
            <a:schemeClr val="accent5">
              <a:lumMod val="20000"/>
              <a:lumOff val="80000"/>
            </a:schemeClr>
          </a:solidFill>
          <a:ln w="12700">
            <a:solidFill>
              <a:srgbClr val="0070C0"/>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ru-RU" dirty="0" smtClean="0"/>
              <a:t>степень густоты, плотности, вязкости различных веществ</a:t>
            </a:r>
          </a:p>
        </p:txBody>
      </p:sp>
      <p:sp>
        <p:nvSpPr>
          <p:cNvPr id="8" name="Скругленный прямоугольник 7"/>
          <p:cNvSpPr/>
          <p:nvPr/>
        </p:nvSpPr>
        <p:spPr>
          <a:xfrm>
            <a:off x="1259632" y="2708920"/>
            <a:ext cx="2520000" cy="576000"/>
          </a:xfrm>
          <a:prstGeom prst="roundRect">
            <a:avLst/>
          </a:prstGeom>
          <a:solidFill>
            <a:schemeClr val="accent5">
              <a:lumMod val="20000"/>
              <a:lumOff val="80000"/>
            </a:schemeClr>
          </a:solidFill>
          <a:ln w="12700">
            <a:solidFill>
              <a:srgbClr val="0070C0"/>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ru-RU" dirty="0" smtClean="0"/>
              <a:t>степень прозрачности жидких веществ</a:t>
            </a:r>
          </a:p>
        </p:txBody>
      </p:sp>
      <p:sp>
        <p:nvSpPr>
          <p:cNvPr id="9" name="TextBox 8"/>
          <p:cNvSpPr txBox="1"/>
          <p:nvPr/>
        </p:nvSpPr>
        <p:spPr>
          <a:xfrm>
            <a:off x="251520" y="3501008"/>
            <a:ext cx="8568952" cy="1200329"/>
          </a:xfrm>
          <a:prstGeom prst="rect">
            <a:avLst/>
          </a:prstGeom>
          <a:noFill/>
        </p:spPr>
        <p:txBody>
          <a:bodyPr wrap="square" rtlCol="0">
            <a:spAutoFit/>
          </a:bodyPr>
          <a:lstStyle/>
          <a:p>
            <a:r>
              <a:rPr lang="ru-RU" b="1" dirty="0" smtClean="0"/>
              <a:t>— Натуральный мёд вязкий, тягучий. Слегка свисая и вытягиваясь, он будет наматываться на ложку. Если её не вращать, тягучая струя будет стекать, образуя на поверхности башенку. Разбавленный сахарным сиропом мёд быстро стекает с ложки. После стекания его поверхность быстро выравнивается.</a:t>
            </a:r>
          </a:p>
        </p:txBody>
      </p:sp>
      <p:sp>
        <p:nvSpPr>
          <p:cNvPr id="10" name="Прямоугольник 9"/>
          <p:cNvSpPr/>
          <p:nvPr/>
        </p:nvSpPr>
        <p:spPr>
          <a:xfrm>
            <a:off x="251520" y="4953942"/>
            <a:ext cx="4572000" cy="923330"/>
          </a:xfrm>
          <a:prstGeom prst="rect">
            <a:avLst/>
          </a:prstGeom>
        </p:spPr>
        <p:txBody>
          <a:bodyPr>
            <a:spAutoFit/>
          </a:bodyPr>
          <a:lstStyle/>
          <a:p>
            <a:r>
              <a:rPr lang="ru-RU" b="1" dirty="0" smtClean="0">
                <a:solidFill>
                  <a:srgbClr val="002060"/>
                </a:solidFill>
                <a:latin typeface="Comic Sans MS" pitchFamily="66" charset="0"/>
              </a:rPr>
              <a:t>Подпиши, какой из образцов мёда изображён на фотографии. Объясни свой ответ.</a:t>
            </a:r>
          </a:p>
        </p:txBody>
      </p:sp>
      <p:pic>
        <p:nvPicPr>
          <p:cNvPr id="3074" name="Picture 2" descr="https://lukochko.ru/wp-content/uploads/2019/08/med-lozhka-derevyannaya-banochka-1.jpg"/>
          <p:cNvPicPr>
            <a:picLocks noChangeAspect="1" noChangeArrowheads="1"/>
          </p:cNvPicPr>
          <p:nvPr/>
        </p:nvPicPr>
        <p:blipFill>
          <a:blip r:embed="rId5" cstate="print"/>
          <a:srcRect l="15185" r="14965"/>
          <a:stretch>
            <a:fillRect/>
          </a:stretch>
        </p:blipFill>
        <p:spPr bwMode="auto">
          <a:xfrm>
            <a:off x="5940152" y="4797152"/>
            <a:ext cx="1944216" cy="1829102"/>
          </a:xfrm>
          <a:prstGeom prst="rect">
            <a:avLst/>
          </a:prstGeom>
          <a:noFill/>
        </p:spPr>
      </p:pic>
      <p:sp>
        <p:nvSpPr>
          <p:cNvPr id="12" name="TextBox 11"/>
          <p:cNvSpPr txBox="1"/>
          <p:nvPr/>
        </p:nvSpPr>
        <p:spPr>
          <a:xfrm>
            <a:off x="2915816" y="6237312"/>
            <a:ext cx="1368152" cy="369332"/>
          </a:xfrm>
          <a:prstGeom prst="rect">
            <a:avLst/>
          </a:prstGeom>
          <a:noFill/>
        </p:spPr>
        <p:txBody>
          <a:bodyPr wrap="square" rtlCol="0">
            <a:spAutoFit/>
          </a:bodyPr>
          <a:lstStyle/>
          <a:p>
            <a:r>
              <a:rPr lang="ru-RU" b="1" dirty="0" smtClean="0"/>
              <a:t>Образец №</a:t>
            </a:r>
            <a:endParaRPr lang="ru-RU" b="1" dirty="0"/>
          </a:p>
        </p:txBody>
      </p:sp>
      <p:sp>
        <p:nvSpPr>
          <p:cNvPr id="13" name="Скругленный прямоугольник 12"/>
          <p:cNvSpPr/>
          <p:nvPr/>
        </p:nvSpPr>
        <p:spPr>
          <a:xfrm>
            <a:off x="4283968" y="6165304"/>
            <a:ext cx="432048" cy="432000"/>
          </a:xfrm>
          <a:prstGeom prst="roundRect">
            <a:avLst/>
          </a:prstGeom>
          <a:ln w="12700">
            <a:solidFill>
              <a:schemeClr val="tx1"/>
            </a:solidFill>
          </a:ln>
        </p:spPr>
        <p:style>
          <a:lnRef idx="2">
            <a:schemeClr val="accent5"/>
          </a:lnRef>
          <a:fillRef idx="1">
            <a:schemeClr val="lt1"/>
          </a:fillRef>
          <a:effectRef idx="0">
            <a:schemeClr val="accent5"/>
          </a:effectRef>
          <a:fontRef idx="minor">
            <a:schemeClr val="dk1"/>
          </a:fontRef>
        </p:style>
        <p:txBody>
          <a:bodyPr rtlCol="0" anchor="ctr"/>
          <a:lstStyle/>
          <a:p>
            <a:pPr algn="ctr"/>
            <a:r>
              <a:rPr lang="ru-RU" sz="2000" b="1" dirty="0" smtClean="0">
                <a:solidFill>
                  <a:schemeClr val="tx1"/>
                </a:solidFill>
              </a:rPr>
              <a:t>1</a:t>
            </a:r>
            <a:endParaRPr lang="ru-RU" sz="2000" b="1" dirty="0">
              <a:solidFill>
                <a:schemeClr val="tx1"/>
              </a:solidFill>
            </a:endParaRPr>
          </a:p>
        </p:txBody>
      </p:sp>
      <p:sp>
        <p:nvSpPr>
          <p:cNvPr id="14" name="Стрелка вправо 13">
            <a:hlinkClick r:id="" action="ppaction://hlinkshowjump?jump=nextslide"/>
          </p:cNvPr>
          <p:cNvSpPr/>
          <p:nvPr/>
        </p:nvSpPr>
        <p:spPr>
          <a:xfrm>
            <a:off x="8496488" y="6453336"/>
            <a:ext cx="468000" cy="252000"/>
          </a:xfrm>
          <a:prstGeom prst="rightArrow">
            <a:avLst/>
          </a:prstGeom>
          <a:solidFill>
            <a:schemeClr val="accent5">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5"/>
                  </p:tgtEl>
                </p:cond>
              </p:nextCondLst>
            </p:seq>
            <p:seq concurrent="1" nextAc="seek">
              <p:cTn id="10" restart="whenNotActive" fill="hold" evtFilter="cancelBubble" nodeType="interactiveSeq">
                <p:stCondLst>
                  <p:cond evt="onClick" delay="0">
                    <p:tgtEl>
                      <p:spTgt spid="13"/>
                    </p:tgtEl>
                  </p:cond>
                </p:stCondLst>
                <p:endSync evt="end" delay="0">
                  <p:rtn val="all"/>
                </p:endSync>
                <p:childTnLst>
                  <p:par>
                    <p:cTn id="11" fill="hold">
                      <p:stCondLst>
                        <p:cond delay="0"/>
                      </p:stCondLst>
                      <p:childTnLst>
                        <p:par>
                          <p:cTn id="12" fill="hold">
                            <p:stCondLst>
                              <p:cond delay="0"/>
                            </p:stCondLst>
                            <p:childTnLst>
                              <p:par>
                                <p:cTn id="13" presetID="27" presetClass="entr" presetSubtype="0" fill="hold" nodeType="clickEffect">
                                  <p:stCondLst>
                                    <p:cond delay="0"/>
                                  </p:stCondLst>
                                  <p:iterate type="lt">
                                    <p:tmPct val="50000"/>
                                  </p:iterate>
                                  <p:childTnLst>
                                    <p:set>
                                      <p:cBhvr>
                                        <p:cTn id="14" dur="1" fill="hold">
                                          <p:stCondLst>
                                            <p:cond delay="0"/>
                                          </p:stCondLst>
                                        </p:cTn>
                                        <p:tgtEl>
                                          <p:spTgt spid="13">
                                            <p:txEl>
                                              <p:pRg st="0" end="0"/>
                                            </p:txEl>
                                          </p:spTgt>
                                        </p:tgtEl>
                                        <p:attrNameLst>
                                          <p:attrName>style.visibility</p:attrName>
                                        </p:attrNameLst>
                                      </p:cBhvr>
                                      <p:to>
                                        <p:strVal val="visible"/>
                                      </p:to>
                                    </p:set>
                                    <p:anim calcmode="discrete" valueType="clr">
                                      <p:cBhvr override="childStyle">
                                        <p:cTn id="15" dur="80"/>
                                        <p:tgtEl>
                                          <p:spTgt spid="1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13">
                                            <p:txEl>
                                              <p:pRg st="0" end="0"/>
                                            </p:txEl>
                                          </p:spTgt>
                                        </p:tgtEl>
                                        <p:attrNameLst>
                                          <p:attrName>fillcolor</p:attrName>
                                        </p:attrNameLst>
                                      </p:cBhvr>
                                      <p:tavLst>
                                        <p:tav tm="0">
                                          <p:val>
                                            <p:clrVal>
                                              <a:schemeClr val="accent2"/>
                                            </p:clrVal>
                                          </p:val>
                                        </p:tav>
                                        <p:tav tm="50000">
                                          <p:val>
                                            <p:clrVal>
                                              <a:schemeClr val="hlink"/>
                                            </p:clrVal>
                                          </p:val>
                                        </p:tav>
                                      </p:tavLst>
                                    </p:anim>
                                    <p:set>
                                      <p:cBhvr>
                                        <p:cTn id="17" dur="80"/>
                                        <p:tgtEl>
                                          <p:spTgt spid="13">
                                            <p:txEl>
                                              <p:pRg st="0" end="0"/>
                                            </p:txEl>
                                          </p:spTgt>
                                        </p:tgtEl>
                                        <p:attrNameLst>
                                          <p:attrName>fill.type</p:attrName>
                                        </p:attrNameLst>
                                      </p:cBhvr>
                                      <p:to>
                                        <p:strVal val="solid"/>
                                      </p:to>
                                    </p:set>
                                  </p:childTnLst>
                                </p:cTn>
                              </p:par>
                            </p:childTnLst>
                          </p:cTn>
                        </p:par>
                      </p:childTnLst>
                    </p:cTn>
                  </p:par>
                </p:childTnLst>
              </p:cTn>
              <p:nextCondLst>
                <p:cond evt="onClick" delay="0">
                  <p:tgtEl>
                    <p:spTgt spid="13"/>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476672"/>
            <a:ext cx="7272808" cy="1200329"/>
          </a:xfrm>
          <a:prstGeom prst="rect">
            <a:avLst/>
          </a:prstGeom>
        </p:spPr>
        <p:txBody>
          <a:bodyPr wrap="square">
            <a:spAutoFit/>
          </a:bodyPr>
          <a:lstStyle/>
          <a:p>
            <a:pPr algn="just"/>
            <a:r>
              <a:rPr lang="ru-RU" b="1" dirty="0" smtClean="0"/>
              <a:t>    Мёд — это не только вкусное лакомство, но и отличное лечебное средство. Однажды медвежата заболели. Медведица стала их лечить. Для этого она вскипятила молоко, немного его остудила, добавила в него мёда и немного сливочного масла.</a:t>
            </a:r>
          </a:p>
        </p:txBody>
      </p:sp>
      <p:sp>
        <p:nvSpPr>
          <p:cNvPr id="3" name="TextBox 2"/>
          <p:cNvSpPr txBox="1"/>
          <p:nvPr/>
        </p:nvSpPr>
        <p:spPr>
          <a:xfrm>
            <a:off x="3779912" y="116632"/>
            <a:ext cx="1584176" cy="400110"/>
          </a:xfrm>
          <a:prstGeom prst="rect">
            <a:avLst/>
          </a:prstGeom>
          <a:noFill/>
          <a:ln>
            <a:noFill/>
          </a:ln>
        </p:spPr>
        <p:txBody>
          <a:bodyPr wrap="square" rtlCol="0">
            <a:spAutoFit/>
          </a:bodyPr>
          <a:lstStyle/>
          <a:p>
            <a:pPr algn="ctr"/>
            <a:r>
              <a:rPr lang="ru-RU" sz="2000" b="1" dirty="0" smtClean="0">
                <a:solidFill>
                  <a:srgbClr val="0070C0"/>
                </a:solidFill>
                <a:latin typeface="Comic Sans MS" pitchFamily="66" charset="0"/>
              </a:rPr>
              <a:t>Задание </a:t>
            </a:r>
            <a:r>
              <a:rPr lang="ru-RU" sz="2000" b="1" dirty="0">
                <a:solidFill>
                  <a:srgbClr val="0070C0"/>
                </a:solidFill>
                <a:latin typeface="Comic Sans MS" pitchFamily="66" charset="0"/>
              </a:rPr>
              <a:t>5</a:t>
            </a:r>
          </a:p>
        </p:txBody>
      </p:sp>
      <p:sp>
        <p:nvSpPr>
          <p:cNvPr id="4" name="Скругленный прямоугольник 3">
            <a:hlinkClick r:id="" action="ppaction://noaction">
              <a:snd r:embed="rId3" name="wind.wav"/>
            </a:hlinkClick>
          </p:cNvPr>
          <p:cNvSpPr/>
          <p:nvPr/>
        </p:nvSpPr>
        <p:spPr>
          <a:xfrm>
            <a:off x="395536" y="2636912"/>
            <a:ext cx="432000" cy="432000"/>
          </a:xfrm>
          <a:prstGeom prst="roundRect">
            <a:avLst/>
          </a:prstGeom>
          <a:solidFill>
            <a:schemeClr val="bg1"/>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Скругленный прямоугольник 4"/>
          <p:cNvSpPr/>
          <p:nvPr/>
        </p:nvSpPr>
        <p:spPr>
          <a:xfrm>
            <a:off x="3455960" y="2636912"/>
            <a:ext cx="432000" cy="432000"/>
          </a:xfrm>
          <a:prstGeom prst="roundRect">
            <a:avLst/>
          </a:prstGeom>
          <a:solidFill>
            <a:schemeClr val="bg1"/>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6" name="Рисунок 5" descr="galka001.png">
            <a:hlinkClick r:id="" action="ppaction://noaction">
              <a:snd r:embed="rId2" name="chimes.wav"/>
            </a:hlinkClick>
          </p:cNvPr>
          <p:cNvPicPr>
            <a:picLocks noChangeAspect="1"/>
          </p:cNvPicPr>
          <p:nvPr/>
        </p:nvPicPr>
        <p:blipFill>
          <a:blip r:embed="rId4" cstate="print">
            <a:duotone>
              <a:schemeClr val="accent5">
                <a:shade val="45000"/>
                <a:satMod val="135000"/>
              </a:schemeClr>
              <a:prstClr val="white"/>
            </a:duotone>
          </a:blip>
          <a:stretch>
            <a:fillRect/>
          </a:stretch>
        </p:blipFill>
        <p:spPr>
          <a:xfrm>
            <a:off x="3455960" y="2672960"/>
            <a:ext cx="396000" cy="396000"/>
          </a:xfrm>
          <a:prstGeom prst="rect">
            <a:avLst/>
          </a:prstGeom>
        </p:spPr>
      </p:pic>
      <p:sp>
        <p:nvSpPr>
          <p:cNvPr id="7" name="Скругленный прямоугольник 6"/>
          <p:cNvSpPr/>
          <p:nvPr/>
        </p:nvSpPr>
        <p:spPr>
          <a:xfrm>
            <a:off x="3996136" y="2636912"/>
            <a:ext cx="1800000" cy="432048"/>
          </a:xfrm>
          <a:prstGeom prst="roundRect">
            <a:avLst/>
          </a:prstGeom>
          <a:solidFill>
            <a:schemeClr val="accent5">
              <a:lumMod val="20000"/>
              <a:lumOff val="80000"/>
            </a:schemeClr>
          </a:solidFill>
          <a:ln w="12700">
            <a:solidFill>
              <a:srgbClr val="0070C0"/>
            </a:solidFill>
          </a:ln>
        </p:spPr>
        <p:style>
          <a:lnRef idx="2">
            <a:schemeClr val="accent3"/>
          </a:lnRef>
          <a:fillRef idx="1">
            <a:schemeClr val="lt1"/>
          </a:fillRef>
          <a:effectRef idx="0">
            <a:schemeClr val="accent3"/>
          </a:effectRef>
          <a:fontRef idx="minor">
            <a:schemeClr val="dk1"/>
          </a:fontRef>
        </p:style>
        <p:txBody>
          <a:bodyPr rtlCol="0" anchor="ctr"/>
          <a:lstStyle/>
          <a:p>
            <a:r>
              <a:rPr lang="ru-RU" b="1" dirty="0" smtClean="0"/>
              <a:t>от боли в горле</a:t>
            </a:r>
            <a:endParaRPr lang="ru-RU" b="1" dirty="0">
              <a:solidFill>
                <a:schemeClr val="tx1"/>
              </a:solidFill>
            </a:endParaRPr>
          </a:p>
        </p:txBody>
      </p:sp>
      <p:sp>
        <p:nvSpPr>
          <p:cNvPr id="8" name="Скругленный прямоугольник 7"/>
          <p:cNvSpPr/>
          <p:nvPr/>
        </p:nvSpPr>
        <p:spPr>
          <a:xfrm>
            <a:off x="935712" y="2636912"/>
            <a:ext cx="2052000" cy="432000"/>
          </a:xfrm>
          <a:prstGeom prst="roundRect">
            <a:avLst/>
          </a:prstGeom>
          <a:solidFill>
            <a:schemeClr val="accent5">
              <a:lumMod val="20000"/>
              <a:lumOff val="80000"/>
            </a:schemeClr>
          </a:solidFill>
          <a:ln w="12700">
            <a:solidFill>
              <a:srgbClr val="0070C0"/>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ru-RU" b="1" dirty="0" smtClean="0"/>
              <a:t> от головной боли</a:t>
            </a:r>
            <a:endParaRPr lang="ru-RU" b="1" dirty="0">
              <a:solidFill>
                <a:schemeClr val="tx1"/>
              </a:solidFill>
            </a:endParaRPr>
          </a:p>
        </p:txBody>
      </p:sp>
      <p:sp>
        <p:nvSpPr>
          <p:cNvPr id="9" name="Скругленный прямоугольник 8">
            <a:hlinkClick r:id="" action="ppaction://noaction">
              <a:snd r:embed="rId3" name="wind.wav"/>
            </a:hlinkClick>
          </p:cNvPr>
          <p:cNvSpPr/>
          <p:nvPr/>
        </p:nvSpPr>
        <p:spPr>
          <a:xfrm>
            <a:off x="6408088" y="2636912"/>
            <a:ext cx="432000" cy="432000"/>
          </a:xfrm>
          <a:prstGeom prst="roundRect">
            <a:avLst/>
          </a:prstGeom>
          <a:solidFill>
            <a:schemeClr val="bg1"/>
          </a:solidFill>
          <a:ln w="95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кругленный прямоугольник 9"/>
          <p:cNvSpPr/>
          <p:nvPr/>
        </p:nvSpPr>
        <p:spPr>
          <a:xfrm>
            <a:off x="6948264" y="2636912"/>
            <a:ext cx="1800000" cy="432048"/>
          </a:xfrm>
          <a:prstGeom prst="roundRect">
            <a:avLst/>
          </a:prstGeom>
          <a:solidFill>
            <a:schemeClr val="accent5">
              <a:lumMod val="20000"/>
              <a:lumOff val="80000"/>
            </a:schemeClr>
          </a:solidFill>
          <a:ln w="12700">
            <a:solidFill>
              <a:srgbClr val="0070C0"/>
            </a:solidFill>
          </a:ln>
        </p:spPr>
        <p:style>
          <a:lnRef idx="2">
            <a:schemeClr val="accent3"/>
          </a:lnRef>
          <a:fillRef idx="1">
            <a:schemeClr val="lt1"/>
          </a:fillRef>
          <a:effectRef idx="0">
            <a:schemeClr val="accent3"/>
          </a:effectRef>
          <a:fontRef idx="minor">
            <a:schemeClr val="dk1"/>
          </a:fontRef>
        </p:style>
        <p:txBody>
          <a:bodyPr rtlCol="0" anchor="ctr"/>
          <a:lstStyle/>
          <a:p>
            <a:pPr algn="ctr"/>
            <a:r>
              <a:rPr lang="ru-RU" b="1" dirty="0" smtClean="0"/>
              <a:t>от зубной боли</a:t>
            </a:r>
            <a:endParaRPr lang="ru-RU" b="1" dirty="0">
              <a:solidFill>
                <a:schemeClr val="tx1"/>
              </a:solidFill>
            </a:endParaRPr>
          </a:p>
        </p:txBody>
      </p:sp>
      <p:sp>
        <p:nvSpPr>
          <p:cNvPr id="11" name="Прямоугольник 10"/>
          <p:cNvSpPr/>
          <p:nvPr/>
        </p:nvSpPr>
        <p:spPr>
          <a:xfrm>
            <a:off x="179512" y="3212976"/>
            <a:ext cx="8784976" cy="646331"/>
          </a:xfrm>
          <a:prstGeom prst="rect">
            <a:avLst/>
          </a:prstGeom>
        </p:spPr>
        <p:txBody>
          <a:bodyPr wrap="square">
            <a:spAutoFit/>
          </a:bodyPr>
          <a:lstStyle/>
          <a:p>
            <a:r>
              <a:rPr lang="ru-RU" b="1" dirty="0" smtClean="0"/>
              <a:t>   Медведица руководствовалась одним из важных правил при приготовлении этого лечебного напитка. Найди это правило.</a:t>
            </a:r>
          </a:p>
        </p:txBody>
      </p:sp>
      <p:sp>
        <p:nvSpPr>
          <p:cNvPr id="12" name="Скругленный прямоугольник 11"/>
          <p:cNvSpPr/>
          <p:nvPr/>
        </p:nvSpPr>
        <p:spPr>
          <a:xfrm>
            <a:off x="323528" y="4581128"/>
            <a:ext cx="432000" cy="432000"/>
          </a:xfrm>
          <a:prstGeom prst="roundRect">
            <a:avLst/>
          </a:prstGeom>
          <a:solidFill>
            <a:schemeClr val="bg1"/>
          </a:solidFill>
          <a:ln w="95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3" name="Рисунок 12" descr="galka001.png">
            <a:hlinkClick r:id="" action="ppaction://noaction">
              <a:snd r:embed="rId2" name="chimes.wav"/>
            </a:hlinkClick>
          </p:cNvPr>
          <p:cNvPicPr>
            <a:picLocks noChangeAspect="1"/>
          </p:cNvPicPr>
          <p:nvPr/>
        </p:nvPicPr>
        <p:blipFill>
          <a:blip r:embed="rId4" cstate="print">
            <a:duotone>
              <a:schemeClr val="accent2">
                <a:shade val="45000"/>
                <a:satMod val="135000"/>
              </a:schemeClr>
              <a:prstClr val="white"/>
            </a:duotone>
          </a:blip>
          <a:stretch>
            <a:fillRect/>
          </a:stretch>
        </p:blipFill>
        <p:spPr>
          <a:xfrm>
            <a:off x="359576" y="4581128"/>
            <a:ext cx="396000" cy="396000"/>
          </a:xfrm>
          <a:prstGeom prst="rect">
            <a:avLst/>
          </a:prstGeom>
        </p:spPr>
      </p:pic>
      <p:sp>
        <p:nvSpPr>
          <p:cNvPr id="14" name="Скругленный прямоугольник 13"/>
          <p:cNvSpPr/>
          <p:nvPr/>
        </p:nvSpPr>
        <p:spPr>
          <a:xfrm>
            <a:off x="863704" y="3933056"/>
            <a:ext cx="3312000" cy="1224136"/>
          </a:xfrm>
          <a:prstGeom prst="roundRect">
            <a:avLst/>
          </a:prstGeom>
          <a:solidFill>
            <a:schemeClr val="accent2">
              <a:lumMod val="20000"/>
              <a:lumOff val="80000"/>
            </a:schemeClr>
          </a:solidFill>
          <a:ln w="12700">
            <a:solidFill>
              <a:srgbClr val="C00000"/>
            </a:solidFill>
          </a:ln>
        </p:spPr>
        <p:style>
          <a:lnRef idx="2">
            <a:schemeClr val="accent3"/>
          </a:lnRef>
          <a:fillRef idx="1">
            <a:schemeClr val="lt1"/>
          </a:fillRef>
          <a:effectRef idx="0">
            <a:schemeClr val="accent3"/>
          </a:effectRef>
          <a:fontRef idx="minor">
            <a:schemeClr val="dk1"/>
          </a:fontRef>
        </p:style>
        <p:txBody>
          <a:bodyPr rtlCol="0" anchor="ctr"/>
          <a:lstStyle/>
          <a:p>
            <a:r>
              <a:rPr lang="ru-RU" dirty="0" smtClean="0"/>
              <a:t>Мёд нельзя кипятить вместе с молоком, так как при сильном нагревании он теряет свои лечебные свойства.</a:t>
            </a:r>
          </a:p>
        </p:txBody>
      </p:sp>
      <p:sp>
        <p:nvSpPr>
          <p:cNvPr id="15" name="Скругленный прямоугольник 14">
            <a:hlinkClick r:id="" action="ppaction://noaction">
              <a:snd r:embed="rId3" name="wind.wav"/>
            </a:hlinkClick>
          </p:cNvPr>
          <p:cNvSpPr/>
          <p:nvPr/>
        </p:nvSpPr>
        <p:spPr>
          <a:xfrm>
            <a:off x="5039936" y="4581128"/>
            <a:ext cx="432000" cy="432000"/>
          </a:xfrm>
          <a:prstGeom prst="roundRect">
            <a:avLst/>
          </a:prstGeom>
          <a:solidFill>
            <a:schemeClr val="bg1"/>
          </a:solidFill>
          <a:ln w="952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Скругленный прямоугольник 15"/>
          <p:cNvSpPr/>
          <p:nvPr/>
        </p:nvSpPr>
        <p:spPr>
          <a:xfrm>
            <a:off x="5580112" y="3933056"/>
            <a:ext cx="2736000" cy="1224136"/>
          </a:xfrm>
          <a:prstGeom prst="roundRect">
            <a:avLst/>
          </a:prstGeom>
          <a:solidFill>
            <a:schemeClr val="accent2">
              <a:lumMod val="20000"/>
              <a:lumOff val="80000"/>
            </a:schemeClr>
          </a:solidFill>
          <a:ln w="12700">
            <a:solidFill>
              <a:srgbClr val="C00000"/>
            </a:solidFill>
          </a:ln>
        </p:spPr>
        <p:style>
          <a:lnRef idx="2">
            <a:schemeClr val="accent3"/>
          </a:lnRef>
          <a:fillRef idx="1">
            <a:schemeClr val="lt1"/>
          </a:fillRef>
          <a:effectRef idx="0">
            <a:schemeClr val="accent3"/>
          </a:effectRef>
          <a:fontRef idx="minor">
            <a:schemeClr val="dk1"/>
          </a:fontRef>
        </p:style>
        <p:txBody>
          <a:bodyPr rtlCol="0" anchor="ctr"/>
          <a:lstStyle/>
          <a:p>
            <a:r>
              <a:rPr lang="ru-RU" dirty="0" smtClean="0"/>
              <a:t>Мёд и молоко должны быть одой температуры, иначе напиток не имеет лечебных свойств.</a:t>
            </a:r>
          </a:p>
        </p:txBody>
      </p:sp>
      <p:sp>
        <p:nvSpPr>
          <p:cNvPr id="17" name="Прямоугольник 16"/>
          <p:cNvSpPr/>
          <p:nvPr/>
        </p:nvSpPr>
        <p:spPr>
          <a:xfrm>
            <a:off x="179512" y="5445224"/>
            <a:ext cx="8712000" cy="923330"/>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ru-RU" b="1" i="1" dirty="0" smtClean="0">
                <a:solidFill>
                  <a:srgbClr val="FF0000"/>
                </a:solidFill>
              </a:rPr>
              <a:t>Это интересно!</a:t>
            </a:r>
          </a:p>
          <a:p>
            <a:r>
              <a:rPr lang="ru-RU" dirty="0" smtClean="0"/>
              <a:t>Если в горячее коровье молоко добавить мёд и оно свернется, то это так называемый</a:t>
            </a:r>
          </a:p>
          <a:p>
            <a:r>
              <a:rPr lang="ru-RU" dirty="0" smtClean="0"/>
              <a:t>«сахарный мёд». То есть полученный путем </a:t>
            </a:r>
            <a:r>
              <a:rPr lang="ru-RU" dirty="0" err="1" smtClean="0"/>
              <a:t>подкармливания</a:t>
            </a:r>
            <a:r>
              <a:rPr lang="ru-RU" dirty="0" smtClean="0"/>
              <a:t> пчёл сахарной водичкой.</a:t>
            </a:r>
            <a:endParaRPr lang="ru-RU" dirty="0"/>
          </a:p>
        </p:txBody>
      </p:sp>
      <p:pic>
        <p:nvPicPr>
          <p:cNvPr id="2049" name="Picture 1"/>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7596336" y="332656"/>
            <a:ext cx="1378790" cy="1515616"/>
          </a:xfrm>
          <a:prstGeom prst="rect">
            <a:avLst/>
          </a:prstGeom>
          <a:noFill/>
          <a:ln w="9525">
            <a:noFill/>
            <a:miter lim="800000"/>
            <a:headEnd/>
            <a:tailEnd/>
          </a:ln>
        </p:spPr>
      </p:pic>
      <p:sp>
        <p:nvSpPr>
          <p:cNvPr id="19" name="Прямоугольник 18"/>
          <p:cNvSpPr/>
          <p:nvPr/>
        </p:nvSpPr>
        <p:spPr>
          <a:xfrm>
            <a:off x="251520" y="1772816"/>
            <a:ext cx="8496944" cy="646331"/>
          </a:xfrm>
          <a:prstGeom prst="rect">
            <a:avLst/>
          </a:prstGeom>
        </p:spPr>
        <p:txBody>
          <a:bodyPr wrap="square">
            <a:spAutoFit/>
          </a:bodyPr>
          <a:lstStyle/>
          <a:p>
            <a:r>
              <a:rPr lang="ru-RU" b="1" dirty="0" smtClean="0">
                <a:solidFill>
                  <a:srgbClr val="002060"/>
                </a:solidFill>
                <a:latin typeface="Comic Sans MS" pitchFamily="66" charset="0"/>
              </a:rPr>
              <a:t> Как ты думаешь, от чего медведица использовала приготовленное средство?</a:t>
            </a:r>
            <a:endParaRPr lang="ru-RU" dirty="0"/>
          </a:p>
        </p:txBody>
      </p:sp>
      <p:sp>
        <p:nvSpPr>
          <p:cNvPr id="20" name="Стрелка вправо 19">
            <a:hlinkClick r:id="" action="ppaction://hlinkshowjump?jump=endshow"/>
          </p:cNvPr>
          <p:cNvSpPr/>
          <p:nvPr/>
        </p:nvSpPr>
        <p:spPr>
          <a:xfrm>
            <a:off x="8496488" y="6453336"/>
            <a:ext cx="468000" cy="252000"/>
          </a:xfrm>
          <a:prstGeom prst="rightArrow">
            <a:avLst/>
          </a:prstGeom>
          <a:solidFill>
            <a:schemeClr val="accent5">
              <a:lumMod val="40000"/>
              <a:lumOff val="6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advClick="0"/>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5"/>
                  </p:tgtEl>
                </p:cond>
              </p:nextCondLst>
            </p:seq>
            <p:seq concurrent="1" nextAc="seek">
              <p:cTn id="10" restart="whenNotActive" fill="hold" evtFilter="cancelBubble" nodeType="interactiveSeq">
                <p:stCondLst>
                  <p:cond evt="onClick" delay="0">
                    <p:tgtEl>
                      <p:spTgt spid="12"/>
                    </p:tgtEl>
                  </p:cond>
                </p:stCondLst>
                <p:endSync evt="end" delay="0">
                  <p:rtn val="all"/>
                </p:endSync>
                <p:childTnLst>
                  <p:par>
                    <p:cTn id="11" fill="hold">
                      <p:stCondLst>
                        <p:cond delay="0"/>
                      </p:stCondLst>
                      <p:childTnLst>
                        <p:par>
                          <p:cTn id="12" fill="hold">
                            <p:stCondLst>
                              <p:cond delay="0"/>
                            </p:stCondLst>
                            <p:childTnLst>
                              <p:par>
                                <p:cTn id="13" presetID="53"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p:cTn id="15" dur="500" fill="hold"/>
                                        <p:tgtEl>
                                          <p:spTgt spid="13"/>
                                        </p:tgtEl>
                                        <p:attrNameLst>
                                          <p:attrName>ppt_w</p:attrName>
                                        </p:attrNameLst>
                                      </p:cBhvr>
                                      <p:tavLst>
                                        <p:tav tm="0">
                                          <p:val>
                                            <p:fltVal val="0"/>
                                          </p:val>
                                        </p:tav>
                                        <p:tav tm="100000">
                                          <p:val>
                                            <p:strVal val="#ppt_w"/>
                                          </p:val>
                                        </p:tav>
                                      </p:tavLst>
                                    </p:anim>
                                    <p:anim calcmode="lin" valueType="num">
                                      <p:cBhvr>
                                        <p:cTn id="16" dur="500" fill="hold"/>
                                        <p:tgtEl>
                                          <p:spTgt spid="13"/>
                                        </p:tgtEl>
                                        <p:attrNameLst>
                                          <p:attrName>ppt_h</p:attrName>
                                        </p:attrNameLst>
                                      </p:cBhvr>
                                      <p:tavLst>
                                        <p:tav tm="0">
                                          <p:val>
                                            <p:fltVal val="0"/>
                                          </p:val>
                                        </p:tav>
                                        <p:tav tm="100000">
                                          <p:val>
                                            <p:strVal val="#ppt_h"/>
                                          </p:val>
                                        </p:tav>
                                      </p:tavLst>
                                    </p:anim>
                                    <p:animEffect transition="in" filter="fade">
                                      <p:cBhvr>
                                        <p:cTn id="17" dur="500"/>
                                        <p:tgtEl>
                                          <p:spTgt spid="13"/>
                                        </p:tgtEl>
                                      </p:cBhvr>
                                    </p:animEffect>
                                  </p:childTnLst>
                                  <p:subTnLst>
                                    <p:audio>
                                      <p:cMediaNode>
                                        <p:cTn display="0" masterRel="sameClick">
                                          <p:stCondLst>
                                            <p:cond evt="begin" delay="0">
                                              <p:tn val="13"/>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12"/>
                  </p:tgtEl>
                </p:cond>
              </p:nextCondLst>
            </p:seq>
          </p:childTnLst>
        </p:cTn>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TotalTime>
  <Words>1106</Words>
  <Application>Microsoft Office PowerPoint</Application>
  <PresentationFormat>Экран (4:3)</PresentationFormat>
  <Paragraphs>110</Paragraphs>
  <Slides>10</Slides>
  <Notes>0</Notes>
  <HiddenSlides>1</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Артём</dc:creator>
  <cp:lastModifiedBy>Артём</cp:lastModifiedBy>
  <cp:revision>6</cp:revision>
  <dcterms:created xsi:type="dcterms:W3CDTF">2023-08-01T22:13:05Z</dcterms:created>
  <dcterms:modified xsi:type="dcterms:W3CDTF">2023-08-04T14:02:08Z</dcterms:modified>
</cp:coreProperties>
</file>