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56" r:id="rId2"/>
    <p:sldId id="264" r:id="rId3"/>
    <p:sldId id="257" r:id="rId4"/>
    <p:sldId id="258" r:id="rId5"/>
    <p:sldId id="259" r:id="rId6"/>
    <p:sldId id="265" r:id="rId7"/>
    <p:sldId id="266" r:id="rId8"/>
    <p:sldId id="260" r:id="rId9"/>
    <p:sldId id="261" r:id="rId10"/>
    <p:sldId id="262" r:id="rId11"/>
    <p:sldId id="269" r:id="rId12"/>
    <p:sldId id="268" r:id="rId13"/>
    <p:sldId id="263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7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6BA9EE-6459-DC65-78A9-250CBCB4E5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D94A162-A0B6-D6E4-A01F-FADA177C0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DE33F6-5596-58E3-69FD-C9DC754CA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C7898-D9A5-62C4-4C07-CBEECD276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12D96E-F79E-A528-D52E-F8DA5FED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190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D352F8-77D0-F7CC-D7F1-EFB65F386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2249895-1BC1-30B3-12EC-C760898F4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0008D6-AB78-EB10-D283-90D785CF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879BA2-138D-E483-FDA6-1E0ACB521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A24F92-C0C8-CFC9-7604-7DB3781A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7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528281-BEF9-8DEE-D76B-32C34B2595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DEDA4F-AD41-53A3-0DE3-1E496DF8A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57B0CB-3C1C-E1B4-7401-B25D6151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96C5DA-E064-0111-9740-D9C63923D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CA3320-46ED-66AF-4426-A133A8FF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6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DECBD5-D7E3-BD4C-E9EE-01996D096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4D7875-81C3-FE36-432A-3B6C4E8F0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770500-C1E8-736C-BDD7-09D6F79F6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F5E5D0-3C20-6E89-209C-AB646EEA6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E0107D-3833-1BC7-F957-7874C65AF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10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AD6F43-6ED7-8D50-A4B7-9BEBF0211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91ABE2-FAE2-045E-8127-15585798F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EA600F-4CEF-724E-3A2F-B476C0C09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FE0DE5-BDD9-3BB5-81A7-1125850B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B70799-B760-F72B-9433-503BA7FE0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91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D4F06-2227-4895-D6AB-074CC76C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A5385D-39C9-5AF9-7855-491A05904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2FD009-EE27-F034-5E75-E97D5509C5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A8FB702-C82E-AD64-35B7-8872A3CD3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366483-F740-6BDB-776E-7C9AE5620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CC5E3D-38D8-3560-69B5-1498DAE9F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87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6C8B05-5EB7-5556-7A55-D99559ED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9B82099-33A6-440C-6003-A78242391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A2EECA-C586-986B-C067-8E5BE3053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80DFB3C-9ADC-D302-CF5E-ADE316193B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1F309B7-3172-1F15-B778-44FCA6EA3A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B3724B5-7465-ECAB-36D5-BED381546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1BF80E8-F1F8-E2A9-93FC-F97499EEA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86CAF84-46BE-B3C1-94A8-B42D0EB0D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87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80CD94-44E8-8853-BCCE-09DAEDB21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8B2E30D-DE22-3B97-304A-0652D7DFC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0F40449-77EE-BE72-1F9F-3184D4A0C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E07BA7-AFB4-DA9D-A509-D28B1C4A1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1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D25370F-F3E7-946A-2B25-8AB3EC826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231F3DD-66A2-AE6A-DAF1-1ED85AE3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55BDAB-B39F-153A-F63A-B08F5E6BF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7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BB6A5B-537E-9DD6-1C0C-E3492CBA3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1F220B-848B-79B7-FD16-B1A03A0F1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9898AA-D67A-FC6A-44D5-7EA3B7F72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1770E6-E71D-351F-1908-7F9C5DB29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3FB8BD-6CA1-F23A-773C-6D33A9C11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3EE424-7DE9-CAC6-7C9E-3A9EC9D8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83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C547FA-6210-0B08-9051-F5DFA06A6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ECEEC81-95F4-0386-9A22-D504967825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5DA55D-FD3E-EF10-98C2-20EBD66DB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8FDED8E-8B90-EF0E-CC9B-749914C3B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1B56568-BBB2-0C4B-0C6F-E7A42FC20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1C915F-61FF-6E9F-DF46-BC97BFB2E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938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F78F397-DB6E-23D3-AA5B-71A056FE4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801F32-C858-ECA0-1A46-4286D0BD3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E342FB-5452-F1FA-C09C-8437257CA2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F8D5F0-1D82-A46D-0514-183879B58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9CA770-1557-3F36-BBDA-40198A69C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2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boutinpuech.netboard.me/tg/?tab=1067979" TargetMode="External"/><Relationship Id="rId2" Type="http://schemas.openxmlformats.org/officeDocument/2006/relationships/hyperlink" Target="https://sboutinpuech.netboard.me/tg/?tab=1067978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boutinpuech.netboard.me/tg/?tab=1067982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2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822960"/>
            <a:ext cx="107899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Aptos"/>
              </a:rPr>
              <a:t>ÉVOLUTION HUMAINE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107899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300" b="0">
                <a:solidFill>
                  <a:srgbClr val="D2E1D6"/>
                </a:solidFill>
                <a:latin typeface="Aptos"/>
              </a:rPr>
              <a:t>Une question pour commencer…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743200"/>
            <a:ext cx="1033272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34440" y="2971800"/>
            <a:ext cx="9692640" cy="1325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92B40"/>
                </a:solidFill>
                <a:latin typeface="Aptos"/>
              </a:rPr>
              <a:t>L’être humain est-il vraiment</a:t>
            </a:r>
            <a:br/>
            <a:r>
              <a:t>une exception dans le vivant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080760"/>
            <a:ext cx="107899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0">
                <a:solidFill>
                  <a:srgbClr val="D2E1D6"/>
                </a:solidFill>
                <a:latin typeface="Aptos"/>
              </a:rPr>
              <a:t>Terminale • Enseignement scientifique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000" b="1">
                <a:solidFill>
                  <a:srgbClr val="192B40"/>
                </a:solidFill>
                <a:latin typeface="Aptos"/>
              </a:rPr>
              <a:t>5 — La question qui lance notre travail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143000" cy="73152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98448"/>
            <a:ext cx="10789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646A70"/>
                </a:solidFill>
                <a:latin typeface="Aptos"/>
              </a:rPr>
              <a:t>À garder en tête pendant toute la séance.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1033272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92B40"/>
                </a:solidFill>
                <a:latin typeface="Aptos"/>
              </a:rPr>
              <a:t>Comment les idées scientifiques</a:t>
            </a:r>
            <a:br/>
            <a:r>
              <a:t>sur l’évolution ont-elles changé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657600"/>
            <a:ext cx="9418320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0">
                <a:solidFill>
                  <a:srgbClr val="23262A"/>
                </a:solidFill>
                <a:latin typeface="Aptos"/>
              </a:rPr>
              <a:t>Nous allons suivre une série d’étapes historiques :</a:t>
            </a:r>
            <a:br/>
            <a:r>
              <a:t>des premières conceptions du vivant jusqu’à la théorie actuelle de l’évolution.</a:t>
            </a:r>
          </a:p>
        </p:txBody>
      </p:sp>
      <p:sp>
        <p:nvSpPr>
          <p:cNvPr id="8" name="Oval 7"/>
          <p:cNvSpPr/>
          <p:nvPr/>
        </p:nvSpPr>
        <p:spPr>
          <a:xfrm>
            <a:off x="777240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Aristote</a:t>
            </a:r>
          </a:p>
        </p:txBody>
      </p:sp>
      <p:sp>
        <p:nvSpPr>
          <p:cNvPr id="11" name="Oval 10"/>
          <p:cNvSpPr/>
          <p:nvPr/>
        </p:nvSpPr>
        <p:spPr>
          <a:xfrm>
            <a:off x="2029968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029968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01368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Linné</a:t>
            </a:r>
          </a:p>
        </p:txBody>
      </p:sp>
      <p:sp>
        <p:nvSpPr>
          <p:cNvPr id="14" name="Oval 13"/>
          <p:cNvSpPr/>
          <p:nvPr/>
        </p:nvSpPr>
        <p:spPr>
          <a:xfrm>
            <a:off x="3282696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282696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54096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Buffon</a:t>
            </a:r>
          </a:p>
        </p:txBody>
      </p:sp>
      <p:sp>
        <p:nvSpPr>
          <p:cNvPr id="17" name="Oval 16"/>
          <p:cNvSpPr/>
          <p:nvPr/>
        </p:nvSpPr>
        <p:spPr>
          <a:xfrm>
            <a:off x="4535424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35424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06824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Lamarck</a:t>
            </a:r>
          </a:p>
        </p:txBody>
      </p:sp>
      <p:sp>
        <p:nvSpPr>
          <p:cNvPr id="20" name="Oval 19"/>
          <p:cNvSpPr/>
          <p:nvPr/>
        </p:nvSpPr>
        <p:spPr>
          <a:xfrm>
            <a:off x="5788152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788152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59552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Cuvier</a:t>
            </a:r>
          </a:p>
        </p:txBody>
      </p:sp>
      <p:sp>
        <p:nvSpPr>
          <p:cNvPr id="23" name="Oval 22"/>
          <p:cNvSpPr/>
          <p:nvPr/>
        </p:nvSpPr>
        <p:spPr>
          <a:xfrm>
            <a:off x="7040880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040880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2280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Darwin</a:t>
            </a:r>
          </a:p>
        </p:txBody>
      </p:sp>
      <p:sp>
        <p:nvSpPr>
          <p:cNvPr id="26" name="Oval 25"/>
          <p:cNvSpPr/>
          <p:nvPr/>
        </p:nvSpPr>
        <p:spPr>
          <a:xfrm>
            <a:off x="8293608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293608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65008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Mendel</a:t>
            </a:r>
          </a:p>
        </p:txBody>
      </p:sp>
      <p:sp>
        <p:nvSpPr>
          <p:cNvPr id="29" name="Oval 28"/>
          <p:cNvSpPr/>
          <p:nvPr/>
        </p:nvSpPr>
        <p:spPr>
          <a:xfrm>
            <a:off x="9546336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9546336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317736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Génétique</a:t>
            </a:r>
          </a:p>
        </p:txBody>
      </p:sp>
      <p:sp>
        <p:nvSpPr>
          <p:cNvPr id="32" name="Oval 31"/>
          <p:cNvSpPr/>
          <p:nvPr/>
        </p:nvSpPr>
        <p:spPr>
          <a:xfrm>
            <a:off x="10799064" y="5166360"/>
            <a:ext cx="475488" cy="475488"/>
          </a:xfrm>
          <a:prstGeom prst="ellipse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10799064" y="5239512"/>
            <a:ext cx="475488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ptos"/>
              </a:rPr>
              <a:t>9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570464" y="5650992"/>
            <a:ext cx="96012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00" b="1">
                <a:solidFill>
                  <a:srgbClr val="192B40"/>
                </a:solidFill>
                <a:latin typeface="Aptos"/>
              </a:rPr>
              <a:t>Synthèse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646A70"/>
                </a:solidFill>
                <a:latin typeface="Aptos"/>
              </a:rPr>
              <a:t>Transition : « Ouvrez maintenant votre document / votre frise. Votre objectif est de comprendre ce changement de modèle. 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881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92B40"/>
                </a:solidFill>
                <a:latin typeface="Aptos"/>
              </a:rPr>
              <a:t>DOCUMENT 1 — Les idées sur l’origine de l’être humain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97280"/>
            <a:ext cx="1188720" cy="64008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795528"/>
            <a:ext cx="107899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646A70"/>
                </a:solidFill>
                <a:latin typeface="Aptos"/>
              </a:rPr>
              <a:t>Une ressource historique : des conceptions anciennes aux premières théories évolutionnistes.</a:t>
            </a:r>
          </a:p>
        </p:txBody>
      </p:sp>
      <p:pic>
        <p:nvPicPr>
          <p:cNvPr id="6" name="Picture 5" descr="Capture d'écran 2026-08-31 1740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" y="1221778"/>
            <a:ext cx="4171709" cy="441092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587974" y="1616729"/>
            <a:ext cx="416052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038455" y="1675111"/>
            <a:ext cx="73152" cy="3566160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440793" y="1576664"/>
            <a:ext cx="3749039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 dirty="0">
                <a:solidFill>
                  <a:srgbClr val="6A4A7D"/>
                </a:solidFill>
                <a:latin typeface="Aptos"/>
              </a:rPr>
              <a:t>À observer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72975" y="1886506"/>
            <a:ext cx="3282337" cy="33547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 dirty="0">
                <a:solidFill>
                  <a:srgbClr val="23262A"/>
                </a:solidFill>
                <a:latin typeface="Aptos"/>
              </a:rPr>
              <a:t>• </a:t>
            </a:r>
            <a:r>
              <a:rPr sz="1600" b="0" dirty="0" err="1">
                <a:solidFill>
                  <a:srgbClr val="23262A"/>
                </a:solidFill>
                <a:latin typeface="Aptos"/>
              </a:rPr>
              <a:t>Quelles</a:t>
            </a:r>
            <a:r>
              <a:rPr sz="1600" b="0" dirty="0">
                <a:solidFill>
                  <a:srgbClr val="23262A"/>
                </a:solidFill>
                <a:latin typeface="Aptos"/>
              </a:rPr>
              <a:t> conceptions de </a:t>
            </a:r>
            <a:r>
              <a:rPr sz="1600" b="0" dirty="0" err="1">
                <a:solidFill>
                  <a:srgbClr val="23262A"/>
                </a:solidFill>
                <a:latin typeface="Aptos"/>
              </a:rPr>
              <a:t>l’être</a:t>
            </a:r>
            <a:r>
              <a:rPr sz="1600" b="0" dirty="0">
                <a:solidFill>
                  <a:srgbClr val="23262A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23262A"/>
                </a:solidFill>
                <a:latin typeface="Aptos"/>
              </a:rPr>
              <a:t>humain</a:t>
            </a:r>
            <a:r>
              <a:rPr sz="1600" b="0" dirty="0">
                <a:solidFill>
                  <a:srgbClr val="23262A"/>
                </a:solidFill>
                <a:latin typeface="Aptos"/>
              </a:rPr>
              <a:t> se </a:t>
            </a:r>
            <a:r>
              <a:rPr sz="1600" b="0" dirty="0" err="1">
                <a:solidFill>
                  <a:srgbClr val="23262A"/>
                </a:solidFill>
                <a:latin typeface="Aptos"/>
              </a:rPr>
              <a:t>succèdent</a:t>
            </a:r>
            <a:r>
              <a:rPr sz="1600" b="0" dirty="0">
                <a:solidFill>
                  <a:srgbClr val="23262A"/>
                </a:solidFill>
                <a:latin typeface="Aptos"/>
              </a:rPr>
              <a:t> ?</a:t>
            </a:r>
            <a:br>
              <a:rPr dirty="0"/>
            </a:br>
            <a:br>
              <a:rPr dirty="0"/>
            </a:br>
            <a:r>
              <a:rPr dirty="0"/>
              <a:t>• </a:t>
            </a:r>
            <a:r>
              <a:rPr dirty="0" err="1"/>
              <a:t>Qu’est-ce</a:t>
            </a:r>
            <a:r>
              <a:rPr dirty="0"/>
              <a:t> qui fait </a:t>
            </a:r>
            <a:r>
              <a:rPr dirty="0" err="1"/>
              <a:t>évoluer</a:t>
            </a:r>
            <a:r>
              <a:rPr dirty="0"/>
              <a:t> les </a:t>
            </a:r>
            <a:r>
              <a:rPr dirty="0" err="1"/>
              <a:t>idées</a:t>
            </a:r>
            <a:r>
              <a:rPr dirty="0"/>
              <a:t> </a:t>
            </a:r>
            <a:r>
              <a:rPr dirty="0" err="1"/>
              <a:t>scientifiques</a:t>
            </a:r>
            <a:r>
              <a:rPr dirty="0"/>
              <a:t> ?</a:t>
            </a:r>
            <a:br>
              <a:rPr dirty="0"/>
            </a:br>
            <a:br>
              <a:rPr dirty="0"/>
            </a:br>
            <a:r>
              <a:rPr dirty="0"/>
              <a:t>• </a:t>
            </a:r>
            <a:r>
              <a:rPr dirty="0" err="1"/>
              <a:t>Pourquoi</a:t>
            </a:r>
            <a:r>
              <a:rPr dirty="0"/>
              <a:t> les </a:t>
            </a:r>
            <a:r>
              <a:rPr dirty="0" err="1"/>
              <a:t>fossiles</a:t>
            </a:r>
            <a:r>
              <a:rPr dirty="0"/>
              <a:t> </a:t>
            </a:r>
            <a:r>
              <a:rPr dirty="0" err="1"/>
              <a:t>jouent-ils</a:t>
            </a:r>
            <a:r>
              <a:rPr dirty="0"/>
              <a:t> un </a:t>
            </a:r>
            <a:r>
              <a:rPr dirty="0" err="1"/>
              <a:t>rôle</a:t>
            </a:r>
            <a:r>
              <a:rPr dirty="0"/>
              <a:t> important ?</a:t>
            </a:r>
            <a:br>
              <a:rPr dirty="0"/>
            </a:br>
            <a:br>
              <a:rPr dirty="0"/>
            </a:br>
            <a:r>
              <a:rPr dirty="0"/>
              <a:t>⚠️ Ne </a:t>
            </a:r>
            <a:r>
              <a:rPr dirty="0" err="1"/>
              <a:t>cherchez</a:t>
            </a:r>
            <a:r>
              <a:rPr dirty="0"/>
              <a:t> pas encore à tout </a:t>
            </a:r>
            <a:r>
              <a:rPr dirty="0" err="1"/>
              <a:t>expliquer</a:t>
            </a:r>
            <a:r>
              <a:rPr dirty="0"/>
              <a:t> : </a:t>
            </a:r>
            <a:r>
              <a:rPr dirty="0" err="1"/>
              <a:t>repérez</a:t>
            </a:r>
            <a:r>
              <a:rPr dirty="0"/>
              <a:t> les </a:t>
            </a:r>
            <a:r>
              <a:rPr dirty="0" err="1"/>
              <a:t>changements</a:t>
            </a:r>
            <a:r>
              <a:rPr dirty="0"/>
              <a:t> </a:t>
            </a:r>
            <a:r>
              <a:rPr dirty="0" err="1"/>
              <a:t>d’idées</a:t>
            </a:r>
            <a:r>
              <a:rPr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6089904"/>
            <a:ext cx="103327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1" dirty="0">
                <a:solidFill>
                  <a:srgbClr val="192B40"/>
                </a:solidFill>
                <a:latin typeface="Aptos"/>
              </a:rPr>
              <a:t>Question flash : « Une idée </a:t>
            </a:r>
            <a:r>
              <a:rPr sz="1900" b="1" dirty="0" err="1">
                <a:solidFill>
                  <a:srgbClr val="192B40"/>
                </a:solidFill>
                <a:latin typeface="Aptos"/>
              </a:rPr>
              <a:t>scientifique</a:t>
            </a:r>
            <a:r>
              <a:rPr sz="1900" b="1" dirty="0">
                <a:solidFill>
                  <a:srgbClr val="192B40"/>
                </a:solidFill>
                <a:latin typeface="Aptos"/>
              </a:rPr>
              <a:t> </a:t>
            </a:r>
            <a:r>
              <a:rPr sz="1900" b="1" dirty="0" err="1">
                <a:solidFill>
                  <a:srgbClr val="192B40"/>
                </a:solidFill>
                <a:latin typeface="Aptos"/>
              </a:rPr>
              <a:t>peut-elle</a:t>
            </a:r>
            <a:r>
              <a:rPr sz="1900" b="1" dirty="0">
                <a:solidFill>
                  <a:srgbClr val="192B40"/>
                </a:solidFill>
                <a:latin typeface="Aptos"/>
              </a:rPr>
              <a:t> changer ? </a:t>
            </a:r>
            <a:r>
              <a:rPr sz="1900" b="1" dirty="0" err="1">
                <a:solidFill>
                  <a:srgbClr val="192B40"/>
                </a:solidFill>
                <a:latin typeface="Aptos"/>
              </a:rPr>
              <a:t>Qu’est-ce</a:t>
            </a:r>
            <a:r>
              <a:rPr sz="1900" b="1" dirty="0">
                <a:solidFill>
                  <a:srgbClr val="192B40"/>
                </a:solidFill>
                <a:latin typeface="Aptos"/>
              </a:rPr>
              <a:t> qui </a:t>
            </a:r>
            <a:r>
              <a:rPr sz="1900" b="1" dirty="0" err="1">
                <a:solidFill>
                  <a:srgbClr val="192B40"/>
                </a:solidFill>
                <a:latin typeface="Aptos"/>
              </a:rPr>
              <a:t>peut</a:t>
            </a:r>
            <a:r>
              <a:rPr sz="1900" b="1" dirty="0">
                <a:solidFill>
                  <a:srgbClr val="192B40"/>
                </a:solidFill>
                <a:latin typeface="Aptos"/>
              </a:rPr>
              <a:t> la faire changer ? 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4598" y="6592824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46A70"/>
                </a:solidFill>
                <a:latin typeface="Aptos"/>
              </a:rPr>
              <a:t>Document fourni : ressource historique sur Aristote, Cuvier, Lamarck, Geoffroy Saint-Hilaire et Darwin.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ADDE5A4-78CF-A364-A283-F25F32FE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189" y="200306"/>
            <a:ext cx="9475694" cy="631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585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000" b="1">
                <a:solidFill>
                  <a:srgbClr val="192B40"/>
                </a:solidFill>
                <a:latin typeface="Aptos"/>
              </a:rPr>
              <a:t>À vous de jouer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143000" cy="73152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380631"/>
            <a:ext cx="1078992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endParaRPr sz="1600" b="0" dirty="0">
              <a:solidFill>
                <a:srgbClr val="646A70"/>
              </a:solidFill>
              <a:latin typeface="Apto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14400" y="1737360"/>
            <a:ext cx="10332720" cy="34747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14400" y="1737360"/>
            <a:ext cx="82296" cy="3474720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70432" y="1901952"/>
            <a:ext cx="98755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CF7031"/>
                </a:solidFill>
                <a:latin typeface="Aptos"/>
              </a:rPr>
              <a:t>MISSION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0432" y="2395728"/>
            <a:ext cx="9875520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 dirty="0">
                <a:solidFill>
                  <a:srgbClr val="23262A"/>
                </a:solidFill>
                <a:latin typeface="Aptos"/>
              </a:rPr>
              <a:t>En </a:t>
            </a:r>
            <a:r>
              <a:rPr sz="1700" b="0" dirty="0" err="1">
                <a:solidFill>
                  <a:srgbClr val="23262A"/>
                </a:solidFill>
                <a:latin typeface="Aptos"/>
              </a:rPr>
              <a:t>étudiant</a:t>
            </a:r>
            <a:r>
              <a:rPr sz="1700" b="0" dirty="0">
                <a:solidFill>
                  <a:srgbClr val="23262A"/>
                </a:solidFill>
                <a:latin typeface="Aptos"/>
              </a:rPr>
              <a:t> les documents, </a:t>
            </a:r>
            <a:r>
              <a:rPr sz="1700" b="0" dirty="0" err="1">
                <a:solidFill>
                  <a:srgbClr val="23262A"/>
                </a:solidFill>
                <a:latin typeface="Aptos"/>
              </a:rPr>
              <a:t>cherchez</a:t>
            </a:r>
            <a:r>
              <a:rPr sz="1700" b="0" dirty="0">
                <a:solidFill>
                  <a:srgbClr val="23262A"/>
                </a:solidFill>
                <a:latin typeface="Aptos"/>
              </a:rPr>
              <a:t> à </a:t>
            </a:r>
            <a:r>
              <a:rPr sz="1700" b="0" dirty="0" err="1">
                <a:solidFill>
                  <a:srgbClr val="23262A"/>
                </a:solidFill>
                <a:latin typeface="Aptos"/>
              </a:rPr>
              <a:t>répondre</a:t>
            </a:r>
            <a:r>
              <a:rPr sz="1700" b="0" dirty="0">
                <a:solidFill>
                  <a:srgbClr val="23262A"/>
                </a:solidFill>
                <a:latin typeface="Aptos"/>
              </a:rPr>
              <a:t> à trois questions :</a:t>
            </a:r>
            <a:br>
              <a:rPr dirty="0"/>
            </a:b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914400" y="5440680"/>
            <a:ext cx="103327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646A70"/>
                </a:solidFill>
                <a:latin typeface="Aptos"/>
              </a:rPr>
              <a:t>Gardez la question centrale visible pendant votre travail 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5806440"/>
            <a:ext cx="103327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192B40"/>
                </a:solidFill>
                <a:latin typeface="Aptos"/>
              </a:rPr>
              <a:t>« Comment est-on passé des espèces fixes aux espèces évolutives ? 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881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92B40"/>
                </a:solidFill>
                <a:latin typeface="Aptos"/>
              </a:rPr>
              <a:t>6 — Ce que vous allez faire dans ce chapitre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97280"/>
            <a:ext cx="1188720" cy="64008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25296"/>
            <a:ext cx="107899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646A70"/>
                </a:solidFill>
                <a:latin typeface="Aptos"/>
              </a:rPr>
              <a:t>La question de départ va guider plusieurs travaux successifs.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69164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691640"/>
            <a:ext cx="73152" cy="1417320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1828800"/>
            <a:ext cx="3063239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3E704D"/>
                </a:solidFill>
                <a:latin typeface="Aptos"/>
              </a:rPr>
              <a:t>1. PLACE DE L’HOMME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304288"/>
            <a:ext cx="3063239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Construire / compléter un arbre phylogénétique pour situer l’être humain parmi les primates.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69164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389120" y="1691640"/>
            <a:ext cx="73152" cy="1417320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17720" y="1828800"/>
            <a:ext cx="3063239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6A4A7D"/>
                </a:solidFill>
                <a:latin typeface="Aptos"/>
              </a:rPr>
              <a:t>2. LIGNÉE HUMAINE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7720" y="2304288"/>
            <a:ext cx="3063239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Rechercher l’origine de la lignée humaine et identifier des critères d’appartenance.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46720" y="1691640"/>
            <a:ext cx="33832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46720" y="1691640"/>
            <a:ext cx="73152" cy="1417320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75320" y="1828800"/>
            <a:ext cx="29718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CF7031"/>
                </a:solidFill>
                <a:latin typeface="Aptos"/>
              </a:rPr>
              <a:t>3. ÉVOLUTION BUISSONNANTE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5320" y="2304288"/>
            <a:ext cx="29718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Comprendre pourquoi la lignée humaine n’est pas une simple succession « en ligne droite ».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2900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31520" y="3429000"/>
            <a:ext cx="73152" cy="1417320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60120" y="3566160"/>
            <a:ext cx="3063239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 dirty="0">
                <a:solidFill>
                  <a:srgbClr val="CF7031"/>
                </a:solidFill>
                <a:latin typeface="Aptos"/>
              </a:rPr>
              <a:t>4. NÉANDERTAL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0120" y="4041648"/>
            <a:ext cx="3063239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Croiser les données pour comprendre la place de Néandertal et les échanges avec Homo sapiens.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389120" y="3429000"/>
            <a:ext cx="347472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389120" y="3429000"/>
            <a:ext cx="73152" cy="1417320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617720" y="3566160"/>
            <a:ext cx="3063239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3E704D"/>
                </a:solidFill>
                <a:latin typeface="Aptos"/>
              </a:rPr>
              <a:t>5. DONNÉES GÉNÉTIQUES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17720" y="4041648"/>
            <a:ext cx="3063239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Utiliser les données génétiques récentes pour préciser les liens de parenté et l’histoire des populations.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46720" y="3429000"/>
            <a:ext cx="33832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046720" y="3429000"/>
            <a:ext cx="73152" cy="1417320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275320" y="3566160"/>
            <a:ext cx="29718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6A4A7D"/>
                </a:solidFill>
                <a:latin typeface="Aptos"/>
              </a:rPr>
              <a:t>6. TRANSMISSION DES CARACTÈRES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75320" y="4041648"/>
            <a:ext cx="29718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Distinguer transmission génétique et transmission non génétique chez l’être humain.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257800"/>
            <a:ext cx="18288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646A70"/>
                </a:solidFill>
                <a:latin typeface="Aptos"/>
              </a:rPr>
              <a:t>FIL DIRECTEUR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40280" y="5074920"/>
            <a:ext cx="8961120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192B40"/>
                </a:solidFill>
                <a:latin typeface="Aptos"/>
              </a:rPr>
              <a:t>« Comment les observations et les données scientifiques permettent-elles de reconstruire notre histoire évolutive ? »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46A70"/>
                </a:solidFill>
                <a:latin typeface="Aptos"/>
              </a:rPr>
              <a:t>Cette progression reprend les activités publiées sur le Netboard de Terminale.</a:t>
            </a:r>
          </a:p>
        </p:txBody>
      </p:sp>
      <p:sp>
        <p:nvSpPr>
          <p:cNvPr id="33" name="TextBox 32">
            <a:hlinkClick r:id="rId2"/>
          </p:cNvPr>
          <p:cNvSpPr txBox="1"/>
          <p:nvPr/>
        </p:nvSpPr>
        <p:spPr>
          <a:xfrm>
            <a:off x="822960" y="5897880"/>
            <a:ext cx="2377440" cy="320040"/>
          </a:xfrm>
          <a:prstGeom prst="rect">
            <a:avLst/>
          </a:prstGeom>
          <a:solidFill>
            <a:srgbClr val="3E704D"/>
          </a:solidFill>
          <a:ln>
            <a:solidFill>
              <a:srgbClr val="3E704D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Ouvrir TP1</a:t>
            </a:r>
          </a:p>
        </p:txBody>
      </p:sp>
      <p:sp>
        <p:nvSpPr>
          <p:cNvPr id="34" name="TextBox 33">
            <a:hlinkClick r:id="rId3"/>
          </p:cNvPr>
          <p:cNvSpPr txBox="1"/>
          <p:nvPr/>
        </p:nvSpPr>
        <p:spPr>
          <a:xfrm>
            <a:off x="4480560" y="5897880"/>
            <a:ext cx="2377440" cy="320040"/>
          </a:xfrm>
          <a:prstGeom prst="rect">
            <a:avLst/>
          </a:prstGeom>
          <a:solidFill>
            <a:srgbClr val="3E704D"/>
          </a:solidFill>
          <a:ln>
            <a:solidFill>
              <a:srgbClr val="3E704D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Ouvrir TP3–6</a:t>
            </a:r>
          </a:p>
        </p:txBody>
      </p:sp>
      <p:sp>
        <p:nvSpPr>
          <p:cNvPr id="35" name="TextBox 34">
            <a:hlinkClick r:id="rId4"/>
          </p:cNvPr>
          <p:cNvSpPr txBox="1"/>
          <p:nvPr/>
        </p:nvSpPr>
        <p:spPr>
          <a:xfrm>
            <a:off x="8138160" y="5897880"/>
            <a:ext cx="2377440" cy="320040"/>
          </a:xfrm>
          <a:prstGeom prst="rect">
            <a:avLst/>
          </a:prstGeom>
          <a:solidFill>
            <a:srgbClr val="3E704D"/>
          </a:solidFill>
          <a:ln>
            <a:solidFill>
              <a:srgbClr val="3E704D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Ouvrir buissonnement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881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92B40"/>
                </a:solidFill>
                <a:latin typeface="Aptos"/>
              </a:rPr>
              <a:t>7 — Premier travail : nous situer parmi les primates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97280"/>
            <a:ext cx="1188720" cy="64008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25296"/>
            <a:ext cx="107899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646A70"/>
                </a:solidFill>
                <a:latin typeface="Aptos"/>
              </a:rPr>
              <a:t>TP1 : compléter un arbre phylogénétique et argumenter.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737360"/>
            <a:ext cx="530352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737360"/>
            <a:ext cx="73152" cy="3566160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1874519"/>
            <a:ext cx="489204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6A4A7D"/>
                </a:solidFill>
                <a:latin typeface="Aptos"/>
              </a:rPr>
              <a:t>CONSIGNE ÉLÈVE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350008"/>
            <a:ext cx="4892040" cy="283463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À partir des documents, compléter un arbre phylogénétique résumant les liens de parenté entre l’Homme et les primates.</a:t>
            </a:r>
            <a:br/>
            <a:br/>
            <a:r>
              <a:t>Puis répondre :</a:t>
            </a:r>
            <a:br/>
            <a:r>
              <a:t>• Que signifie un ancêtre commun ?</a:t>
            </a:r>
            <a:br/>
            <a:r>
              <a:t>• Comment justifier une parenté ?</a:t>
            </a:r>
            <a:br/>
            <a:r>
              <a:t>• Pourquoi l’Homme ne « descend-il » pas des singes actuels 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1737360"/>
            <a:ext cx="51206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09360" y="1737360"/>
            <a:ext cx="73152" cy="3566160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37960" y="1874519"/>
            <a:ext cx="4709159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CF7031"/>
                </a:solidFill>
                <a:latin typeface="Aptos"/>
              </a:rPr>
              <a:t>DÉFI : LE DESSIN QUI TROMPE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7960" y="2350008"/>
            <a:ext cx="4709159" cy="283463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On vous montre une représentation classique de l’évolution humaine.</a:t>
            </a:r>
            <a:br/>
            <a:br/>
            <a:r>
              <a:t>Question :</a:t>
            </a:r>
            <a:br/>
            <a:r>
              <a:t>« D’accord ou pas ? »</a:t>
            </a:r>
            <a:br/>
            <a:br/>
            <a:r>
              <a:t>Argumentez avec les notions découvertes pendant les activités.</a:t>
            </a:r>
            <a:br/>
            <a:br/>
            <a:r>
              <a:t>→ L’objectif est de remplacer une représentation intuitive par une représentation scientifique.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669280"/>
            <a:ext cx="105156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646A70"/>
                </a:solidFill>
                <a:latin typeface="Aptos"/>
              </a:rPr>
              <a:t>Cette activité est explicitement proposée sur le Netboard : discuter de la représentation, se positionner et argumenter.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46A70"/>
                </a:solidFill>
                <a:latin typeface="Aptos"/>
              </a:rPr>
              <a:t>Source : onglet « 2. La place de l’homme » du Netboard.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881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92B40"/>
                </a:solidFill>
                <a:latin typeface="Aptos"/>
              </a:rPr>
              <a:t>8 — Puis, on complexifie notre histoire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97280"/>
            <a:ext cx="1188720" cy="64008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25296"/>
            <a:ext cx="107899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646A70"/>
                </a:solidFill>
                <a:latin typeface="Aptos"/>
              </a:rPr>
              <a:t>Les activités suivantes apportent progressivement les preuves et les données.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691640"/>
            <a:ext cx="35204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1691640"/>
            <a:ext cx="73152" cy="3566160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828800"/>
            <a:ext cx="310896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CF7031"/>
                </a:solidFill>
                <a:latin typeface="Aptos"/>
              </a:rPr>
              <a:t>TP3 — ORIGINE DE LA LIGNÉE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304288"/>
            <a:ext cx="3108960" cy="283463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À la recherche de l’origine de la lignée humaine.</a:t>
            </a:r>
            <a:br/>
            <a:br/>
            <a:r>
              <a:t>→ Fossiles</a:t>
            </a:r>
            <a:br/>
            <a:r>
              <a:t>→ Datations</a:t>
            </a:r>
            <a:br/>
            <a:r>
              <a:t>→ Comparaisons</a:t>
            </a:r>
            <a:br/>
            <a:r>
              <a:t>→ Arguments pour reconstruire une histoire évolutive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3400" y="1691640"/>
            <a:ext cx="35204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343400" y="1691640"/>
            <a:ext cx="73152" cy="3566160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0" y="1828800"/>
            <a:ext cx="310896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3E704D"/>
                </a:solidFill>
                <a:latin typeface="Aptos"/>
              </a:rPr>
              <a:t>TP4 — CRITÈRES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304288"/>
            <a:ext cx="3108960" cy="283463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Quels caractères permettent de rattacher un fossile à la lignée humaine ?</a:t>
            </a:r>
            <a:br/>
            <a:br/>
            <a:r>
              <a:t>→ Crâne</a:t>
            </a:r>
            <a:br/>
            <a:r>
              <a:t>→ Locomotion / bipédie</a:t>
            </a:r>
            <a:br/>
            <a:r>
              <a:t>→ Dentition et autres caractères anatomiques</a:t>
            </a:r>
            <a:br/>
            <a:br/>
            <a:r>
              <a:t>Objectif : argumenter à partir d’indices.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01000" y="1691640"/>
            <a:ext cx="35204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01000" y="1691640"/>
            <a:ext cx="73152" cy="3566160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29600" y="1828800"/>
            <a:ext cx="310896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6A4A7D"/>
                </a:solidFill>
                <a:latin typeface="Aptos"/>
              </a:rPr>
              <a:t>ACTIVITÉ — BUISSONNEMENT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0" y="2304288"/>
            <a:ext cx="3108960" cy="283463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La lignée humaine n’est pas une marche unique vers Homo sapiens.</a:t>
            </a:r>
            <a:br/>
            <a:br/>
            <a:r>
              <a:t>→ Plusieurs espèces ont coexisté.</a:t>
            </a:r>
            <a:br/>
            <a:r>
              <a:t>→ Certaines lignées sont des branches éteintes.</a:t>
            </a:r>
            <a:br/>
            <a:r>
              <a:t>→ Les relations de parenté se représentent en arbre.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669280"/>
            <a:ext cx="1069848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192B40"/>
                </a:solidFill>
                <a:latin typeface="Aptos"/>
              </a:rPr>
              <a:t>Question à conserver : « Pourquoi l’évolution humaine ressemble-t-elle davantage à un buisson qu’à une échelle ? 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46A70"/>
                </a:solidFill>
                <a:latin typeface="Aptos"/>
              </a:rPr>
              <a:t>Source : onglets « 3. La lignée humaine » et « 4. L’évolution buissonnante de la lignée humaine ».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88136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900" b="1">
                <a:solidFill>
                  <a:srgbClr val="192B40"/>
                </a:solidFill>
                <a:latin typeface="Aptos"/>
              </a:rPr>
              <a:t>9 — Les données récentes changent encore notre histoire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97280"/>
            <a:ext cx="1188720" cy="64008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25296"/>
            <a:ext cx="107899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500" b="0">
                <a:solidFill>
                  <a:srgbClr val="646A70"/>
                </a:solidFill>
                <a:latin typeface="Aptos"/>
              </a:rPr>
              <a:t>Néandertal et génétique : la parenté se précise grâce à de nouvelles données.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691640"/>
            <a:ext cx="5257800" cy="352044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691640"/>
            <a:ext cx="73152" cy="3520440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1828800"/>
            <a:ext cx="48463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CF7031"/>
                </a:solidFill>
                <a:latin typeface="Aptos"/>
              </a:rPr>
              <a:t>TP5 — ET SI NÉANDERTAL VIVAIT ENCORE EN NOUS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304288"/>
            <a:ext cx="4846320" cy="2788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Questionner la relation entre Néandertal et Homo sapiens.</a:t>
            </a:r>
            <a:br/>
            <a:br/>
            <a:r>
              <a:t>→ Comparaison des données</a:t>
            </a:r>
            <a:br/>
            <a:r>
              <a:t>→ Croisements / échanges entre populations</a:t>
            </a:r>
            <a:br/>
            <a:r>
              <a:t>→ Ce que les données génétiques permettent d’établir</a:t>
            </a:r>
            <a:br/>
            <a:br/>
            <a:r>
              <a:t>Idée forte : l’histoire évolutive peut être affinée quand de nouvelles données apparaissent.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691640"/>
            <a:ext cx="5212080" cy="352044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217920" y="1691640"/>
            <a:ext cx="73152" cy="3520440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46520" y="1828800"/>
            <a:ext cx="480060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3E704D"/>
                </a:solidFill>
                <a:latin typeface="Aptos"/>
              </a:rPr>
              <a:t>TP6 — APPORTS RÉCENTS DE LA GÉNÉTIQUE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2304288"/>
            <a:ext cx="4800600" cy="2788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23262A"/>
                </a:solidFill>
                <a:latin typeface="Aptos"/>
              </a:rPr>
              <a:t>Utiliser les données génétiques pour compléter les informations issues des fossiles.</a:t>
            </a:r>
            <a:br/>
            <a:br/>
            <a:r>
              <a:t>→ Comparer des séquences / marqueurs</a:t>
            </a:r>
            <a:br/>
            <a:r>
              <a:t>→ Identifier des liens de parenté</a:t>
            </a:r>
            <a:br/>
            <a:r>
              <a:t>→ Comprendre l’histoire des populations humaines</a:t>
            </a:r>
            <a:br/>
            <a:br/>
            <a:r>
              <a:t>Puis : TP7 sur la transmission non génétique des caractères humains.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23560"/>
            <a:ext cx="103327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192B40"/>
                </a:solidFill>
                <a:latin typeface="Aptos"/>
              </a:rPr>
              <a:t>« Une nouvelle donnée peut-elle modifier notre récit de l’évolution ? 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46A70"/>
                </a:solidFill>
                <a:latin typeface="Aptos"/>
              </a:rPr>
              <a:t>Source : onglet « 3. La lignée humaine » du Netboard.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2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594360"/>
            <a:ext cx="107899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D2E1D6"/>
                </a:solidFill>
                <a:latin typeface="Aptos"/>
              </a:rPr>
              <a:t>10 — RETOUR À NOTRE QUESTION DE DÉPART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382747"/>
            <a:ext cx="10332720" cy="8463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100" b="1" dirty="0" err="1">
                <a:solidFill>
                  <a:srgbClr val="FFFFFF"/>
                </a:solidFill>
                <a:latin typeface="Aptos"/>
              </a:rPr>
              <a:t>L’être</a:t>
            </a:r>
            <a:r>
              <a:rPr sz="31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3100" b="1" dirty="0" err="1">
                <a:solidFill>
                  <a:srgbClr val="FFFFFF"/>
                </a:solidFill>
                <a:latin typeface="Aptos"/>
              </a:rPr>
              <a:t>humain</a:t>
            </a:r>
            <a:r>
              <a:rPr sz="31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3100" b="1" dirty="0" err="1">
                <a:solidFill>
                  <a:srgbClr val="FFFFFF"/>
                </a:solidFill>
                <a:latin typeface="Aptos"/>
              </a:rPr>
              <a:t>est</a:t>
            </a:r>
            <a:r>
              <a:rPr sz="3100" b="1" dirty="0">
                <a:solidFill>
                  <a:srgbClr val="FFFFFF"/>
                </a:solidFill>
                <a:latin typeface="Aptos"/>
              </a:rPr>
              <a:t>-il </a:t>
            </a:r>
            <a:r>
              <a:rPr sz="3100" b="1" dirty="0" err="1">
                <a:solidFill>
                  <a:srgbClr val="FFFFFF"/>
                </a:solidFill>
                <a:latin typeface="Aptos"/>
              </a:rPr>
              <a:t>vraiment</a:t>
            </a:r>
            <a:br>
              <a:rPr dirty="0"/>
            </a:br>
            <a:r>
              <a:rPr dirty="0" err="1">
                <a:solidFill>
                  <a:schemeClr val="bg1"/>
                </a:solidFill>
              </a:rPr>
              <a:t>une</a:t>
            </a:r>
            <a:r>
              <a:rPr dirty="0">
                <a:solidFill>
                  <a:schemeClr val="bg1"/>
                </a:solidFill>
              </a:rPr>
              <a:t> exception dans le vivant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697480"/>
            <a:ext cx="1033272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900" b="0">
                <a:solidFill>
                  <a:srgbClr val="D2E1D6"/>
                </a:solidFill>
                <a:latin typeface="Aptos"/>
              </a:rPr>
              <a:t>Pour répondre, nous allons croiser 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337560"/>
            <a:ext cx="242316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3520440"/>
            <a:ext cx="21488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3E704D"/>
                </a:solidFill>
                <a:latin typeface="Aptos"/>
              </a:rPr>
              <a:t>FOSSILES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3977639"/>
            <a:ext cx="21488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192B40"/>
                </a:solidFill>
                <a:latin typeface="Aptos"/>
              </a:rPr>
              <a:t>des traces de l’histoire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39" y="3337560"/>
            <a:ext cx="242316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657599" y="3520440"/>
            <a:ext cx="21488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CF7031"/>
                </a:solidFill>
                <a:latin typeface="Aptos"/>
              </a:rPr>
              <a:t>ANATOMIE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599" y="3977639"/>
            <a:ext cx="21488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192B40"/>
                </a:solidFill>
                <a:latin typeface="Aptos"/>
              </a:rPr>
              <a:t>des caractères comparables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59" y="3337560"/>
            <a:ext cx="242316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46520" y="3520440"/>
            <a:ext cx="21488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3E704D"/>
                </a:solidFill>
                <a:latin typeface="Aptos"/>
              </a:rPr>
              <a:t>PHYLOGÉNIE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977639"/>
            <a:ext cx="21488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192B40"/>
                </a:solidFill>
                <a:latin typeface="Aptos"/>
              </a:rPr>
              <a:t>des liens de parenté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098280" y="3337560"/>
            <a:ext cx="2423160" cy="1325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235440" y="3520440"/>
            <a:ext cx="214884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CF7031"/>
                </a:solidFill>
                <a:latin typeface="Aptos"/>
              </a:rPr>
              <a:t>GÉNÉTIQUE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35440" y="3977639"/>
            <a:ext cx="21488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0">
                <a:solidFill>
                  <a:srgbClr val="192B40"/>
                </a:solidFill>
                <a:latin typeface="Aptos"/>
              </a:rPr>
              <a:t>des données moléculaires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5166360"/>
            <a:ext cx="103327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100" b="1">
                <a:solidFill>
                  <a:srgbClr val="FFFFFF"/>
                </a:solidFill>
                <a:latin typeface="Aptos"/>
              </a:rPr>
              <a:t>… et surtout apprendre à ARGUMENTER à partir de données scientifiques.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715000"/>
            <a:ext cx="1033272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D2E1D6"/>
                </a:solidFill>
                <a:latin typeface="Aptos"/>
              </a:rPr>
              <a:t>→ On commence maintenant avec l’histoire des idées sur l’évolution.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900" b="0">
                <a:solidFill>
                  <a:srgbClr val="646A70"/>
                </a:solidFill>
                <a:latin typeface="Aptos"/>
              </a:rPr>
              <a:t>Transition vers ta frise : Aristote → Linné → Buffon → Lamarck → Cuvier → Darwin → Mendel → génétique des populations → théorie synthétique.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6F7CF11-662B-6A32-FF3B-E94323FFE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76" y="200557"/>
            <a:ext cx="8202706" cy="548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1A055B-0823-64BD-293C-26FF53D75328}"/>
              </a:ext>
            </a:extLst>
          </p:cNvPr>
          <p:cNvSpPr/>
          <p:nvPr/>
        </p:nvSpPr>
        <p:spPr>
          <a:xfrm>
            <a:off x="2393576" y="5818094"/>
            <a:ext cx="8202706" cy="6454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L’ homme descend –t-il du singe?</a:t>
            </a:r>
          </a:p>
        </p:txBody>
      </p:sp>
    </p:spTree>
    <p:extLst>
      <p:ext uri="{BB962C8B-B14F-4D97-AF65-F5344CB8AC3E}">
        <p14:creationId xmlns:p14="http://schemas.microsoft.com/office/powerpoint/2010/main" val="822403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000" b="1">
                <a:solidFill>
                  <a:srgbClr val="192B40"/>
                </a:solidFill>
                <a:latin typeface="Aptos"/>
              </a:rPr>
              <a:t>1 — Votre première réponse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143000" cy="73152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98448"/>
            <a:ext cx="10789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646A70"/>
                </a:solidFill>
                <a:latin typeface="Aptos"/>
              </a:rPr>
              <a:t>Répondez spontanément : pas besoin d’avoir « le cours ».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" y="2011680"/>
            <a:ext cx="521208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822960" y="2011680"/>
            <a:ext cx="82296" cy="3200400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78992" y="2176272"/>
            <a:ext cx="475488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6A4A7D"/>
                </a:solidFill>
                <a:latin typeface="Aptos"/>
              </a:rPr>
              <a:t>QUESTION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2670048"/>
            <a:ext cx="4754880" cy="2377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23262A"/>
                </a:solidFill>
                <a:latin typeface="Aptos"/>
              </a:rPr>
              <a:t>L’être humain descend-il du singe ?</a:t>
            </a:r>
            <a:br/>
            <a:br/>
            <a:r>
              <a:t>☐ OUI     ☐ NON     ☐ JE NE SAIS 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2011680"/>
            <a:ext cx="512064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217920" y="2011680"/>
            <a:ext cx="82296" cy="3200400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73952" y="2176272"/>
            <a:ext cx="466344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CF7031"/>
                </a:solidFill>
                <a:latin typeface="Aptos"/>
              </a:rPr>
              <a:t>JUSTIFICATION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3952" y="2670048"/>
            <a:ext cx="4663440" cy="2377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23262A"/>
                </a:solidFill>
                <a:latin typeface="Aptos"/>
              </a:rPr>
              <a:t>En une phrase :</a:t>
            </a:r>
            <a:br/>
            <a:br/>
            <a:r>
              <a:t>« Je pense cela parce que… »</a:t>
            </a:r>
            <a:br/>
            <a:br/>
            <a:r>
              <a:t>Puis écoutez deux réponses différentes.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646A70"/>
                </a:solidFill>
                <a:latin typeface="Aptos"/>
              </a:rPr>
              <a:t>Terminale • Enseignement scientifique • Évolution humaine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000" b="1">
                <a:solidFill>
                  <a:srgbClr val="192B40"/>
                </a:solidFill>
                <a:latin typeface="Aptos"/>
              </a:rPr>
              <a:t>2 — Trois phrases… une seule est rigoureuse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143000" cy="73152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98448"/>
            <a:ext cx="10789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646A70"/>
                </a:solidFill>
                <a:latin typeface="Aptos"/>
              </a:rPr>
              <a:t>Votez à main levée : laquelle vous paraît scientifiquement correcte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828800"/>
            <a:ext cx="103327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43000" y="1947672"/>
            <a:ext cx="5029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3E704D"/>
                </a:solidFill>
                <a:latin typeface="Aptos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1938528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23262A"/>
                </a:solidFill>
                <a:latin typeface="Aptos"/>
              </a:rPr>
              <a:t>« L’Homme descend des singes actuels. »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3063240"/>
            <a:ext cx="103327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43000" y="3182112"/>
            <a:ext cx="5029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3E704D"/>
                </a:solidFill>
                <a:latin typeface="Aptos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3172968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23262A"/>
                </a:solidFill>
                <a:latin typeface="Aptos"/>
              </a:rPr>
              <a:t>« L’Homme et les singes actuels ont des ancêtres communs. »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297680"/>
            <a:ext cx="1033272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43000" y="4416552"/>
            <a:ext cx="5029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" b="1">
                <a:solidFill>
                  <a:srgbClr val="3E704D"/>
                </a:solidFill>
                <a:latin typeface="Aptos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4407408"/>
            <a:ext cx="89611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23262A"/>
                </a:solidFill>
                <a:latin typeface="Aptos"/>
              </a:rPr>
              <a:t>« L’Homme n’a rien à voir avec l’évolution : il est à part. 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646A70"/>
                </a:solidFill>
                <a:latin typeface="Aptos"/>
              </a:rPr>
              <a:t>Conseil enseignant : ne corrigez pas encore ; faites justifier les choix.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000" b="1">
                <a:solidFill>
                  <a:srgbClr val="192B40"/>
                </a:solidFill>
                <a:latin typeface="Aptos"/>
              </a:rPr>
              <a:t>3 — Et si l’idée d’évolution n’avait pas toujours été évidente ?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143000" cy="73152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98448"/>
            <a:ext cx="10789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646A70"/>
                </a:solidFill>
                <a:latin typeface="Aptos"/>
              </a:rPr>
              <a:t>Regardez ces deux représentations et comparez-les.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828800"/>
            <a:ext cx="5212080" cy="34747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20" y="1828800"/>
            <a:ext cx="82296" cy="3474720"/>
          </a:xfrm>
          <a:prstGeom prst="rect">
            <a:avLst/>
          </a:prstGeom>
          <a:solidFill>
            <a:srgbClr val="CF70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87552" y="1993392"/>
            <a:ext cx="475488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CF7031"/>
                </a:solidFill>
                <a:latin typeface="Aptos"/>
              </a:rPr>
              <a:t>VISION 1 — DES ESPÈCES FIXES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7552" y="2487168"/>
            <a:ext cx="4754880" cy="2651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23262A"/>
                </a:solidFill>
                <a:latin typeface="Aptos"/>
              </a:rPr>
              <a:t>🦁     🐟     🌿</a:t>
            </a:r>
            <a:br/>
            <a:br/>
            <a:r>
              <a:t>Des espèces considérées comme stables,</a:t>
            </a:r>
            <a:br/>
            <a:r>
              <a:t>indépendantes et organisées selon un ordre.</a:t>
            </a:r>
            <a:br/>
            <a:br/>
            <a:r>
              <a:t>→ « Elles ont toujours été comme ça. »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828800"/>
            <a:ext cx="5212080" cy="347472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263640" y="1828800"/>
            <a:ext cx="82296" cy="3474720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19672" y="1993392"/>
            <a:ext cx="475488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3E704D"/>
                </a:solidFill>
                <a:latin typeface="Aptos"/>
              </a:rPr>
              <a:t>VISION 2 — UN VIVANT QUI ÉVOLUE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9672" y="2487168"/>
            <a:ext cx="4754880" cy="2651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23262A"/>
                </a:solidFill>
                <a:latin typeface="Aptos"/>
              </a:rPr>
              <a:t>        ●</a:t>
            </a:r>
            <a:br/>
            <a:r>
              <a:t>       / \</a:t>
            </a:r>
            <a:br/>
            <a:r>
              <a:t>      ●   ●</a:t>
            </a:r>
            <a:br/>
            <a:r>
              <a:t>     / \   \</a:t>
            </a:r>
            <a:br/>
            <a:r>
              <a:t>    ●   ●   ●</a:t>
            </a:r>
            <a:br/>
            <a:br/>
            <a:r>
              <a:t>Des populations changent au cours du temps</a:t>
            </a:r>
            <a:br/>
            <a:r>
              <a:t>et peuvent partager des ancêtres communs.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646A70"/>
                </a:solidFill>
                <a:latin typeface="Aptos"/>
              </a:rPr>
              <a:t>Terminale • Enseignement scientifique • Évolution humaine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37AFD-5A58-33CE-7310-853561320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128" y="127747"/>
            <a:ext cx="9903759" cy="660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04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5FF31FB-E3B1-244E-7941-F6202A784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73423"/>
            <a:ext cx="9876865" cy="65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2B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594360"/>
            <a:ext cx="1078992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1">
                <a:solidFill>
                  <a:srgbClr val="D2E1D6"/>
                </a:solidFill>
                <a:latin typeface="Aptos"/>
              </a:rPr>
              <a:t>LE DÉFI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062073"/>
            <a:ext cx="10149840" cy="218521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 dirty="0">
                <a:solidFill>
                  <a:srgbClr val="FFFFFF"/>
                </a:solidFill>
                <a:latin typeface="Aptos"/>
              </a:rPr>
              <a:t>Comment </a:t>
            </a:r>
            <a:r>
              <a:rPr sz="3400" b="1" dirty="0" err="1">
                <a:solidFill>
                  <a:srgbClr val="FFFFFF"/>
                </a:solidFill>
                <a:latin typeface="Aptos"/>
              </a:rPr>
              <a:t>est</a:t>
            </a:r>
            <a:r>
              <a:rPr sz="3400" b="1" dirty="0">
                <a:solidFill>
                  <a:srgbClr val="FFFFFF"/>
                </a:solidFill>
                <a:latin typeface="Aptos"/>
              </a:rPr>
              <a:t>-on passé</a:t>
            </a:r>
            <a:br>
              <a:rPr dirty="0"/>
            </a:br>
            <a:br>
              <a:rPr dirty="0"/>
            </a:br>
            <a:r>
              <a:rPr sz="2800" dirty="0">
                <a:solidFill>
                  <a:schemeClr val="bg1"/>
                </a:solidFill>
              </a:rPr>
              <a:t>de « les </a:t>
            </a:r>
            <a:r>
              <a:rPr sz="2800" dirty="0" err="1">
                <a:solidFill>
                  <a:schemeClr val="bg1"/>
                </a:solidFill>
              </a:rPr>
              <a:t>espèces</a:t>
            </a:r>
            <a:r>
              <a:rPr sz="2800" dirty="0">
                <a:solidFill>
                  <a:schemeClr val="bg1"/>
                </a:solidFill>
              </a:rPr>
              <a:t> </a:t>
            </a:r>
            <a:r>
              <a:rPr sz="2800" dirty="0" err="1">
                <a:solidFill>
                  <a:schemeClr val="bg1"/>
                </a:solidFill>
              </a:rPr>
              <a:t>sont</a:t>
            </a:r>
            <a:r>
              <a:rPr sz="2800" dirty="0">
                <a:solidFill>
                  <a:schemeClr val="bg1"/>
                </a:solidFill>
              </a:rPr>
              <a:t> fixes »</a:t>
            </a:r>
            <a:br>
              <a:rPr sz="2800" dirty="0">
                <a:solidFill>
                  <a:schemeClr val="bg1"/>
                </a:solidFill>
              </a:rPr>
            </a:br>
            <a:br>
              <a:rPr sz="2800" dirty="0">
                <a:solidFill>
                  <a:schemeClr val="bg1"/>
                </a:solidFill>
              </a:rPr>
            </a:br>
            <a:r>
              <a:rPr sz="2800" dirty="0">
                <a:solidFill>
                  <a:schemeClr val="bg1"/>
                </a:solidFill>
              </a:rPr>
              <a:t>à « les </a:t>
            </a:r>
            <a:r>
              <a:rPr sz="2800" dirty="0" err="1">
                <a:solidFill>
                  <a:schemeClr val="bg1"/>
                </a:solidFill>
              </a:rPr>
              <a:t>espèces</a:t>
            </a:r>
            <a:r>
              <a:rPr sz="2800" dirty="0">
                <a:solidFill>
                  <a:schemeClr val="bg1"/>
                </a:solidFill>
              </a:rPr>
              <a:t> </a:t>
            </a:r>
            <a:r>
              <a:rPr sz="2800" dirty="0" err="1">
                <a:solidFill>
                  <a:schemeClr val="bg1"/>
                </a:solidFill>
              </a:rPr>
              <a:t>évoluent</a:t>
            </a:r>
            <a:r>
              <a:rPr sz="2800" dirty="0">
                <a:solidFill>
                  <a:schemeClr val="bg1"/>
                </a:solidFill>
              </a:rPr>
              <a:t> » ?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7280" y="5074920"/>
            <a:ext cx="996696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D2E1D6"/>
                </a:solidFill>
                <a:latin typeface="Aptos"/>
              </a:rPr>
              <a:t>Et surtout : sur quelles observations et quelles découvertes les scientifiques se sont-ils appuyés 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000" b="1">
                <a:solidFill>
                  <a:srgbClr val="192B40"/>
                </a:solidFill>
                <a:latin typeface="Aptos"/>
              </a:rPr>
              <a:t>4 — Un débat scientifique se construit dans le temps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143000"/>
            <a:ext cx="1143000" cy="73152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298448"/>
            <a:ext cx="10789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646A70"/>
                </a:solidFill>
                <a:latin typeface="Aptos"/>
              </a:rPr>
              <a:t>À votre avis, quelles preuves peuvent faire évoluer une théorie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783080"/>
            <a:ext cx="525780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5800" y="1783080"/>
            <a:ext cx="82296" cy="1737360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41832" y="1947672"/>
            <a:ext cx="48006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6A4A7D"/>
                </a:solidFill>
                <a:latin typeface="Aptos"/>
              </a:rPr>
              <a:t>🦴  Fossiles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1832" y="2441448"/>
            <a:ext cx="4800600" cy="9143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23262A"/>
                </a:solidFill>
                <a:latin typeface="Aptos"/>
              </a:rPr>
              <a:t>Que nous apprennent les espèces disparues 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1783080"/>
            <a:ext cx="525780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55080" y="1783080"/>
            <a:ext cx="82296" cy="1737360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611112" y="1947672"/>
            <a:ext cx="48006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3E704D"/>
                </a:solidFill>
                <a:latin typeface="Aptos"/>
              </a:rPr>
              <a:t>🧬  Hérédité / ADN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11112" y="2441448"/>
            <a:ext cx="4800600" cy="9143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23262A"/>
                </a:solidFill>
                <a:latin typeface="Aptos"/>
              </a:rPr>
              <a:t>Comment les caractères peuvent-ils être transmis 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840480"/>
            <a:ext cx="525780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85800" y="3840480"/>
            <a:ext cx="82296" cy="1737360"/>
          </a:xfrm>
          <a:prstGeom prst="rect">
            <a:avLst/>
          </a:prstGeom>
          <a:solidFill>
            <a:srgbClr val="6A4A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1832" y="4005072"/>
            <a:ext cx="48006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6A4A7D"/>
                </a:solidFill>
                <a:latin typeface="Aptos"/>
              </a:rPr>
              <a:t>🌍  Répartition du vivant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1832" y="4498848"/>
            <a:ext cx="4800600" cy="9143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23262A"/>
                </a:solidFill>
                <a:latin typeface="Aptos"/>
              </a:rPr>
              <a:t>Pourquoi les espèces ne sont-elles pas réparties au hasard 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55080" y="3840480"/>
            <a:ext cx="525780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D7D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355080" y="3840480"/>
            <a:ext cx="82296" cy="1737360"/>
          </a:xfrm>
          <a:prstGeom prst="rect">
            <a:avLst/>
          </a:prstGeom>
          <a:solidFill>
            <a:srgbClr val="3E70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611112" y="4005072"/>
            <a:ext cx="48006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3E704D"/>
                </a:solidFill>
                <a:latin typeface="Aptos"/>
              </a:rPr>
              <a:t>🔬  Comparaisons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11112" y="4498848"/>
            <a:ext cx="4800600" cy="9143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23262A"/>
                </a:solidFill>
                <a:latin typeface="Aptos"/>
              </a:rPr>
              <a:t>Que révèlent anatomie, embryologie ou génétique 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6446520"/>
            <a:ext cx="10881360" cy="228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000" b="0">
                <a:solidFill>
                  <a:srgbClr val="646A70"/>
                </a:solidFill>
                <a:latin typeface="Aptos"/>
              </a:rPr>
              <a:t>Terminale • Enseignement scientifique • Évolution humaine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1369</Words>
  <Application>Microsoft Office PowerPoint</Application>
  <PresentationFormat>Grand écran</PresentationFormat>
  <Paragraphs>136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Mike</cp:lastModifiedBy>
  <cp:revision>3</cp:revision>
  <dcterms:created xsi:type="dcterms:W3CDTF">2013-01-27T09:14:16Z</dcterms:created>
  <dcterms:modified xsi:type="dcterms:W3CDTF">2026-09-02T13:14:09Z</dcterms:modified>
  <cp:category/>
</cp:coreProperties>
</file>