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4059435"/>
            <a:ext cx="10972800" cy="419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4059435"/>
            <a:ext cx="10972800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379315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38BDF8"/>
                </a:solidFill>
                <a:latin typeface="Plus Jakarta Sans"/>
              </a:rPr>
              <a:t>BILAN 2025/2026 • PERSPECTIVES 2026/2027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703165"/>
            <a:ext cx="11582400" cy="594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b="1" sz="3900" i="0" u="none">
                <a:solidFill>
                  <a:srgbClr val="F8FAFC"/>
                </a:solidFill>
                <a:latin typeface="Playfair Display"/>
              </a:rPr>
              <a:t>Liaison en Sciences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87935"/>
            <a:ext cx="1158240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650" i="0" u="none">
                <a:solidFill>
                  <a:srgbClr val="94A3B8"/>
                </a:solidFill>
                <a:latin typeface="Plus Jakarta Sans"/>
              </a:rPr>
              <a:t>Des collèges au lycée Romain Rolland • Mathématiques • Physique-Chimie • SVT • CDI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297560"/>
            <a:ext cx="4441031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CBD5E1"/>
                </a:solidFill>
                <a:latin typeface="Plus Jakarta Sans"/>
              </a:rPr>
              <a:t>Compte rendu de la réunion de bilan du 3 juillet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91025" y="4297560"/>
            <a:ext cx="2405062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38BDF8"/>
                </a:solidFill>
                <a:latin typeface="Plus Jakarta Sans"/>
              </a:rPr>
              <a:t>Préparé par S. Boutin Puech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81150"/>
            <a:ext cx="109728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2885" y="704850"/>
            <a:ext cx="9826228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100" i="0" u="none">
                <a:solidFill>
                  <a:srgbClr val="0F172A"/>
                </a:solidFill>
                <a:latin typeface="Plus Jakarta Sans"/>
              </a:rPr>
              <a:t>Liaison en Sciences : Des collèges au lycée Romain Rolland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67079" y="1152525"/>
            <a:ext cx="8857691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200" i="0" u="none">
                <a:solidFill>
                  <a:srgbClr val="64748B"/>
                </a:solidFill>
                <a:latin typeface="Plus Jakarta Sans"/>
              </a:rPr>
              <a:t>Une expérience concrète des sciences pour les élèves de 3ᵉ, du Collège au Lycée Romain Rolland.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3086100"/>
            <a:ext cx="3505200" cy="1762125"/>
          </a:xfrm>
          <a:prstGeom prst="roundRect">
            <a:avLst>
              <a:gd name="adj" fmla="val 864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43400" y="3086100"/>
            <a:ext cx="3505200" cy="1762125"/>
          </a:xfrm>
          <a:prstGeom prst="roundRect">
            <a:avLst>
              <a:gd name="adj" fmla="val 864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77200" y="3086100"/>
            <a:ext cx="3505200" cy="1762125"/>
          </a:xfrm>
          <a:prstGeom prst="roundRect">
            <a:avLst>
              <a:gd name="adj" fmla="val 864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2009775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Plus Jakarta Sans"/>
              </a:rPr>
              <a:t>BILAN 2025/2026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257425"/>
            <a:ext cx="11582400" cy="4857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layfair Display"/>
              </a:rPr>
              <a:t>Le Projet en Chiffres Clés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400425"/>
            <a:ext cx="3595687" cy="581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3600" i="0" u="none">
                <a:solidFill>
                  <a:srgbClr val="0284C7"/>
                </a:solidFill>
                <a:latin typeface="Plus Jakarta Sans"/>
              </a:rPr>
              <a:t>113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4057650"/>
            <a:ext cx="3775471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E293B"/>
                </a:solidFill>
                <a:latin typeface="Plus Jakarta Sans"/>
              </a:rPr>
              <a:t>Collégiens accueillis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4352925"/>
            <a:ext cx="3595687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64748B"/>
                </a:solidFill>
                <a:latin typeface="Plus Jakarta Sans"/>
              </a:rPr>
              <a:t>60 en janvier + 53 en mars-avril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7725" y="3400425"/>
            <a:ext cx="3595687" cy="581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3600" i="0" u="none">
                <a:solidFill>
                  <a:srgbClr val="0D9488"/>
                </a:solidFill>
                <a:latin typeface="Plus Jakarta Sans"/>
              </a:rPr>
              <a:t>7,9/10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57725" y="4057650"/>
            <a:ext cx="3775471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E293B"/>
                </a:solidFill>
                <a:latin typeface="Plus Jakarta Sans"/>
              </a:rPr>
              <a:t>Note de satisfaction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7725" y="4352925"/>
            <a:ext cx="3595687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64748B"/>
                </a:solidFill>
                <a:latin typeface="Plus Jakarta Sans"/>
              </a:rPr>
              <a:t>Moyenne attribuée par les élèves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91525" y="3400425"/>
            <a:ext cx="3595687" cy="581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3600" i="0" u="none">
                <a:solidFill>
                  <a:srgbClr val="7C3AED"/>
                </a:solidFill>
                <a:latin typeface="Plus Jakarta Sans"/>
              </a:rPr>
              <a:t>74-79%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1525" y="4057650"/>
            <a:ext cx="3775471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E293B"/>
                </a:solidFill>
                <a:latin typeface="Plus Jakarta Sans"/>
              </a:rPr>
              <a:t>Recommandation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1525" y="4352925"/>
            <a:ext cx="3595687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64748B"/>
                </a:solidFill>
                <a:latin typeface="Plus Jakarta Sans"/>
              </a:rPr>
              <a:t>Des élèves recommandent la journée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762250"/>
            <a:ext cx="5334000" cy="2409825"/>
          </a:xfrm>
          <a:prstGeom prst="roundRect">
            <a:avLst>
              <a:gd name="adj" fmla="val 47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248400" y="2762250"/>
            <a:ext cx="5334000" cy="2409825"/>
          </a:xfrm>
          <a:prstGeom prst="roundRect">
            <a:avLst>
              <a:gd name="adj" fmla="val 47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71550" y="3028950"/>
            <a:ext cx="1266825" cy="28575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762250"/>
            <a:ext cx="57150" cy="24098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610350" y="3028950"/>
            <a:ext cx="1514475" cy="285750"/>
          </a:xfrm>
          <a:prstGeom prst="roundRect">
            <a:avLst>
              <a:gd name="adj" fmla="val 50000"/>
            </a:avLst>
          </a:prstGeom>
          <a:solidFill>
            <a:srgbClr val="F3E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48400" y="2762250"/>
            <a:ext cx="57150" cy="2409825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1685925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Plus Jakarta Sans"/>
              </a:rPr>
              <a:t>DISPOSITIF 2025/2026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933575"/>
            <a:ext cx="11582400" cy="4857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layfair Display"/>
              </a:rPr>
              <a:t>Une Liaison en Deux Temps Forts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5850" y="3086100"/>
            <a:ext cx="113347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369A1"/>
                </a:solidFill>
                <a:latin typeface="Plus Jakarta Sans"/>
              </a:rPr>
              <a:t>Phase 1 (Janvier)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550" y="3419475"/>
            <a:ext cx="6125765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Élèves « tangents 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3762375"/>
            <a:ext cx="5834062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334155"/>
                </a:solidFill>
                <a:latin typeface="Plus Jakarta Sans"/>
              </a:rPr>
              <a:t>60 collégiens en questionnement sur la voie générale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4650" y="3086100"/>
            <a:ext cx="13811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6B21A8"/>
                </a:solidFill>
                <a:latin typeface="Plus Jakarta Sans"/>
              </a:rPr>
              <a:t>Phase 2 (Mars-Avril)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0350" y="3419475"/>
            <a:ext cx="558165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Très bons élèves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10350" y="3762375"/>
            <a:ext cx="558165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334155"/>
                </a:solidFill>
                <a:latin typeface="Plus Jakarta Sans"/>
              </a:rPr>
              <a:t>53 élèves se projetant vers des filières scientifiques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6325" y="4090987"/>
            <a:ext cx="857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62050" y="4114800"/>
            <a:ext cx="5595937" cy="200025"/>
          </a:xfrm>
          <a:prstGeom prst="rect">
            <a:avLst/>
          </a:prstGeom>
          <a:noFill/>
        </p:spPr>
        <p:txBody>
          <a:bodyPr wrap="none" lIns="85725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TP de 1h20 en SVT et Physique-Chimie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6325" y="4367212"/>
            <a:ext cx="857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62050" y="4391025"/>
            <a:ext cx="5595937" cy="200025"/>
          </a:xfrm>
          <a:prstGeom prst="rect">
            <a:avLst/>
          </a:prstGeom>
          <a:noFill/>
        </p:spPr>
        <p:txBody>
          <a:bodyPr wrap="none" lIns="85725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Séance de mathématiques ciblée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6325" y="4643437"/>
            <a:ext cx="857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62050" y="4667250"/>
            <a:ext cx="5595937" cy="200025"/>
          </a:xfrm>
          <a:prstGeom prst="rect">
            <a:avLst/>
          </a:prstGeom>
          <a:noFill/>
        </p:spPr>
        <p:txBody>
          <a:bodyPr wrap="none" lIns="85725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Atelier d'orientation au CDI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15125" y="4090987"/>
            <a:ext cx="857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0850" y="4114800"/>
            <a:ext cx="5391150" cy="200025"/>
          </a:xfrm>
          <a:prstGeom prst="rect">
            <a:avLst/>
          </a:prstGeom>
          <a:noFill/>
        </p:spPr>
        <p:txBody>
          <a:bodyPr wrap="none" lIns="85725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TP de spécialité 1ère/Terminale en binôme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15125" y="4367212"/>
            <a:ext cx="857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0850" y="4391025"/>
            <a:ext cx="5391150" cy="200025"/>
          </a:xfrm>
          <a:prstGeom prst="rect">
            <a:avLst/>
          </a:prstGeom>
          <a:noFill/>
        </p:spPr>
        <p:txBody>
          <a:bodyPr wrap="none" lIns="85725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Immersion et manipulation avancée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15125" y="4643437"/>
            <a:ext cx="857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00850" y="4667250"/>
            <a:ext cx="5391150" cy="200025"/>
          </a:xfrm>
          <a:prstGeom prst="rect">
            <a:avLst/>
          </a:prstGeom>
          <a:noFill/>
        </p:spPr>
        <p:txBody>
          <a:bodyPr wrap="none" lIns="85725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Plus Jakarta Sans"/>
              </a:rPr>
              <a:t>Échanges sur le choix des spécialités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3043237"/>
            <a:ext cx="3530649" cy="1847850"/>
          </a:xfrm>
          <a:prstGeom prst="roundRect">
            <a:avLst>
              <a:gd name="adj" fmla="val 618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30749" y="3043237"/>
            <a:ext cx="3530649" cy="1847850"/>
          </a:xfrm>
          <a:prstGeom prst="roundRect">
            <a:avLst>
              <a:gd name="adj" fmla="val 618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51899" y="3043237"/>
            <a:ext cx="3530649" cy="1847850"/>
          </a:xfrm>
          <a:prstGeom prst="roundRect">
            <a:avLst>
              <a:gd name="adj" fmla="val 618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7725" y="3281362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568874" y="3281362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90024" y="3281362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F3E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1966912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Plus Jakarta Sans"/>
              </a:rPr>
              <a:t>ANALYSE DU BILAN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214562"/>
            <a:ext cx="11582400" cy="4857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layfair Display"/>
              </a:rPr>
              <a:t>Ce qui a Fonctionné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" y="3281362"/>
            <a:ext cx="6667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b="1" sz="1200" i="0" u="none">
                <a:solidFill>
                  <a:srgbClr val="0284C7"/>
                </a:solidFill>
                <a:latin typeface="Plus Jakarta San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3814762"/>
            <a:ext cx="4008899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Plus Jakarta Sans"/>
              </a:rPr>
              <a:t>Excellent Accueil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4110037"/>
            <a:ext cx="3149649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475569"/>
                </a:solidFill>
                <a:latin typeface="Plus Jakarta Sans"/>
              </a:rPr>
              <a:t>71-79% des élèves ravis de participer et mieux outillés pour comprendre le lycée.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25999" y="3281362"/>
            <a:ext cx="6667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b="1" sz="1200" i="0" u="none">
                <a:solidFill>
                  <a:srgbClr val="16A34A"/>
                </a:solidFill>
                <a:latin typeface="Plus Jakarta San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8874" y="3814762"/>
            <a:ext cx="4008899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Plus Jakarta Sans"/>
              </a:rPr>
              <a:t>Pratique Expérimentale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8874" y="4110037"/>
            <a:ext cx="3149649" cy="542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475569"/>
                </a:solidFill>
                <a:latin typeface="Plus Jakarta Sans"/>
              </a:rPr>
              <a:t>Les TP de SVT et Physique-Chimie plébiscités (SVT en tête, ≈40% des préférences).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47149" y="3281362"/>
            <a:ext cx="6667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b="1" sz="1200" i="0" u="none">
                <a:solidFill>
                  <a:srgbClr val="7C3AED"/>
                </a:solidFill>
                <a:latin typeface="Plus Jakarta San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0024" y="3814762"/>
            <a:ext cx="3901975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0F172A"/>
                </a:solidFill>
                <a:latin typeface="Plus Jakarta Sans"/>
              </a:rPr>
              <a:t>Impact Orientation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0024" y="4110037"/>
            <a:ext cx="3149649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475569"/>
                </a:solidFill>
                <a:latin typeface="Plus Jakarta Sans"/>
              </a:rPr>
              <a:t>45-52% voient leur envie d'aller au lycée renforcée, les autres confortés.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3000375"/>
            <a:ext cx="5334000" cy="1933575"/>
          </a:xfrm>
          <a:prstGeom prst="roundRect">
            <a:avLst>
              <a:gd name="adj" fmla="val 5911"/>
            </a:avLst>
          </a:prstGeom>
          <a:solidFill>
            <a:srgbClr val="FFFBEB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248400" y="3000375"/>
            <a:ext cx="5334000" cy="1933575"/>
          </a:xfrm>
          <a:prstGeom prst="roundRect">
            <a:avLst>
              <a:gd name="adj" fmla="val 5911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92405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D97706"/>
                </a:solidFill>
                <a:latin typeface="Plus Jakarta Sans"/>
              </a:rPr>
              <a:t>AJUSTEMENTS NÉCESSAIRES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171700"/>
            <a:ext cx="11582400" cy="4857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layfair Display"/>
              </a:rPr>
              <a:t>Points de Vigilance &amp; Exigences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314700"/>
            <a:ext cx="6175771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92400E"/>
                </a:solidFill>
                <a:latin typeface="Plus Jakarta Sans"/>
              </a:rPr>
              <a:t>Pour les Élèves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62725" y="3314700"/>
            <a:ext cx="5629275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991B1B"/>
                </a:solidFill>
                <a:latin typeface="Plus Jakarta Sans"/>
              </a:rPr>
              <a:t>Pour les Enseignants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681412"/>
            <a:ext cx="857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78350F"/>
                </a:solidFill>
                <a:latin typeface="Plus Jakarta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4425" y="3705225"/>
            <a:ext cx="4610100" cy="40005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78350F"/>
                </a:solidFill>
                <a:latin typeface="Plus Jakarta Sans"/>
              </a:rPr>
              <a:t>Rappel d'une vraie journée de cours : matériel complet exigé (règle, calculatrice, stylos).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4195762"/>
            <a:ext cx="857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78350F"/>
                </a:solidFill>
                <a:latin typeface="Plus Jakarta San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4425" y="4219575"/>
            <a:ext cx="4610100" cy="40005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78350F"/>
                </a:solidFill>
                <a:latin typeface="Plus Jakarta Sans"/>
              </a:rPr>
              <a:t>Renforcement de l'autonomie et de la rigueur sur les compétences transversales.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500" y="3681412"/>
            <a:ext cx="857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7F1D1D"/>
                </a:solidFill>
                <a:latin typeface="Plus Jakarta San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53225" y="3705225"/>
            <a:ext cx="4610100" cy="40005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7F1D1D"/>
                </a:solidFill>
                <a:latin typeface="Plus Jakarta Sans"/>
              </a:rPr>
              <a:t>Explicitation claire des critères d'évaluation et des attentes du lycée général.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4195762"/>
            <a:ext cx="857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7F1D1D"/>
                </a:solidFill>
                <a:latin typeface="Plus Jakarta San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3225" y="4219575"/>
            <a:ext cx="4610100" cy="40005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7F1D1D"/>
                </a:solidFill>
                <a:latin typeface="Plus Jakarta Sans"/>
              </a:rPr>
              <a:t>Création de ponts plus étroits entre physique, chimie et mathématiques.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3328987"/>
            <a:ext cx="2600325" cy="1276350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400425" y="3328987"/>
            <a:ext cx="2600325" cy="1276350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191250" y="3328987"/>
            <a:ext cx="2600325" cy="1276350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982075" y="3328987"/>
            <a:ext cx="2600325" cy="1276350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2252662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Plus Jakarta Sans"/>
              </a:rPr>
              <a:t>CAP SUR 2026/2027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500312"/>
            <a:ext cx="11582400" cy="4857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layfair Display"/>
              </a:rPr>
              <a:t>Quatre Chantiers Prioritaires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567112"/>
            <a:ext cx="2787848" cy="2095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75" i="0" u="none">
                <a:solidFill>
                  <a:srgbClr val="0F172A"/>
                </a:solidFill>
                <a:latin typeface="Plus Jakarta Sans"/>
              </a:rPr>
              <a:t>1. Critères explicites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3852862"/>
            <a:ext cx="2219325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475569"/>
                </a:solidFill>
                <a:latin typeface="Plus Jakarta Sans"/>
              </a:rPr>
              <a:t>Informer clairement les élèves des attendus académiques du lycée.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8550" y="3567112"/>
            <a:ext cx="2787848" cy="2095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75" i="0" u="none">
                <a:solidFill>
                  <a:srgbClr val="0F172A"/>
                </a:solidFill>
                <a:latin typeface="Plus Jakarta Sans"/>
              </a:rPr>
              <a:t>2. Inverser les phases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8550" y="3852862"/>
            <a:ext cx="2219325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475569"/>
                </a:solidFill>
                <a:latin typeface="Plus Jakarta Sans"/>
              </a:rPr>
              <a:t>Placer les élèves tangents en premier pour optimiser la manipulation.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9375" y="3567112"/>
            <a:ext cx="2787848" cy="2095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75" i="0" u="none">
                <a:solidFill>
                  <a:srgbClr val="0F172A"/>
                </a:solidFill>
                <a:latin typeface="Plus Jakarta Sans"/>
              </a:rPr>
              <a:t>3. CDI et Orientation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9375" y="3852862"/>
            <a:ext cx="2219325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475569"/>
                </a:solidFill>
                <a:latin typeface="Plus Jakarta Sans"/>
              </a:rPr>
              <a:t>Caler les ateliers avec les calendriers d'orientation des collèges.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0200" y="3567112"/>
            <a:ext cx="2787848" cy="2095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75" i="0" u="none">
                <a:solidFill>
                  <a:srgbClr val="0F172A"/>
                </a:solidFill>
                <a:latin typeface="Plus Jakarta Sans"/>
              </a:rPr>
              <a:t>4. Numérisation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20200" y="3852862"/>
            <a:ext cx="221932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475569"/>
                </a:solidFill>
                <a:latin typeface="Plus Jakarta Sans"/>
              </a:rPr>
              <a:t>Passage au format numérique des questionnaires de fin de journée.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810250" y="3752850"/>
            <a:ext cx="571500" cy="28575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82810" y="2314575"/>
            <a:ext cx="11026378" cy="5048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3000" i="0" u="none">
                <a:solidFill>
                  <a:srgbClr val="F8FAFC"/>
                </a:solidFill>
                <a:latin typeface="Playfair Display"/>
              </a:rPr>
              <a:t>Vers un Continuum de Réussite Collège → Lycée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3009900"/>
            <a:ext cx="9525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94A3B8"/>
                </a:solidFill>
                <a:latin typeface="Plus Jakarta Sans"/>
              </a:rPr>
              <a:t>Accompagner chaque élève vers une orientation choisie et préparée, grâce à des attentes claires et une organisation rigoureuse.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82640" y="4086225"/>
            <a:ext cx="4226718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200" i="0" u="none">
                <a:solidFill>
                  <a:srgbClr val="F1F5F9"/>
                </a:solidFill>
                <a:latin typeface="Plus Jakarta Sans"/>
              </a:rPr>
              <a:t>Merci à toutes et à tous pour votre implication 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05312" y="4362450"/>
            <a:ext cx="3381375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125" i="0" u="none">
                <a:solidFill>
                  <a:srgbClr val="38BDF8"/>
                </a:solidFill>
                <a:latin typeface="Plus Jakarta Sans"/>
              </a:rPr>
              <a:t>S. Boutin Puech • Lycée Romain Rolland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