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Slides/notesSlide8.xml" ContentType="application/vnd.openxmlformats-officedocument.presentationml.notesSlide+xml"/>
  <Override PartName="/ppt/notesSlides/_rels/notesSlide8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Cliquez pour déplacer la diapo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fr-FR" sz="2000" spc="-1" strike="noStrike">
                <a:latin typeface="Arial"/>
              </a:rPr>
              <a:t>Cliquez pour modifier le format des notes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fr-FR" sz="1400" spc="-1" strike="noStrike">
                <a:latin typeface="Times New Roman"/>
              </a:rPr>
              <a:t>&lt;en-tête&gt;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fr-FR" sz="1400" spc="-1" strike="noStrike">
                <a:latin typeface="Times New Roman"/>
              </a:rPr>
              <a:t>&lt;date/heure&gt;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fr-FR" sz="1400" spc="-1" strike="noStrike">
                <a:latin typeface="Times New Roman"/>
              </a:rPr>
              <a:t>&lt;pied de page&gt;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7CE68126-7E54-497A-A828-174AA2F93F8B}" type="slidenum">
              <a:rPr b="0" lang="fr-FR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rmAutofit/>
          </a:bodyPr>
          <a:p>
            <a:endParaRPr b="0" lang="fr-FR" sz="2000" spc="-1" strike="noStrike">
              <a:latin typeface="Arial"/>
            </a:endParaRPr>
          </a:p>
        </p:txBody>
      </p:sp>
      <p:sp>
        <p:nvSpPr>
          <p:cNvPr id="121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39133816-70FB-4030-851D-7BD63CF5C3C2}" type="slidenum">
              <a:rPr b="0" lang="fr-FR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000000"/>
                </a:solidFill>
                <a:latin typeface="Calibri"/>
              </a:rPr>
              <a:t>Cliquez pour modifier le style du titre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Cliquez pour modifier les styles du texte du masque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Deuxième niveau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</a:rPr>
              <a:t>Troisième niveau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Quatrième niveau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Cinquième niveau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DB8F7DA8-DAC4-4703-B5C2-6B3D9B33CA97}" type="datetime">
              <a:rPr b="0" lang="fr-FR" sz="1200" spc="-1" strike="noStrike">
                <a:solidFill>
                  <a:srgbClr val="8b8b8b"/>
                </a:solidFill>
                <a:latin typeface="Calibri"/>
              </a:rPr>
              <a:t>01/09/2026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fr-FR" sz="2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D5A4CECA-ABBB-436E-B545-8A41E398BFA2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8</a:t>
            </a:fld>
            <a:endParaRPr b="0" lang="fr-FR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000000"/>
                </a:solidFill>
                <a:latin typeface="Calibri"/>
              </a:rPr>
              <a:t>Cliquez pour modifier le style du titre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Cliquez pour modifier les styles du texte du masque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</a:rPr>
              <a:t>Deuxième niveau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Troisième niveau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Quatrième niveau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Cinquième niveau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Cliquez pour modifier les styles du texte du masque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</a:rPr>
              <a:t>Deuxième niveau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Troisième niveau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Quatrième niveau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Cinquième niveau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A8BE6B08-C38E-4A34-9919-F02F50AA45A0}" type="datetime">
              <a:rPr b="0" lang="fr-FR" sz="1200" spc="-1" strike="noStrike">
                <a:solidFill>
                  <a:srgbClr val="8b8b8b"/>
                </a:solidFill>
                <a:latin typeface="Calibri"/>
              </a:rPr>
              <a:t>01/09/2026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fr-FR" sz="2400" spc="-1" strike="noStrike"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02CCD552-97F9-4ECE-A510-9E8E1F1E62DE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Objet 1" descr=""/>
          <p:cNvPicPr/>
          <p:nvPr/>
        </p:nvPicPr>
        <p:blipFill>
          <a:blip r:embed="rId1"/>
          <a:srcRect l="0" t="0" r="-244" b="-422"/>
          <a:stretch/>
        </p:blipFill>
        <p:spPr>
          <a:xfrm>
            <a:off x="571320" y="500040"/>
            <a:ext cx="1571400" cy="1428480"/>
          </a:xfrm>
          <a:prstGeom prst="rect">
            <a:avLst/>
          </a:prstGeom>
          <a:ln w="9360">
            <a:noFill/>
          </a:ln>
        </p:spPr>
      </p:pic>
      <p:pic>
        <p:nvPicPr>
          <p:cNvPr id="90" name="Picture 7" descr=""/>
          <p:cNvPicPr/>
          <p:nvPr/>
        </p:nvPicPr>
        <p:blipFill>
          <a:blip r:embed="rId2"/>
          <a:stretch/>
        </p:blipFill>
        <p:spPr>
          <a:xfrm>
            <a:off x="6357960" y="357120"/>
            <a:ext cx="2198160" cy="1213920"/>
          </a:xfrm>
          <a:prstGeom prst="rect">
            <a:avLst/>
          </a:prstGeom>
          <a:ln>
            <a:noFill/>
          </a:ln>
        </p:spPr>
      </p:pic>
      <p:sp>
        <p:nvSpPr>
          <p:cNvPr id="91" name="CustomShape 1"/>
          <p:cNvSpPr/>
          <p:nvPr/>
        </p:nvSpPr>
        <p:spPr>
          <a:xfrm>
            <a:off x="928800" y="2357280"/>
            <a:ext cx="7572240" cy="1735920"/>
          </a:xfrm>
          <a:prstGeom prst="rect">
            <a:avLst/>
          </a:prstGeom>
          <a:ln>
            <a:solidFill>
              <a:srgbClr val="46aac4"/>
            </a:solidFill>
            <a:round/>
          </a:ln>
          <a:effectLst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fr-FR" sz="4000" spc="-1" strike="noStrike">
                <a:solidFill>
                  <a:srgbClr val="000000"/>
                </a:solidFill>
                <a:latin typeface="Arial"/>
              </a:rPr>
              <a:t>Accueil</a:t>
            </a:r>
            <a:endParaRPr b="0" lang="fr-FR" sz="4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4000" spc="-1" strike="noStrike">
                <a:solidFill>
                  <a:srgbClr val="000000"/>
                </a:solidFill>
                <a:latin typeface="Arial"/>
              </a:rPr>
              <a:t>Terminale TG7</a:t>
            </a:r>
            <a:endParaRPr b="0" lang="fr-FR" sz="4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2800" spc="-1" strike="noStrike">
                <a:solidFill>
                  <a:srgbClr val="000000"/>
                </a:solidFill>
                <a:latin typeface="Arial"/>
              </a:rPr>
              <a:t>01-09-2026</a:t>
            </a:r>
            <a:endParaRPr b="0" lang="fr-FR" sz="2800" spc="-1" strike="noStrike"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2000160" y="4500720"/>
            <a:ext cx="5643360" cy="1552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fr-FR" sz="2800" spc="-1" strike="noStrike">
                <a:solidFill>
                  <a:srgbClr val="000000"/>
                </a:solidFill>
                <a:latin typeface="Arial"/>
              </a:rPr>
              <a:t>Professeurs principaux:</a:t>
            </a:r>
            <a:endParaRPr b="0" lang="fr-FR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2800" spc="-1" strike="noStrike">
                <a:solidFill>
                  <a:srgbClr val="000000"/>
                </a:solidFill>
                <a:latin typeface="Arial"/>
              </a:rPr>
              <a:t>Mme   BOUTIN-PUECH</a:t>
            </a:r>
            <a:endParaRPr b="0" lang="fr-FR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2800" spc="-1" strike="noStrike">
                <a:solidFill>
                  <a:srgbClr val="000000"/>
                </a:solidFill>
                <a:latin typeface="Arial"/>
              </a:rPr>
              <a:t>         </a:t>
            </a:r>
            <a:r>
              <a:rPr b="0" lang="fr-FR" sz="2800" spc="-1" strike="noStrike">
                <a:solidFill>
                  <a:srgbClr val="000000"/>
                </a:solidFill>
                <a:latin typeface="Arial"/>
              </a:rPr>
              <a:t>Mr      JAMALEDDINE </a:t>
            </a:r>
            <a:endParaRPr b="0" lang="fr-FR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428760" y="3929040"/>
            <a:ext cx="8229240" cy="14997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marL="571680" indent="-571320">
              <a:lnSpc>
                <a:spcPct val="100000"/>
              </a:lnSpc>
            </a:pPr>
            <a:r>
              <a:rPr b="0" lang="fr-FR" sz="3600" spc="-1" strike="noStrike">
                <a:solidFill>
                  <a:srgbClr val="000000"/>
                </a:solidFill>
                <a:latin typeface="Arial"/>
              </a:rPr>
              <a:t>    </a:t>
            </a:r>
            <a:r>
              <a:rPr b="0" lang="fr-FR" sz="3600" spc="-1" strike="noStrike">
                <a:solidFill>
                  <a:srgbClr val="000000"/>
                </a:solidFill>
                <a:latin typeface="Arial"/>
              </a:rPr>
              <a:t>CPE: </a:t>
            </a:r>
            <a:r>
              <a:rPr b="0" lang="fr-FR" sz="3600" spc="-1" strike="noStrike">
                <a:solidFill>
                  <a:srgbClr val="000000"/>
                </a:solidFill>
                <a:latin typeface="MV Boli"/>
              </a:rPr>
              <a:t> </a:t>
            </a:r>
            <a:r>
              <a:rPr b="0" lang="fr-FR" sz="3600" spc="-1" strike="noStrike">
                <a:solidFill>
                  <a:srgbClr val="000000"/>
                </a:solidFill>
                <a:latin typeface="Calibri"/>
              </a:rPr>
              <a:t>Mme DRIDI (</a:t>
            </a:r>
            <a:r>
              <a:rPr b="0" lang="fr-FR" sz="2800" spc="-1" strike="noStrike">
                <a:solidFill>
                  <a:srgbClr val="000000"/>
                </a:solidFill>
                <a:latin typeface="Arial"/>
              </a:rPr>
              <a:t>référent TG7) </a:t>
            </a:r>
            <a:br/>
            <a:r>
              <a:rPr b="0" lang="fr-FR" sz="3600" spc="-1" strike="noStrike">
                <a:solidFill>
                  <a:srgbClr val="000000"/>
                </a:solidFill>
                <a:latin typeface="Calibri"/>
              </a:rPr>
              <a:t>             </a:t>
            </a:r>
            <a:r>
              <a:rPr b="0" lang="fr-FR" sz="3200" spc="-1" strike="noStrike">
                <a:solidFill>
                  <a:srgbClr val="000000"/>
                </a:solidFill>
                <a:latin typeface="Arial"/>
              </a:rPr>
              <a:t>Mme COMBEAU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CustomShape 2"/>
          <p:cNvSpPr/>
          <p:nvPr/>
        </p:nvSpPr>
        <p:spPr>
          <a:xfrm>
            <a:off x="500040" y="857160"/>
            <a:ext cx="7886520" cy="999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83000"/>
          </a:bodyPr>
          <a:p>
            <a:pPr marL="571680" indent="-571320" algn="ctr">
              <a:lnSpc>
                <a:spcPct val="90000"/>
              </a:lnSpc>
            </a:pPr>
            <a:r>
              <a:rPr b="0" lang="fr-FR" sz="4000" spc="-1" strike="noStrike">
                <a:solidFill>
                  <a:srgbClr val="000000"/>
                </a:solidFill>
                <a:latin typeface="Arial"/>
              </a:rPr>
              <a:t>Proviseure: </a:t>
            </a:r>
            <a:endParaRPr b="0" lang="fr-FR" sz="4000" spc="-1" strike="noStrike">
              <a:latin typeface="Arial"/>
            </a:endParaRPr>
          </a:p>
          <a:p>
            <a:pPr marL="571680" indent="-571320" algn="ctr">
              <a:lnSpc>
                <a:spcPct val="90000"/>
              </a:lnSpc>
            </a:pPr>
            <a:r>
              <a:rPr b="0" lang="fr-FR" sz="4000" spc="-1" strike="noStrike">
                <a:solidFill>
                  <a:srgbClr val="000000"/>
                </a:solidFill>
                <a:latin typeface="Arial"/>
              </a:rPr>
              <a:t>Mme SAVARD</a:t>
            </a:r>
            <a:endParaRPr b="0" lang="fr-FR" sz="4000" spc="-1" strike="noStrike">
              <a:latin typeface="Arial"/>
            </a:endParaRPr>
          </a:p>
        </p:txBody>
      </p:sp>
      <p:sp>
        <p:nvSpPr>
          <p:cNvPr id="95" name="CustomShape 3"/>
          <p:cNvSpPr/>
          <p:nvPr/>
        </p:nvSpPr>
        <p:spPr>
          <a:xfrm>
            <a:off x="1143000" y="2428920"/>
            <a:ext cx="707184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571680" indent="-571320"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000000"/>
                </a:solidFill>
                <a:latin typeface="Arial"/>
              </a:rPr>
              <a:t>Proviseure-Adjointe:</a:t>
            </a:r>
            <a:endParaRPr b="0" lang="fr-FR" sz="3600" spc="-1" strike="noStrike">
              <a:latin typeface="Arial"/>
            </a:endParaRPr>
          </a:p>
          <a:p>
            <a:pPr marL="571680" indent="-571320"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fr-FR" sz="3600" spc="-1" strike="noStrike">
                <a:solidFill>
                  <a:srgbClr val="000000"/>
                </a:solidFill>
                <a:latin typeface="Arial"/>
              </a:rPr>
              <a:t>Mme TESNIERE</a:t>
            </a:r>
            <a:endParaRPr b="0" lang="fr-FR" sz="3600" spc="-1" strike="noStrike">
              <a:latin typeface="Arial"/>
            </a:endParaRPr>
          </a:p>
        </p:txBody>
      </p:sp>
    </p:spTree>
  </p:cSld>
  <p:transition spd="slow">
    <p:push dir="u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4400" spc="-1" strike="noStrike">
                <a:solidFill>
                  <a:srgbClr val="ff0000"/>
                </a:solidFill>
                <a:latin typeface="Calibri"/>
              </a:rPr>
              <a:t>Horaires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561"/>
              </a:spcBef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Le lycée est ouvert aux élèves: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De 7h40 à 18h30: lundi, mardi, jeudi et vendredi.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De 7h40 à 17h: mercredi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De 7h40 à 12h30: samedi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Le matin le portail ouvre à 7h40 et ferme à 7h55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2" descr=""/>
          <p:cNvPicPr/>
          <p:nvPr/>
        </p:nvPicPr>
        <p:blipFill>
          <a:blip r:embed="rId1"/>
          <a:stretch/>
        </p:blipFill>
        <p:spPr>
          <a:xfrm>
            <a:off x="1500120" y="357120"/>
            <a:ext cx="5428800" cy="398160"/>
          </a:xfrm>
          <a:prstGeom prst="rect">
            <a:avLst/>
          </a:prstGeom>
          <a:ln w="9360">
            <a:noFill/>
          </a:ln>
        </p:spPr>
      </p:pic>
      <p:pic>
        <p:nvPicPr>
          <p:cNvPr id="99" name="Picture 3" descr=""/>
          <p:cNvPicPr/>
          <p:nvPr/>
        </p:nvPicPr>
        <p:blipFill>
          <a:blip r:embed="rId2"/>
          <a:stretch/>
        </p:blipFill>
        <p:spPr>
          <a:xfrm>
            <a:off x="214200" y="857160"/>
            <a:ext cx="8715240" cy="5143320"/>
          </a:xfrm>
          <a:prstGeom prst="rect">
            <a:avLst/>
          </a:prstGeom>
          <a:ln w="93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2" descr=""/>
          <p:cNvPicPr/>
          <p:nvPr/>
        </p:nvPicPr>
        <p:blipFill>
          <a:blip r:embed="rId1"/>
          <a:stretch/>
        </p:blipFill>
        <p:spPr>
          <a:xfrm>
            <a:off x="1571760" y="857160"/>
            <a:ext cx="5571720" cy="439200"/>
          </a:xfrm>
          <a:prstGeom prst="rect">
            <a:avLst/>
          </a:prstGeom>
          <a:ln w="9360">
            <a:noFill/>
          </a:ln>
        </p:spPr>
      </p:pic>
      <p:pic>
        <p:nvPicPr>
          <p:cNvPr id="101" name="Picture 3" descr=""/>
          <p:cNvPicPr/>
          <p:nvPr/>
        </p:nvPicPr>
        <p:blipFill>
          <a:blip r:embed="rId2"/>
          <a:stretch/>
        </p:blipFill>
        <p:spPr>
          <a:xfrm>
            <a:off x="428760" y="1643040"/>
            <a:ext cx="8429400" cy="2999880"/>
          </a:xfrm>
          <a:prstGeom prst="rect">
            <a:avLst/>
          </a:prstGeom>
          <a:ln w="93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2" descr=""/>
          <p:cNvPicPr/>
          <p:nvPr/>
        </p:nvPicPr>
        <p:blipFill>
          <a:blip r:embed="rId1"/>
          <a:stretch/>
        </p:blipFill>
        <p:spPr>
          <a:xfrm>
            <a:off x="1785960" y="500040"/>
            <a:ext cx="5285880" cy="379800"/>
          </a:xfrm>
          <a:prstGeom prst="rect">
            <a:avLst/>
          </a:prstGeom>
          <a:ln w="9360">
            <a:noFill/>
          </a:ln>
        </p:spPr>
      </p:pic>
      <p:pic>
        <p:nvPicPr>
          <p:cNvPr id="103" name="Picture 2" descr=""/>
          <p:cNvPicPr/>
          <p:nvPr/>
        </p:nvPicPr>
        <p:blipFill>
          <a:blip r:embed="rId2"/>
          <a:stretch/>
        </p:blipFill>
        <p:spPr>
          <a:xfrm>
            <a:off x="270000" y="1362240"/>
            <a:ext cx="8602200" cy="4133520"/>
          </a:xfrm>
          <a:prstGeom prst="rect">
            <a:avLst/>
          </a:prstGeom>
          <a:ln w="93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2" descr=""/>
          <p:cNvPicPr/>
          <p:nvPr/>
        </p:nvPicPr>
        <p:blipFill>
          <a:blip r:embed="rId1"/>
          <a:stretch/>
        </p:blipFill>
        <p:spPr>
          <a:xfrm>
            <a:off x="2786040" y="1071720"/>
            <a:ext cx="3285720" cy="432720"/>
          </a:xfrm>
          <a:prstGeom prst="rect">
            <a:avLst/>
          </a:prstGeom>
          <a:ln w="9360">
            <a:noFill/>
          </a:ln>
        </p:spPr>
      </p:pic>
      <p:pic>
        <p:nvPicPr>
          <p:cNvPr id="105" name="Picture 3" descr=""/>
          <p:cNvPicPr/>
          <p:nvPr/>
        </p:nvPicPr>
        <p:blipFill>
          <a:blip r:embed="rId2"/>
          <a:stretch/>
        </p:blipFill>
        <p:spPr>
          <a:xfrm>
            <a:off x="7215120" y="214200"/>
            <a:ext cx="1361160" cy="1356840"/>
          </a:xfrm>
          <a:prstGeom prst="rect">
            <a:avLst/>
          </a:prstGeom>
          <a:ln w="9360">
            <a:noFill/>
          </a:ln>
        </p:spPr>
      </p:pic>
      <p:pic>
        <p:nvPicPr>
          <p:cNvPr id="106" name="Picture 2" descr=""/>
          <p:cNvPicPr/>
          <p:nvPr/>
        </p:nvPicPr>
        <p:blipFill>
          <a:blip r:embed="rId3"/>
          <a:stretch/>
        </p:blipFill>
        <p:spPr>
          <a:xfrm>
            <a:off x="571320" y="1714320"/>
            <a:ext cx="8011800" cy="2352240"/>
          </a:xfrm>
          <a:prstGeom prst="rect">
            <a:avLst/>
          </a:prstGeom>
          <a:ln w="9360">
            <a:noFill/>
          </a:ln>
        </p:spPr>
      </p:pic>
      <p:sp>
        <p:nvSpPr>
          <p:cNvPr id="107" name="CustomShape 1"/>
          <p:cNvSpPr/>
          <p:nvPr/>
        </p:nvSpPr>
        <p:spPr>
          <a:xfrm>
            <a:off x="571320" y="4214880"/>
            <a:ext cx="8214840" cy="1919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</a:rPr>
              <a:t>L'accueil des demi-pensionnaires est assuré entre 11h15 et 14h (fermeture des portes):</a:t>
            </a:r>
            <a:endParaRPr b="0" lang="fr-F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</a:rPr>
              <a:t>-1er service: 11h10</a:t>
            </a:r>
            <a:endParaRPr b="0" lang="fr-F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</a:rPr>
              <a:t>-2ème service 12h10</a:t>
            </a:r>
            <a:endParaRPr b="0" lang="fr-F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</a:rPr>
              <a:t>-Dernier service: 13h10 à 13h30</a:t>
            </a:r>
            <a:endParaRPr b="0" lang="fr-FR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457200" y="274680"/>
            <a:ext cx="8229240" cy="510840"/>
          </a:xfrm>
          <a:prstGeom prst="rect">
            <a:avLst/>
          </a:prstGeom>
          <a:solidFill>
            <a:srgbClr val="ffffff"/>
          </a:solidFill>
          <a:ln w="25560">
            <a:solidFill>
              <a:srgbClr val="4f81bd"/>
            </a:solidFill>
            <a:round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fr-FR" sz="3600" spc="-1" strike="noStrike">
                <a:solidFill>
                  <a:srgbClr val="0070c0"/>
                </a:solidFill>
                <a:latin typeface="Calibri"/>
              </a:rPr>
              <a:t>La vie lycéenne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TextShape 2"/>
          <p:cNvSpPr txBox="1"/>
          <p:nvPr/>
        </p:nvSpPr>
        <p:spPr>
          <a:xfrm>
            <a:off x="428760" y="1071720"/>
            <a:ext cx="4038120" cy="4785840"/>
          </a:xfrm>
          <a:prstGeom prst="rect">
            <a:avLst/>
          </a:prstGeom>
          <a:solidFill>
            <a:srgbClr val="ffff66"/>
          </a:solidFill>
          <a:ln w="25560">
            <a:solidFill>
              <a:srgbClr val="4f81bd"/>
            </a:solidFill>
            <a:round/>
          </a:ln>
        </p:spPr>
        <p:txBody>
          <a:bodyPr>
            <a:normAutofit fontScale="82000"/>
          </a:bodyPr>
          <a:p>
            <a:pPr marL="343080" indent="-342720" algn="ctr">
              <a:lnSpc>
                <a:spcPct val="100000"/>
              </a:lnSpc>
              <a:spcBef>
                <a:spcPts val="561"/>
              </a:spcBef>
            </a:pPr>
            <a:r>
              <a:rPr b="1" lang="fr-FR" sz="2800" spc="-1" strike="noStrike">
                <a:solidFill>
                  <a:srgbClr val="ff0000"/>
                </a:solidFill>
                <a:latin typeface="Calibri"/>
              </a:rPr>
              <a:t>DES DEVOIRS: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Wingdings" charset="2"/>
              <a:buChar char=""/>
            </a:pPr>
            <a:r>
              <a:rPr b="1" lang="fr-FR" sz="2400" spc="-1" strike="noStrike">
                <a:solidFill>
                  <a:srgbClr val="000000"/>
                </a:solidFill>
                <a:latin typeface="Calibri"/>
              </a:rPr>
              <a:t>Devoir de travail: </a:t>
            </a: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Matériels, consignes, travail à la maison, présence aux évaluations, …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00"/>
              </a:spcBef>
            </a:pP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b="0" lang="fr-FR" sz="2800" spc="-1" strike="noStrike">
                <a:solidFill>
                  <a:srgbClr val="000000"/>
                </a:solidFill>
                <a:latin typeface="Wingdings"/>
              </a:rPr>
              <a:t></a:t>
            </a: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  </a:t>
            </a:r>
            <a:r>
              <a:rPr b="1" lang="fr-FR" sz="2400" spc="-1" strike="noStrike">
                <a:solidFill>
                  <a:srgbClr val="000000"/>
                </a:solidFill>
                <a:latin typeface="Calibri"/>
              </a:rPr>
              <a:t>Devoir de respect: </a:t>
            </a:r>
            <a:r>
              <a:rPr b="0" lang="fr-FR" sz="2200" spc="-1" strike="noStrike">
                <a:solidFill>
                  <a:srgbClr val="000000"/>
                </a:solidFill>
                <a:latin typeface="Calibri"/>
              </a:rPr>
              <a:t>des personnes et des biens, comme</a:t>
            </a:r>
            <a:endParaRPr b="0" lang="fr-FR" sz="2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b="0" lang="fr-FR" sz="2200" spc="-1" strike="noStrike">
                <a:solidFill>
                  <a:srgbClr val="000000"/>
                </a:solidFill>
                <a:latin typeface="Calibri"/>
              </a:rPr>
              <a:t>le matériel et les espaces.</a:t>
            </a:r>
            <a:endParaRPr b="0" lang="fr-FR" sz="2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479"/>
              </a:spcBef>
            </a:pPr>
            <a:endParaRPr b="0" lang="fr-FR" sz="2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b="1" lang="fr-FR" sz="2400" spc="-1" strike="noStrike">
                <a:solidFill>
                  <a:srgbClr val="000000"/>
                </a:solidFill>
                <a:latin typeface="Calibri"/>
              </a:rPr>
              <a:t>Respect du principe de la laïcité </a:t>
            </a: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: </a:t>
            </a: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charte, signes ostentatoires.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b="1" lang="fr-FR" sz="2400" spc="-1" strike="noStrike">
                <a:solidFill>
                  <a:srgbClr val="000000"/>
                </a:solidFill>
                <a:latin typeface="Wingdings"/>
              </a:rPr>
              <a:t></a:t>
            </a:r>
            <a:r>
              <a:rPr b="1" lang="fr-FR" sz="24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1" lang="fr-FR" sz="2400" spc="-1" strike="noStrike">
                <a:solidFill>
                  <a:srgbClr val="000000"/>
                </a:solidFill>
                <a:latin typeface="Calibri"/>
              </a:rPr>
              <a:t>Obligation d’assiduité et de ponctualité: </a:t>
            </a: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Rappel des éléments page 9 du carnet de correspondance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</a:pP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561"/>
              </a:spcBef>
            </a:pP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561"/>
              </a:spcBef>
            </a:pP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561"/>
              </a:spcBef>
            </a:pP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561"/>
              </a:spcBef>
            </a:pP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561"/>
              </a:spcBef>
            </a:pP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561"/>
              </a:spcBef>
            </a:pP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TextShape 3"/>
          <p:cNvSpPr txBox="1"/>
          <p:nvPr/>
        </p:nvSpPr>
        <p:spPr>
          <a:xfrm>
            <a:off x="4643280" y="1071720"/>
            <a:ext cx="4142880" cy="4785840"/>
          </a:xfrm>
          <a:prstGeom prst="rect">
            <a:avLst/>
          </a:prstGeom>
          <a:solidFill>
            <a:srgbClr val="ff99ff"/>
          </a:solidFill>
          <a:ln w="25560">
            <a:solidFill>
              <a:srgbClr val="4f81bd"/>
            </a:solidFill>
            <a:round/>
          </a:ln>
        </p:spPr>
        <p:txBody>
          <a:bodyPr>
            <a:normAutofit/>
          </a:bodyPr>
          <a:p>
            <a:pPr marL="343080" indent="-342720" algn="ctr">
              <a:lnSpc>
                <a:spcPct val="100000"/>
              </a:lnSpc>
              <a:spcBef>
                <a:spcPts val="561"/>
              </a:spcBef>
            </a:pPr>
            <a:r>
              <a:rPr b="1" lang="fr-FR" sz="2800" spc="-1" strike="noStrike">
                <a:solidFill>
                  <a:srgbClr val="ff0000"/>
                </a:solidFill>
                <a:latin typeface="Calibri"/>
              </a:rPr>
              <a:t>DES DROITS: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marL="92160" indent="3240">
              <a:lnSpc>
                <a:spcPct val="100000"/>
              </a:lnSpc>
              <a:spcBef>
                <a:spcPts val="519"/>
              </a:spcBef>
              <a:buClr>
                <a:srgbClr val="000000"/>
              </a:buClr>
              <a:buFont typeface="Wingdings" charset="2"/>
              <a:buChar char=""/>
            </a:pPr>
            <a:r>
              <a:rPr b="1" lang="fr-FR" sz="26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1" lang="fr-FR" sz="2600" spc="-1" strike="noStrike">
                <a:solidFill>
                  <a:srgbClr val="000000"/>
                </a:solidFill>
                <a:latin typeface="Calibri"/>
              </a:rPr>
              <a:t>Droit à la publication. </a:t>
            </a:r>
            <a:endParaRPr b="0" lang="fr-FR" sz="2600" spc="-1" strike="noStrike">
              <a:solidFill>
                <a:srgbClr val="000000"/>
              </a:solidFill>
              <a:latin typeface="Calibri"/>
            </a:endParaRPr>
          </a:p>
          <a:p>
            <a:pPr marL="92160" indent="3240">
              <a:lnSpc>
                <a:spcPct val="100000"/>
              </a:lnSpc>
              <a:spcBef>
                <a:spcPts val="519"/>
              </a:spcBef>
            </a:pPr>
            <a:r>
              <a:rPr b="0" lang="fr-FR" sz="26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fr-FR" sz="2600" spc="-1" strike="noStrike">
                <a:solidFill>
                  <a:srgbClr val="000000"/>
                </a:solidFill>
                <a:latin typeface="Wingdings"/>
              </a:rPr>
              <a:t></a:t>
            </a:r>
            <a:r>
              <a:rPr b="0" lang="fr-FR" sz="26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1" lang="fr-FR" sz="2600" spc="-1" strike="noStrike">
                <a:solidFill>
                  <a:srgbClr val="000000"/>
                </a:solidFill>
                <a:latin typeface="Calibri"/>
              </a:rPr>
              <a:t>Droit d’affichage et de</a:t>
            </a:r>
            <a:endParaRPr b="0" lang="fr-FR" sz="2600" spc="-1" strike="noStrike">
              <a:solidFill>
                <a:srgbClr val="000000"/>
              </a:solidFill>
              <a:latin typeface="Calibri"/>
            </a:endParaRPr>
          </a:p>
          <a:p>
            <a:pPr marL="92160" indent="19080">
              <a:lnSpc>
                <a:spcPct val="100000"/>
              </a:lnSpc>
              <a:spcBef>
                <a:spcPts val="519"/>
              </a:spcBef>
            </a:pPr>
            <a:r>
              <a:rPr b="1" lang="fr-FR" sz="2600" spc="-1" strike="noStrike">
                <a:solidFill>
                  <a:srgbClr val="000000"/>
                </a:solidFill>
                <a:latin typeface="Calibri"/>
              </a:rPr>
              <a:t>      </a:t>
            </a:r>
            <a:r>
              <a:rPr b="1" lang="fr-FR" sz="2600" spc="-1" strike="noStrike">
                <a:solidFill>
                  <a:srgbClr val="000000"/>
                </a:solidFill>
                <a:latin typeface="Calibri"/>
              </a:rPr>
              <a:t>réunion.</a:t>
            </a:r>
            <a:endParaRPr b="0" lang="fr-FR" sz="2600" spc="-1" strike="noStrike">
              <a:solidFill>
                <a:srgbClr val="000000"/>
              </a:solidFill>
              <a:latin typeface="Calibri"/>
            </a:endParaRPr>
          </a:p>
          <a:p>
            <a:pPr marL="92160" indent="19080">
              <a:lnSpc>
                <a:spcPct val="100000"/>
              </a:lnSpc>
              <a:spcBef>
                <a:spcPts val="519"/>
              </a:spcBef>
            </a:pPr>
            <a:endParaRPr b="0" lang="fr-FR" sz="2600" spc="-1" strike="noStrike">
              <a:solidFill>
                <a:srgbClr val="000000"/>
              </a:solidFill>
              <a:latin typeface="Calibri"/>
            </a:endParaRPr>
          </a:p>
          <a:p>
            <a:pPr marL="92160" indent="19080">
              <a:lnSpc>
                <a:spcPct val="100000"/>
              </a:lnSpc>
              <a:spcBef>
                <a:spcPts val="519"/>
              </a:spcBef>
              <a:buClr>
                <a:srgbClr val="000000"/>
              </a:buClr>
              <a:buFont typeface="Wingdings" charset="2"/>
              <a:buChar char=""/>
            </a:pPr>
            <a:r>
              <a:rPr b="1" lang="fr-FR" sz="26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1" lang="fr-FR" sz="2600" spc="-1" strike="noStrike">
                <a:solidFill>
                  <a:srgbClr val="000000"/>
                </a:solidFill>
                <a:latin typeface="Calibri"/>
              </a:rPr>
              <a:t>Droit d’association.</a:t>
            </a:r>
            <a:endParaRPr b="0" lang="fr-FR" sz="26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519"/>
              </a:spcBef>
            </a:pPr>
            <a:endParaRPr b="0" lang="fr-FR" sz="2600" spc="-1" strike="noStrike">
              <a:solidFill>
                <a:srgbClr val="000000"/>
              </a:solidFill>
              <a:latin typeface="Calibri"/>
            </a:endParaRPr>
          </a:p>
          <a:p>
            <a:pPr marL="92160" indent="19080">
              <a:lnSpc>
                <a:spcPct val="100000"/>
              </a:lnSpc>
              <a:spcBef>
                <a:spcPts val="519"/>
              </a:spcBef>
              <a:buClr>
                <a:srgbClr val="000000"/>
              </a:buClr>
              <a:buFont typeface="Wingdings" charset="2"/>
              <a:buChar char=""/>
            </a:pPr>
            <a:r>
              <a:rPr b="1" lang="fr-FR" sz="2600" spc="-1" strike="noStrike">
                <a:solidFill>
                  <a:srgbClr val="000000"/>
                </a:solidFill>
                <a:latin typeface="Calibri"/>
              </a:rPr>
              <a:t>Droit à la représentation</a:t>
            </a:r>
            <a:r>
              <a:rPr b="0" lang="fr-FR" sz="2600" spc="-1" strike="noStrike">
                <a:solidFill>
                  <a:srgbClr val="000000"/>
                </a:solidFill>
                <a:latin typeface="Calibri"/>
              </a:rPr>
              <a:t>: </a:t>
            </a:r>
            <a:r>
              <a:rPr b="0" lang="fr-FR" sz="2100" spc="-1" strike="noStrike">
                <a:solidFill>
                  <a:srgbClr val="000000"/>
                </a:solidFill>
                <a:latin typeface="Calibri"/>
              </a:rPr>
              <a:t>droit de voter et de se présenter pour être élu au sein des instances de la vie lycéenne (délégué de classe, éco-délégués, élu CVL).</a:t>
            </a:r>
            <a:endParaRPr b="0" lang="fr-FR" sz="21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</a:pPr>
            <a:endParaRPr b="0" lang="fr-FR" sz="21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CustomShape 4"/>
          <p:cNvSpPr/>
          <p:nvPr/>
        </p:nvSpPr>
        <p:spPr>
          <a:xfrm>
            <a:off x="428760" y="5929200"/>
            <a:ext cx="8286480" cy="39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fr-FR" sz="2000" spc="-1" strike="noStrike">
                <a:solidFill>
                  <a:srgbClr val="000000"/>
                </a:solidFill>
                <a:latin typeface="Calibri"/>
              </a:rPr>
              <a:t>Election des délégué.es de classe et des écodélégué.es  à partir du  14/09 </a:t>
            </a:r>
            <a:endParaRPr b="0" lang="fr-FR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17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2" dur="5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27" dur="5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32" dur="500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37" dur="500"/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2" dur="500"/>
                                        <p:tgtEl>
                                          <p:spTgt spid="1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4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52" dur="5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57" dur="500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62" dur="500"/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67" dur="500"/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72" dur="500"/>
                                        <p:tgtEl>
                                          <p:spTgt spid="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nodeType="clickEffect" fill="hold" presetClass="entr" presetID="3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 additive="repl">
                                        <p:cTn id="77" dur="500"/>
                                        <p:tgtEl>
                                          <p:spTgt spid="1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nodeType="clickEffect" fill="hold" presetClass="entr" presetID="5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id="8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457200" y="571320"/>
            <a:ext cx="8229240" cy="55544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 algn="ctr">
              <a:lnSpc>
                <a:spcPct val="100000"/>
              </a:lnSpc>
              <a:spcBef>
                <a:spcPts val="720"/>
              </a:spcBef>
            </a:pPr>
            <a:r>
              <a:rPr b="0" lang="fr-FR" sz="3600" spc="-1" strike="noStrike">
                <a:solidFill>
                  <a:srgbClr val="ff0000"/>
                </a:solidFill>
                <a:latin typeface="Calibri"/>
              </a:rPr>
              <a:t>Début des cours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641"/>
              </a:spcBef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Jeudi 3 septembre 2026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641"/>
              </a:spcBef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selon l’emploi du temps provisoire 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641"/>
              </a:spcBef>
            </a:pP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641"/>
              </a:spcBef>
            </a:pPr>
            <a:r>
              <a:rPr b="0" lang="fr-FR" sz="3200" spc="-1" strike="noStrike">
                <a:solidFill>
                  <a:srgbClr val="ff0000"/>
                </a:solidFill>
                <a:latin typeface="Calibri"/>
              </a:rPr>
              <a:t>Certificats de scolarité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641"/>
              </a:spcBef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Délivrés courant septembre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3240" indent="19080">
              <a:lnSpc>
                <a:spcPct val="100000"/>
              </a:lnSpc>
              <a:spcBef>
                <a:spcPts val="479"/>
              </a:spcBef>
            </a:pPr>
            <a:r>
              <a:rPr b="0" i="1" lang="fr-FR" sz="2400" spc="-1" strike="noStrike">
                <a:solidFill>
                  <a:srgbClr val="000000"/>
                </a:solidFill>
                <a:latin typeface="Calibri"/>
              </a:rPr>
              <a:t>(Sous réserve d’une présence assidue et ininterrompue en classe)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641"/>
              </a:spcBef>
            </a:pP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fr-FR" sz="4000" spc="-1" strike="noStrike">
                <a:solidFill>
                  <a:srgbClr val="ff0000"/>
                </a:solidFill>
                <a:latin typeface="Calibri"/>
              </a:rPr>
              <a:t>CODE ENT</a:t>
            </a:r>
            <a:endParaRPr b="0" lang="fr-FR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 algn="ctr">
              <a:lnSpc>
                <a:spcPct val="100000"/>
              </a:lnSpc>
              <a:spcBef>
                <a:spcPts val="561"/>
              </a:spcBef>
            </a:pPr>
            <a:r>
              <a:rPr b="1" i="1" lang="fr-FR" sz="2800" spc="-1" strike="noStrike">
                <a:solidFill>
                  <a:srgbClr val="000000"/>
                </a:solidFill>
                <a:latin typeface="Calibri"/>
              </a:rPr>
              <a:t>Vous conservez votre code de l’ENT de l’an dernier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561"/>
              </a:spcBef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720"/>
              </a:spcBef>
            </a:pPr>
            <a:r>
              <a:rPr b="0" i="1" lang="fr-FR" sz="3600" spc="-1" strike="noStrike">
                <a:solidFill>
                  <a:srgbClr val="000000"/>
                </a:solidFill>
                <a:latin typeface="Calibri"/>
              </a:rPr>
              <a:t>En cas d’oubli: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561"/>
              </a:spcBef>
            </a:pPr>
            <a:r>
              <a:rPr b="0" i="1" lang="fr-FR" sz="2800" spc="-1" strike="noStrike">
                <a:solidFill>
                  <a:srgbClr val="000000"/>
                </a:solidFill>
                <a:latin typeface="Calibri"/>
              </a:rPr>
              <a:t>Utiliser la procédure « mot de passe oublié »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0070c0"/>
                </a:solidFill>
                <a:latin typeface="Calibri"/>
              </a:rPr>
              <a:t>Attestations à fournir par l’élève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Attestation d’assurance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Attestation de recensement </a:t>
            </a:r>
            <a:r>
              <a:rPr b="0" lang="fr-FR" sz="2400" spc="-1" strike="noStrike">
                <a:solidFill>
                  <a:srgbClr val="000000"/>
                </a:solidFill>
                <a:latin typeface="Calibri"/>
              </a:rPr>
              <a:t>(+ de 16 ans</a:t>
            </a: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)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561"/>
              </a:spcBef>
            </a:pP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ctr">
              <a:lnSpc>
                <a:spcPct val="100000"/>
              </a:lnSpc>
              <a:spcBef>
                <a:spcPts val="561"/>
              </a:spcBef>
            </a:pPr>
            <a:r>
              <a:rPr b="0" i="1" lang="fr-FR" sz="2800" spc="-1" strike="noStrike">
                <a:solidFill>
                  <a:srgbClr val="000000"/>
                </a:solidFill>
                <a:latin typeface="Calibri"/>
              </a:rPr>
              <a:t>A remettre au PP pour fin septembre au plus tard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3" descr=""/>
          <p:cNvPicPr/>
          <p:nvPr/>
        </p:nvPicPr>
        <p:blipFill>
          <a:blip r:embed="rId1"/>
          <a:stretch/>
        </p:blipFill>
        <p:spPr>
          <a:xfrm>
            <a:off x="214200" y="714240"/>
            <a:ext cx="8715240" cy="5992560"/>
          </a:xfrm>
          <a:prstGeom prst="rect">
            <a:avLst/>
          </a:prstGeom>
          <a:ln w="9360">
            <a:noFill/>
          </a:ln>
        </p:spPr>
      </p:pic>
      <p:sp>
        <p:nvSpPr>
          <p:cNvPr id="118" name="CustomShape 1"/>
          <p:cNvSpPr/>
          <p:nvPr/>
        </p:nvSpPr>
        <p:spPr>
          <a:xfrm>
            <a:off x="500040" y="142920"/>
            <a:ext cx="821484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fr-FR" sz="2800" spc="-1" strike="noStrike">
                <a:solidFill>
                  <a:srgbClr val="0070c0"/>
                </a:solidFill>
                <a:latin typeface="Calibri"/>
              </a:rPr>
              <a:t>Quelques conseils pour réussir son année de Tle</a:t>
            </a:r>
            <a:endParaRPr b="0" lang="fr-FR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1553</TotalTime>
  <Application>LibreOffice/6.2.4.2$Windows_X86_64 LibreOffice_project/2412653d852ce75f65fbfa83fb7e7b669a126d64</Application>
  <Words>278</Words>
  <Paragraphs>68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2022-09-16T20:39:23Z</dcterms:created>
  <dc:creator>moh.jamaled63@gmail.com</dc:creator>
  <dc:description/>
  <dc:language>fr-FR</dc:language>
  <cp:lastModifiedBy/>
  <dcterms:modified xsi:type="dcterms:W3CDTF">2026-09-01T16:32:27Z</dcterms:modified>
  <cp:revision>163</cp:revision>
  <dc:subject/>
  <dc:title>Diapositive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Affichage à l'écran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12</vt:i4>
  </property>
</Properties>
</file>