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27F14-9599-4FE2-A93D-C1D3209CA2D4}" type="datetimeFigureOut">
              <a:rPr lang="fr-FR" smtClean="0"/>
              <a:t>30/01/2025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F1FA0-8245-475D-B488-74DE226B4CDF}" type="slidenum">
              <a:rPr lang="fr-FR" smtClean="0"/>
              <a:t>‹N°›</a:t>
            </a:fld>
            <a:endParaRPr lang="fr-FR"/>
          </a:p>
        </p:txBody>
      </p:sp>
    </p:spTree>
    <p:extLst>
      <p:ext uri="{BB962C8B-B14F-4D97-AF65-F5344CB8AC3E}">
        <p14:creationId xmlns:p14="http://schemas.microsoft.com/office/powerpoint/2010/main" val="402652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p:spPr>
        <p:txBody>
          <a:bodyPr/>
          <a:lstStyle/>
          <a:p>
            <a:fld id="{272544DF-1F9C-4814-BB52-AC30FF0705DC}" type="slidenum">
              <a:rPr lang="fr-FR" altLang="fr-FR" smtClean="0"/>
              <a:pPr/>
              <a:t>2</a:t>
            </a:fld>
            <a:endParaRPr lang="fr-FR" altLang="fr-FR"/>
          </a:p>
        </p:txBody>
      </p:sp>
      <p:sp>
        <p:nvSpPr>
          <p:cNvPr id="583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8372"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p:spPr>
        <p:txBody>
          <a:bodyPr/>
          <a:lstStyle/>
          <a:p>
            <a:fld id="{4FB3FE14-FF7E-4881-91DB-CCF69A5A4313}" type="slidenum">
              <a:rPr lang="fr-FR" altLang="fr-FR" smtClean="0"/>
              <a:pPr/>
              <a:t>11</a:t>
            </a:fld>
            <a:endParaRPr lang="fr-FR" altLang="fr-FR"/>
          </a:p>
        </p:txBody>
      </p:sp>
      <p:sp>
        <p:nvSpPr>
          <p:cNvPr id="70659"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0660"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p:spPr>
        <p:txBody>
          <a:bodyPr/>
          <a:lstStyle/>
          <a:p>
            <a:fld id="{B78D2E45-573E-4279-92F3-9E581B4F15A0}" type="slidenum">
              <a:rPr lang="fr-FR" altLang="fr-FR" smtClean="0"/>
              <a:pPr/>
              <a:t>12</a:t>
            </a:fld>
            <a:endParaRPr lang="fr-FR" altLang="fr-FR"/>
          </a:p>
        </p:txBody>
      </p:sp>
      <p:sp>
        <p:nvSpPr>
          <p:cNvPr id="71683"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1684" name="Rectangle 2"/>
          <p:cNvSpPr>
            <a:spLocks noGrp="1" noChangeArrowheads="1"/>
          </p:cNvSpPr>
          <p:nvPr>
            <p:ph type="body" idx="1"/>
          </p:nvPr>
        </p:nvSpPr>
        <p:spPr>
          <a:xfrm>
            <a:off x="685800" y="4343400"/>
            <a:ext cx="5486400" cy="4114800"/>
          </a:xfrm>
          <a:noFill/>
          <a:ln/>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7168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64DB2A7-10AA-4289-A42E-773772F82A11}"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fr-FR" altLang="fr-FR"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p:spPr>
        <p:txBody>
          <a:bodyPr/>
          <a:lstStyle/>
          <a:p>
            <a:fld id="{B1EA241E-FA53-4808-8E7B-98A17B69EEAA}" type="slidenum">
              <a:rPr lang="fr-FR" altLang="fr-FR" smtClean="0"/>
              <a:pPr/>
              <a:t>13</a:t>
            </a:fld>
            <a:endParaRPr lang="fr-FR" altLang="fr-FR"/>
          </a:p>
        </p:txBody>
      </p:sp>
      <p:sp>
        <p:nvSpPr>
          <p:cNvPr id="727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2708"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ln/>
        </p:spPr>
        <p:txBody>
          <a:bodyPr/>
          <a:lstStyle/>
          <a:p>
            <a:fld id="{EC72797F-E123-4DBD-9E5F-FB9813F432F3}" type="slidenum">
              <a:rPr lang="fr-FR" altLang="fr-FR" smtClean="0"/>
              <a:pPr/>
              <a:t>14</a:t>
            </a:fld>
            <a:endParaRPr lang="fr-FR" altLang="fr-FR"/>
          </a:p>
        </p:txBody>
      </p:sp>
      <p:sp>
        <p:nvSpPr>
          <p:cNvPr id="73731"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3732"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7373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66F934-E1E3-43CE-85FF-162309309E19}"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fr-FR" altLang="fr-FR"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p:spPr>
        <p:txBody>
          <a:bodyPr/>
          <a:lstStyle/>
          <a:p>
            <a:fld id="{E5C81E45-0633-41AA-B281-4234F38FCBC0}" type="slidenum">
              <a:rPr lang="fr-FR" altLang="fr-FR" smtClean="0"/>
              <a:pPr/>
              <a:t>15</a:t>
            </a:fld>
            <a:endParaRPr lang="fr-FR" altLang="fr-FR"/>
          </a:p>
        </p:txBody>
      </p:sp>
      <p:sp>
        <p:nvSpPr>
          <p:cNvPr id="74755"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4756"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
        <p:nvSpPr>
          <p:cNvPr id="7475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F4FD084-A510-4CB3-9459-618307EC50DC}"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fr-FR" altLang="fr-FR"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p:spPr>
        <p:txBody>
          <a:bodyPr/>
          <a:lstStyle/>
          <a:p>
            <a:fld id="{4DF2A61B-6995-4553-8ABB-F06DB3343B87}" type="slidenum">
              <a:rPr lang="fr-FR" altLang="fr-FR" smtClean="0"/>
              <a:pPr/>
              <a:t>16</a:t>
            </a:fld>
            <a:endParaRPr lang="fr-FR" altLang="fr-FR"/>
          </a:p>
        </p:txBody>
      </p:sp>
      <p:sp>
        <p:nvSpPr>
          <p:cNvPr id="75779"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5780"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
        <p:nvSpPr>
          <p:cNvPr id="7578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12A0C72-F8D0-4406-9DE2-634ED071AABF}"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fr-FR" altLang="fr-FR"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a:ln/>
        </p:spPr>
        <p:txBody>
          <a:bodyPr/>
          <a:lstStyle/>
          <a:p>
            <a:fld id="{33278501-6F49-4794-AA43-C2B3FEC27702}" type="slidenum">
              <a:rPr lang="fr-FR" altLang="fr-FR" smtClean="0"/>
              <a:pPr/>
              <a:t>17</a:t>
            </a:fld>
            <a:endParaRPr lang="fr-FR" altLang="fr-FR"/>
          </a:p>
        </p:txBody>
      </p:sp>
      <p:sp>
        <p:nvSpPr>
          <p:cNvPr id="76803"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6804"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
        <p:nvSpPr>
          <p:cNvPr id="7680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9A27A3B-67E6-4413-938C-4680B224162C}"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fr-FR" altLang="fr-FR"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ln/>
        </p:spPr>
        <p:txBody>
          <a:bodyPr/>
          <a:lstStyle/>
          <a:p>
            <a:fld id="{7179E10D-8D58-48A3-A39E-6A80C6295E06}" type="slidenum">
              <a:rPr lang="fr-FR" altLang="fr-FR" smtClean="0"/>
              <a:pPr/>
              <a:t>18</a:t>
            </a:fld>
            <a:endParaRPr lang="fr-FR" altLang="fr-FR"/>
          </a:p>
        </p:txBody>
      </p:sp>
      <p:sp>
        <p:nvSpPr>
          <p:cNvPr id="77827"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77828"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p:spPr>
        <p:txBody>
          <a:bodyPr/>
          <a:lstStyle/>
          <a:p>
            <a:fld id="{28678460-EC80-400A-8EEB-2758866D10D5}" type="slidenum">
              <a:rPr lang="fr-FR" altLang="fr-FR" smtClean="0"/>
              <a:pPr/>
              <a:t>19</a:t>
            </a:fld>
            <a:endParaRPr lang="fr-FR" altLang="fr-FR"/>
          </a:p>
        </p:txBody>
      </p:sp>
      <p:sp>
        <p:nvSpPr>
          <p:cNvPr id="788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8852"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ln/>
        </p:spPr>
        <p:txBody>
          <a:bodyPr/>
          <a:lstStyle/>
          <a:p>
            <a:fld id="{AFB32D58-70DB-4C72-A66D-41304794FD03}" type="slidenum">
              <a:rPr lang="fr-FR" altLang="fr-FR" smtClean="0"/>
              <a:pPr/>
              <a:t>20</a:t>
            </a:fld>
            <a:endParaRPr lang="fr-FR" altLang="fr-FR"/>
          </a:p>
        </p:txBody>
      </p:sp>
      <p:sp>
        <p:nvSpPr>
          <p:cNvPr id="798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9876"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ln/>
        </p:spPr>
        <p:txBody>
          <a:bodyPr/>
          <a:lstStyle/>
          <a:p>
            <a:fld id="{2EA10777-6860-4C99-8F12-F65522ACEA4B}" type="slidenum">
              <a:rPr lang="fr-FR" altLang="fr-FR" smtClean="0"/>
              <a:pPr/>
              <a:t>3</a:t>
            </a:fld>
            <a:endParaRPr lang="fr-FR" altLang="fr-FR"/>
          </a:p>
        </p:txBody>
      </p:sp>
      <p:sp>
        <p:nvSpPr>
          <p:cNvPr id="593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9396"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5939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F9A2D6-08F6-4374-8AAD-B87F9CF719F9}"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fr-FR" altLang="fr-FR"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p:spPr>
        <p:txBody>
          <a:bodyPr/>
          <a:lstStyle/>
          <a:p>
            <a:fld id="{EB50A44A-60D3-4942-9958-9AF8864E5FCE}" type="slidenum">
              <a:rPr lang="fr-FR" altLang="fr-FR" smtClean="0"/>
              <a:pPr/>
              <a:t>21</a:t>
            </a:fld>
            <a:endParaRPr lang="fr-FR" altLang="fr-FR"/>
          </a:p>
        </p:txBody>
      </p:sp>
      <p:sp>
        <p:nvSpPr>
          <p:cNvPr id="808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0900"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ln/>
        </p:spPr>
        <p:txBody>
          <a:bodyPr/>
          <a:lstStyle/>
          <a:p>
            <a:fld id="{DAED81A0-FFA3-478A-B238-FC185CC99BB7}" type="slidenum">
              <a:rPr lang="fr-FR" altLang="fr-FR" smtClean="0"/>
              <a:pPr/>
              <a:t>22</a:t>
            </a:fld>
            <a:endParaRPr lang="fr-FR" altLang="fr-FR"/>
          </a:p>
        </p:txBody>
      </p:sp>
      <p:sp>
        <p:nvSpPr>
          <p:cNvPr id="819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1924"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ln/>
        </p:spPr>
        <p:txBody>
          <a:bodyPr/>
          <a:lstStyle/>
          <a:p>
            <a:fld id="{64B4D2DA-904B-45C2-9ADD-4284434E3509}" type="slidenum">
              <a:rPr lang="fr-FR" altLang="fr-FR" smtClean="0"/>
              <a:pPr/>
              <a:t>23</a:t>
            </a:fld>
            <a:endParaRPr lang="fr-FR" altLang="fr-FR"/>
          </a:p>
        </p:txBody>
      </p:sp>
      <p:sp>
        <p:nvSpPr>
          <p:cNvPr id="829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2948"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ln/>
        </p:spPr>
        <p:txBody>
          <a:bodyPr/>
          <a:lstStyle/>
          <a:p>
            <a:fld id="{B17DFA01-4E31-43D1-9BA1-26515CD2FE53}" type="slidenum">
              <a:rPr lang="fr-FR" altLang="fr-FR" smtClean="0"/>
              <a:pPr/>
              <a:t>26</a:t>
            </a:fld>
            <a:endParaRPr lang="fr-FR" altLang="fr-FR"/>
          </a:p>
        </p:txBody>
      </p:sp>
      <p:sp>
        <p:nvSpPr>
          <p:cNvPr id="839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3972"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ln/>
        </p:spPr>
        <p:txBody>
          <a:bodyPr/>
          <a:lstStyle/>
          <a:p>
            <a:fld id="{069E6AE3-CD38-4203-9556-E7587E91C83B}" type="slidenum">
              <a:rPr lang="fr-FR" altLang="fr-FR" smtClean="0"/>
              <a:pPr/>
              <a:t>27</a:t>
            </a:fld>
            <a:endParaRPr lang="fr-FR" altLang="fr-FR"/>
          </a:p>
        </p:txBody>
      </p:sp>
      <p:sp>
        <p:nvSpPr>
          <p:cNvPr id="84995"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84996"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
        <p:nvSpPr>
          <p:cNvPr id="8499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C15929-A548-4834-9941-2A434B70C475}"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fr-FR" altLang="fr-FR"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a:ln/>
        </p:spPr>
        <p:txBody>
          <a:bodyPr/>
          <a:lstStyle/>
          <a:p>
            <a:fld id="{FD874D99-9B15-4410-B02F-011525884E9B}" type="slidenum">
              <a:rPr lang="fr-FR" altLang="fr-FR" smtClean="0"/>
              <a:pPr/>
              <a:t>28</a:t>
            </a:fld>
            <a:endParaRPr lang="fr-FR" altLang="fr-FR"/>
          </a:p>
        </p:txBody>
      </p:sp>
      <p:sp>
        <p:nvSpPr>
          <p:cNvPr id="860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6020"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
        <p:nvSpPr>
          <p:cNvPr id="8602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EF1DC15-F33D-4725-8FF5-4942BE953BA2}"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fr-FR" altLang="fr-F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p:spPr>
        <p:txBody>
          <a:bodyPr/>
          <a:lstStyle/>
          <a:p>
            <a:fld id="{668EC64E-0E55-44D5-85CB-AD5CD97BB4DA}" type="slidenum">
              <a:rPr lang="fr-FR" altLang="fr-FR" smtClean="0"/>
              <a:pPr/>
              <a:t>4</a:t>
            </a:fld>
            <a:endParaRPr lang="fr-FR" altLang="fr-FR"/>
          </a:p>
        </p:txBody>
      </p:sp>
      <p:sp>
        <p:nvSpPr>
          <p:cNvPr id="604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0420"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6042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EDD11A-A4CF-4827-850E-5FE384BD0BF0}"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fr-FR" altLang="fr-F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ln/>
        </p:spPr>
        <p:txBody>
          <a:bodyPr/>
          <a:lstStyle/>
          <a:p>
            <a:fld id="{31DA5DF9-8857-4BDC-B8DF-F85CA4E78F42}" type="slidenum">
              <a:rPr lang="fr-FR" altLang="fr-FR" smtClean="0"/>
              <a:pPr/>
              <a:t>5</a:t>
            </a:fld>
            <a:endParaRPr lang="fr-FR" altLang="fr-FR"/>
          </a:p>
        </p:txBody>
      </p:sp>
      <p:sp>
        <p:nvSpPr>
          <p:cNvPr id="614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44"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6144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23098F7-5B8A-467A-BCAA-5CEE9735D5CA}"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fr-FR" altLang="fr-FR"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667146CA-40F1-4F07-9F85-BF4E42C0DE02}" type="slidenum">
              <a:rPr lang="fr-FR" altLang="fr-FR" smtClean="0"/>
              <a:pPr/>
              <a:t>6</a:t>
            </a:fld>
            <a:endParaRPr lang="fr-FR" altLang="fr-FR"/>
          </a:p>
        </p:txBody>
      </p:sp>
      <p:sp>
        <p:nvSpPr>
          <p:cNvPr id="624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2468"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6246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F890435-4600-4093-9F65-D6B8BDC90C21}"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fr-FR" altLang="fr-FR"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p:spPr>
        <p:txBody>
          <a:bodyPr/>
          <a:lstStyle/>
          <a:p>
            <a:fld id="{19C524A5-E154-4036-A26E-DC5173D18340}" type="slidenum">
              <a:rPr lang="fr-FR" altLang="fr-FR" smtClean="0"/>
              <a:pPr/>
              <a:t>7</a:t>
            </a:fld>
            <a:endParaRPr lang="fr-FR" altLang="fr-FR"/>
          </a:p>
        </p:txBody>
      </p:sp>
      <p:sp>
        <p:nvSpPr>
          <p:cNvPr id="634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3492"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6349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8ADC81-594F-46C6-85D8-3D8C628B3AB4}"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fr-FR" altLang="fr-F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p:spPr>
        <p:txBody>
          <a:bodyPr/>
          <a:lstStyle/>
          <a:p>
            <a:fld id="{0375D0C0-753F-4378-975C-EDCC49B87F68}" type="slidenum">
              <a:rPr lang="fr-FR" altLang="fr-FR" smtClean="0"/>
              <a:pPr/>
              <a:t>8</a:t>
            </a:fld>
            <a:endParaRPr lang="fr-FR" altLang="fr-FR"/>
          </a:p>
        </p:txBody>
      </p:sp>
      <p:sp>
        <p:nvSpPr>
          <p:cNvPr id="645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4516"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Calibri" pitchFamily="34" charset="0"/>
              <a:ea typeface="Microsoft YaHei" pitchFamily="34" charset="-122"/>
            </a:endParaRPr>
          </a:p>
        </p:txBody>
      </p:sp>
      <p:sp>
        <p:nvSpPr>
          <p:cNvPr id="6451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2B17321-9A57-4340-B19E-A4D3B290B0DC}" type="slidenum">
              <a:rPr lang="fr-FR" altLang="fr-FR"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fr-FR" altLang="fr-FR"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ln/>
        </p:spPr>
        <p:txBody>
          <a:bodyPr/>
          <a:lstStyle/>
          <a:p>
            <a:fld id="{714A9828-D6D3-4EBE-93F0-C76AC795E9C4}" type="slidenum">
              <a:rPr lang="fr-FR" altLang="fr-FR" smtClean="0"/>
              <a:pPr/>
              <a:t>9</a:t>
            </a:fld>
            <a:endParaRPr lang="fr-FR" altLang="fr-FR"/>
          </a:p>
        </p:txBody>
      </p:sp>
      <p:sp>
        <p:nvSpPr>
          <p:cNvPr id="65539"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65540"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ln/>
        </p:spPr>
        <p:txBody>
          <a:bodyPr/>
          <a:lstStyle/>
          <a:p>
            <a:fld id="{61A9395B-A528-44B6-B813-6582BF8B316E}" type="slidenum">
              <a:rPr lang="fr-FR" altLang="fr-FR" smtClean="0"/>
              <a:pPr/>
              <a:t>10</a:t>
            </a:fld>
            <a:endParaRPr lang="fr-FR" altLang="fr-FR"/>
          </a:p>
        </p:txBody>
      </p:sp>
      <p:sp>
        <p:nvSpPr>
          <p:cNvPr id="696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9636" name="Rectangle 2"/>
          <p:cNvSpPr>
            <a:spLocks noGrp="1" noChangeArrowheads="1"/>
          </p:cNvSpPr>
          <p:nvPr>
            <p:ph type="body" idx="1"/>
          </p:nvPr>
        </p:nvSpPr>
        <p:spPr>
          <a:xfrm>
            <a:off x="685800" y="4343400"/>
            <a:ext cx="5486400" cy="4114800"/>
          </a:xfrm>
          <a:noFill/>
          <a:ln/>
        </p:spPr>
        <p:txBody>
          <a:bodyPr wrap="none" anchor="ct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7D64D-66B2-48C1-85C5-D6D6115F24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884F8A5-D74E-404C-B3A6-BF7CE2472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8B1ABE-7446-4AAC-8548-4C0FDBAA843C}"/>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5" name="Espace réservé du pied de page 4">
            <a:extLst>
              <a:ext uri="{FF2B5EF4-FFF2-40B4-BE49-F238E27FC236}">
                <a16:creationId xmlns:a16="http://schemas.microsoft.com/office/drawing/2014/main" id="{4FE1C889-3678-4B5B-A3FE-9BB13AC0FA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FED9D-B829-418E-986B-34469EF9E442}"/>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267756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BD9A8-4AB6-4B3B-93EA-78EA63EC037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89020C7-2720-40D7-946D-943B2468B9A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600DC0-0EE5-4A5D-9ECB-B6622B4A9BD0}"/>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5" name="Espace réservé du pied de page 4">
            <a:extLst>
              <a:ext uri="{FF2B5EF4-FFF2-40B4-BE49-F238E27FC236}">
                <a16:creationId xmlns:a16="http://schemas.microsoft.com/office/drawing/2014/main" id="{3CAFAEBE-E0B4-4D6E-82D0-8901866FCA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547F80-D401-47EF-9B55-4C85B5501E0F}"/>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122205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20C7693-17A7-4CC4-A033-ACE8F83E280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8FB73DA-90E2-4BC1-B7D9-198C346BCC7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1CEC90-E7A0-4C4B-8038-15422F1174A8}"/>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5" name="Espace réservé du pied de page 4">
            <a:extLst>
              <a:ext uri="{FF2B5EF4-FFF2-40B4-BE49-F238E27FC236}">
                <a16:creationId xmlns:a16="http://schemas.microsoft.com/office/drawing/2014/main" id="{D5D21A9E-AAE3-47E1-9863-7B096E7169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E259EB-50CB-4CBC-892F-6FB813105334}"/>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52915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78D76-4998-493A-BDB7-B47BD74A58D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59A4CB7-35D5-4C0C-AFB9-4EB7A0802D8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4A6011-9766-40C8-BF45-642690C7E8B7}"/>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5" name="Espace réservé du pied de page 4">
            <a:extLst>
              <a:ext uri="{FF2B5EF4-FFF2-40B4-BE49-F238E27FC236}">
                <a16:creationId xmlns:a16="http://schemas.microsoft.com/office/drawing/2014/main" id="{C42069BC-B8D7-4E72-B970-D0FAB316D9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EB1467-24A7-47F7-A3DB-84EDA5961C5A}"/>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69455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93B8E-F6A9-4FD6-B2C4-4F9085E9B8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EE92FCF-1272-4B0B-8023-699C0606E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34FB614-D2FC-4019-9C17-BF8FD4221380}"/>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5" name="Espace réservé du pied de page 4">
            <a:extLst>
              <a:ext uri="{FF2B5EF4-FFF2-40B4-BE49-F238E27FC236}">
                <a16:creationId xmlns:a16="http://schemas.microsoft.com/office/drawing/2014/main" id="{93665DAE-47A9-45C1-92C7-BC79A2EE04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647CB4-C562-4F4B-B0A9-5AB999BAFC96}"/>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303273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80328-9E42-4B89-8B9C-DCBE86F12F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48F15D-D074-4B47-939F-12484E289C3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F23FB42-7C5E-450F-96B3-02B1933170F0}"/>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E3ACE5B-47BD-430F-88D8-2956DA201ADE}"/>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6" name="Espace réservé du pied de page 5">
            <a:extLst>
              <a:ext uri="{FF2B5EF4-FFF2-40B4-BE49-F238E27FC236}">
                <a16:creationId xmlns:a16="http://schemas.microsoft.com/office/drawing/2014/main" id="{D4070FFB-C1F5-4D3D-BE3A-D830B66418E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1CEF15-C18D-480F-A959-B87691FB12C4}"/>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264467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34B8E-A48D-44BC-A718-99499CA87D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7892E28-E611-406C-B2B6-18F5BA4BEA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A6D497B-040D-49BF-AD37-3761B1F0594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4D79B3-191E-418A-BA8D-7526F6FD3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8BE85C4-CA34-4AE1-9D9B-D2C99DE69E65}"/>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50A8AD-DFF9-41EA-8FD0-67DDB79D68DB}"/>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8" name="Espace réservé du pied de page 7">
            <a:extLst>
              <a:ext uri="{FF2B5EF4-FFF2-40B4-BE49-F238E27FC236}">
                <a16:creationId xmlns:a16="http://schemas.microsoft.com/office/drawing/2014/main" id="{B7995E0F-BE8E-40C8-AE80-34706B9A594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119A801-EEAB-451D-AB84-123461D1EC11}"/>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134406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B43D7-8C49-4CAF-B433-6287D7385FA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1625A1-7694-4FC2-B11B-66105D146C01}"/>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4" name="Espace réservé du pied de page 3">
            <a:extLst>
              <a:ext uri="{FF2B5EF4-FFF2-40B4-BE49-F238E27FC236}">
                <a16:creationId xmlns:a16="http://schemas.microsoft.com/office/drawing/2014/main" id="{62A7220D-2AFB-43F1-BB45-DFF9A06FD9E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4FB6B8-BB3A-4295-A1CB-7D8C0D69F4D7}"/>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41510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615AB2-9D26-48E7-945C-2DD347BDF10E}"/>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3" name="Espace réservé du pied de page 2">
            <a:extLst>
              <a:ext uri="{FF2B5EF4-FFF2-40B4-BE49-F238E27FC236}">
                <a16:creationId xmlns:a16="http://schemas.microsoft.com/office/drawing/2014/main" id="{55A71220-F900-4DA5-AFE4-5F0CC792F2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257D2F-FCA0-417B-99F2-B78718E9ED38}"/>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210748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AA7D5-A7F4-4866-82C4-4EA0D4D7C8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03512D3-7661-45E9-A129-03811270F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51CA9D-9D9A-41DA-8FE9-10F06F4D4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AEF563E-C421-4EB8-8161-6CC64581FCFB}"/>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6" name="Espace réservé du pied de page 5">
            <a:extLst>
              <a:ext uri="{FF2B5EF4-FFF2-40B4-BE49-F238E27FC236}">
                <a16:creationId xmlns:a16="http://schemas.microsoft.com/office/drawing/2014/main" id="{7891D34B-4089-4B9F-BD05-29534E00E6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6DA8A4-2CBF-424D-AB7F-489FD36F5DD4}"/>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179228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10DD0-0347-4658-A947-FCDBBF2965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639EA7-0D8B-4FA6-8C4F-FD1B52897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CD3F109-4A38-40A7-BD36-84C609738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FEA3467-CE35-4AEA-B746-DE7AE34F6CF8}"/>
              </a:ext>
            </a:extLst>
          </p:cNvPr>
          <p:cNvSpPr>
            <a:spLocks noGrp="1"/>
          </p:cNvSpPr>
          <p:nvPr>
            <p:ph type="dt" sz="half" idx="10"/>
          </p:nvPr>
        </p:nvSpPr>
        <p:spPr/>
        <p:txBody>
          <a:bodyPr/>
          <a:lstStyle/>
          <a:p>
            <a:fld id="{04092DD4-B74F-412B-AF3A-91C1481ADA13}" type="datetimeFigureOut">
              <a:rPr lang="fr-FR" smtClean="0"/>
              <a:t>30/01/2025</a:t>
            </a:fld>
            <a:endParaRPr lang="fr-FR"/>
          </a:p>
        </p:txBody>
      </p:sp>
      <p:sp>
        <p:nvSpPr>
          <p:cNvPr id="6" name="Espace réservé du pied de page 5">
            <a:extLst>
              <a:ext uri="{FF2B5EF4-FFF2-40B4-BE49-F238E27FC236}">
                <a16:creationId xmlns:a16="http://schemas.microsoft.com/office/drawing/2014/main" id="{FD33B248-7E78-48C7-BAD5-6507A25F49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BFBB1D-412D-4554-88D2-B1859DE9C129}"/>
              </a:ext>
            </a:extLst>
          </p:cNvPr>
          <p:cNvSpPr>
            <a:spLocks noGrp="1"/>
          </p:cNvSpPr>
          <p:nvPr>
            <p:ph type="sldNum" sz="quarter" idx="12"/>
          </p:nvPr>
        </p:nvSpPr>
        <p:spPr/>
        <p:txBody>
          <a:bodyPr/>
          <a:lstStyle/>
          <a:p>
            <a:fld id="{CFD66F3C-67FC-4B8A-B75A-619801D4D812}" type="slidenum">
              <a:rPr lang="fr-FR" smtClean="0"/>
              <a:t>‹N°›</a:t>
            </a:fld>
            <a:endParaRPr lang="fr-FR"/>
          </a:p>
        </p:txBody>
      </p:sp>
    </p:spTree>
    <p:extLst>
      <p:ext uri="{BB962C8B-B14F-4D97-AF65-F5344CB8AC3E}">
        <p14:creationId xmlns:p14="http://schemas.microsoft.com/office/powerpoint/2010/main" val="66258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062C02-B145-472F-B725-3209FE890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35121EF-3CC7-44B0-BD3E-E03E37A56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27D55C-4B93-4408-B3EB-8F48902ED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92DD4-B74F-412B-AF3A-91C1481ADA13}" type="datetimeFigureOut">
              <a:rPr lang="fr-FR" smtClean="0"/>
              <a:t>30/01/2025</a:t>
            </a:fld>
            <a:endParaRPr lang="fr-FR"/>
          </a:p>
        </p:txBody>
      </p:sp>
      <p:sp>
        <p:nvSpPr>
          <p:cNvPr id="5" name="Espace réservé du pied de page 4">
            <a:extLst>
              <a:ext uri="{FF2B5EF4-FFF2-40B4-BE49-F238E27FC236}">
                <a16:creationId xmlns:a16="http://schemas.microsoft.com/office/drawing/2014/main" id="{58FBECA8-6691-4A8E-B1A4-28B1CDF9B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264C5EE-59C1-40B4-B794-7AFB23625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66F3C-67FC-4B8A-B75A-619801D4D812}" type="slidenum">
              <a:rPr lang="fr-FR" smtClean="0"/>
              <a:t>‹N°›</a:t>
            </a:fld>
            <a:endParaRPr lang="fr-FR"/>
          </a:p>
        </p:txBody>
      </p:sp>
    </p:spTree>
    <p:extLst>
      <p:ext uri="{BB962C8B-B14F-4D97-AF65-F5344CB8AC3E}">
        <p14:creationId xmlns:p14="http://schemas.microsoft.com/office/powerpoint/2010/main" val="128467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A567B-55F2-4D2C-B0FF-274D08CD7305}"/>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88E52-D4E6-4FA4-9893-2FFBE2DADC0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3085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452688" y="12701"/>
            <a:ext cx="7758112" cy="688975"/>
          </a:xfrm>
          <a:prstGeom prst="rect">
            <a:avLst/>
          </a:prstGeom>
          <a:noFill/>
          <a:ln w="9525" cap="flat">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3900">
                <a:solidFill>
                  <a:srgbClr val="5F688B"/>
                </a:solidFill>
                <a:effectLst>
                  <a:outerShdw blurRad="38100" dist="38100" dir="2700000" algn="tl">
                    <a:srgbClr val="C0C0C0"/>
                  </a:outerShdw>
                </a:effectLst>
                <a:latin typeface="Gill Sans MT" pitchFamily="34" charset="0"/>
                <a:cs typeface="Arial" pitchFamily="34" charset="0"/>
              </a:rPr>
              <a:t>reconnaissance</a:t>
            </a:r>
          </a:p>
        </p:txBody>
      </p:sp>
      <p:sp>
        <p:nvSpPr>
          <p:cNvPr id="19459" name="Text Box 2"/>
          <p:cNvSpPr txBox="1">
            <a:spLocks noChangeArrowheads="1"/>
          </p:cNvSpPr>
          <p:nvPr/>
        </p:nvSpPr>
        <p:spPr bwMode="auto">
          <a:xfrm>
            <a:off x="2524126" y="571501"/>
            <a:ext cx="7686675" cy="5840413"/>
          </a:xfrm>
          <a:prstGeom prst="rect">
            <a:avLst/>
          </a:prstGeom>
          <a:noFill/>
          <a:ln w="9525">
            <a:noFill/>
            <a:round/>
            <a:headEnd/>
            <a:tailEnd/>
          </a:ln>
        </p:spPr>
        <p:txBody>
          <a:bodyPr/>
          <a:lstStyle/>
          <a:p>
            <a:pPr marL="363538" indent="-282575">
              <a:lnSpc>
                <a:spcPct val="90000"/>
              </a:lnSpc>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1700" b="1" u="sng" dirty="0">
                <a:solidFill>
                  <a:srgbClr val="000000"/>
                </a:solidFill>
                <a:latin typeface="Gill Sans MT" pitchFamily="34" charset="0"/>
              </a:rPr>
              <a:t>Document 1 : La reconnaissance des cellules infectées.</a:t>
            </a:r>
          </a:p>
          <a:p>
            <a:pPr marL="363538" indent="-282575">
              <a:lnSpc>
                <a:spcPct val="90000"/>
              </a:lnSpc>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000" dirty="0">
                <a:solidFill>
                  <a:srgbClr val="000000"/>
                </a:solidFill>
                <a:latin typeface="Gill Sans MT" pitchFamily="34" charset="0"/>
              </a:rPr>
              <a:t>Lors de l'infection, le matériel génétique du virus </a:t>
            </a:r>
            <a:r>
              <a:rPr lang="fr-FR" altLang="fr-FR" sz="2000" dirty="0">
                <a:solidFill>
                  <a:srgbClr val="FF0000"/>
                </a:solidFill>
                <a:latin typeface="Gill Sans MT" pitchFamily="34" charset="0"/>
              </a:rPr>
              <a:t>s'intègre à I'ADN de la cellule-hôte </a:t>
            </a:r>
            <a:r>
              <a:rPr lang="fr-FR" altLang="fr-FR" sz="2000" dirty="0">
                <a:solidFill>
                  <a:srgbClr val="000000"/>
                </a:solidFill>
                <a:latin typeface="Gill Sans MT" pitchFamily="34" charset="0"/>
              </a:rPr>
              <a:t>et </a:t>
            </a:r>
            <a:r>
              <a:rPr lang="fr-FR" altLang="fr-FR" sz="2000" dirty="0">
                <a:solidFill>
                  <a:srgbClr val="FF0000"/>
                </a:solidFill>
                <a:latin typeface="Gill Sans MT" pitchFamily="34" charset="0"/>
              </a:rPr>
              <a:t>commande la synthèse de protéines spécifiques du virus. Certaines de ces molécules ou certains de leurs fragments peptidiques apparaissent sur la membrane de la cellule-hôte </a:t>
            </a:r>
            <a:r>
              <a:rPr lang="fr-FR" altLang="fr-FR" sz="2000" dirty="0">
                <a:solidFill>
                  <a:srgbClr val="000000"/>
                </a:solidFill>
                <a:latin typeface="Gill Sans MT" pitchFamily="34" charset="0"/>
              </a:rPr>
              <a:t>: la cellule </a:t>
            </a:r>
            <a:r>
              <a:rPr lang="fr-FR" altLang="fr-FR" sz="2000" dirty="0">
                <a:solidFill>
                  <a:srgbClr val="FF0000"/>
                </a:solidFill>
                <a:latin typeface="Gill Sans MT" pitchFamily="34" charset="0"/>
              </a:rPr>
              <a:t>infectée exprime en surface des petits peptides issus des protéines du virus </a:t>
            </a:r>
            <a:r>
              <a:rPr lang="fr-FR" altLang="fr-FR" sz="2000" dirty="0">
                <a:solidFill>
                  <a:srgbClr val="000000"/>
                </a:solidFill>
                <a:latin typeface="Gill Sans MT" pitchFamily="34" charset="0"/>
              </a:rPr>
              <a:t>c'est à dire des </a:t>
            </a:r>
            <a:r>
              <a:rPr lang="fr-FR" altLang="fr-FR" sz="2000" dirty="0">
                <a:solidFill>
                  <a:srgbClr val="FF0000"/>
                </a:solidFill>
                <a:latin typeface="Gill Sans MT" pitchFamily="34" charset="0"/>
              </a:rPr>
              <a:t>antigènes</a:t>
            </a:r>
            <a:r>
              <a:rPr lang="fr-FR" altLang="fr-FR" sz="2000" dirty="0">
                <a:solidFill>
                  <a:srgbClr val="000000"/>
                </a:solidFill>
                <a:latin typeface="Gill Sans MT" pitchFamily="34" charset="0"/>
              </a:rPr>
              <a:t> que ne portent pas les cellules saines. </a:t>
            </a:r>
          </a:p>
          <a:p>
            <a:pPr marL="363538" indent="-282575">
              <a:lnSpc>
                <a:spcPct val="90000"/>
              </a:lnSpc>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000" dirty="0">
                <a:solidFill>
                  <a:srgbClr val="000000"/>
                </a:solidFill>
                <a:latin typeface="Gill Sans MT" pitchFamily="34" charset="0"/>
              </a:rPr>
              <a:t>Les lymphocytes T8 au cours de leur maturation dans le thymus acquièrent des </a:t>
            </a:r>
            <a:r>
              <a:rPr lang="fr-FR" altLang="fr-FR" sz="2000" dirty="0">
                <a:solidFill>
                  <a:srgbClr val="FF0000"/>
                </a:solidFill>
                <a:latin typeface="Gill Sans MT" pitchFamily="34" charset="0"/>
              </a:rPr>
              <a:t>récepteurs membranaires </a:t>
            </a:r>
            <a:r>
              <a:rPr lang="fr-FR" altLang="fr-FR" sz="2000" dirty="0">
                <a:solidFill>
                  <a:srgbClr val="000000"/>
                </a:solidFill>
                <a:latin typeface="Gill Sans MT" pitchFamily="34" charset="0"/>
              </a:rPr>
              <a:t>de nature protéique, les récepteurs T, capables de r</a:t>
            </a:r>
            <a:r>
              <a:rPr lang="fr-FR" altLang="fr-FR" sz="2000" dirty="0">
                <a:solidFill>
                  <a:srgbClr val="FF0000"/>
                </a:solidFill>
                <a:latin typeface="Gill Sans MT" pitchFamily="34" charset="0"/>
              </a:rPr>
              <a:t>econnaître</a:t>
            </a:r>
            <a:r>
              <a:rPr lang="fr-FR" altLang="fr-FR" sz="2000" dirty="0">
                <a:solidFill>
                  <a:srgbClr val="000000"/>
                </a:solidFill>
                <a:latin typeface="Gill Sans MT" pitchFamily="34" charset="0"/>
              </a:rPr>
              <a:t> ces peptides « étrangers ». Il se forme ainsi des millions de </a:t>
            </a:r>
            <a:r>
              <a:rPr lang="fr-FR" altLang="fr-FR" sz="2000" dirty="0">
                <a:solidFill>
                  <a:srgbClr val="FF0000"/>
                </a:solidFill>
                <a:latin typeface="Gill Sans MT" pitchFamily="34" charset="0"/>
              </a:rPr>
              <a:t>clones </a:t>
            </a:r>
            <a:r>
              <a:rPr lang="fr-FR" altLang="fr-FR" sz="2000" dirty="0">
                <a:solidFill>
                  <a:srgbClr val="000000"/>
                </a:solidFill>
                <a:latin typeface="Gill Sans MT" pitchFamily="34" charset="0"/>
              </a:rPr>
              <a:t>de lymphocytes T8 : chaque clone est formé de quelques milliers de cellules exprimant de nombreuses copies du même récepteur membranaire capable de reconnaître un peptide bien déterminé issu d'une protéine virale, un seul antigène membranaire. </a:t>
            </a:r>
          </a:p>
          <a:p>
            <a:pPr marL="363538" indent="-282575">
              <a:lnSpc>
                <a:spcPct val="90000"/>
              </a:lnSpc>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000" dirty="0">
                <a:solidFill>
                  <a:srgbClr val="000000"/>
                </a:solidFill>
                <a:latin typeface="Gill Sans MT" pitchFamily="34" charset="0"/>
              </a:rPr>
              <a:t>Ces lymphocytes T sont alors distribués dans les liquides circulants de l'organisme et dans les organes lymphoïdes (ganglions lymphatiques, rate).</a:t>
            </a:r>
          </a:p>
          <a:p>
            <a:pPr marL="363538" indent="-282575">
              <a:lnSpc>
                <a:spcPct val="90000"/>
              </a:lnSpc>
              <a:spcBef>
                <a:spcPts val="600"/>
              </a:spcBef>
              <a:buClr>
                <a:srgbClr val="D16349"/>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altLang="fr-FR" sz="2000" dirty="0">
              <a:solidFill>
                <a:srgbClr val="000000"/>
              </a:solidFill>
              <a:latin typeface="Gill Sans MT"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959100" y="274638"/>
            <a:ext cx="7499350" cy="1143000"/>
          </a:xfrm>
          <a:prstGeom prst="rect">
            <a:avLst/>
          </a:prstGeom>
          <a:noFill/>
          <a:ln w="9525" cap="flat">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4300">
                <a:solidFill>
                  <a:srgbClr val="5F688B"/>
                </a:solidFill>
                <a:effectLst>
                  <a:outerShdw blurRad="38100" dist="38100" dir="2700000" algn="tl">
                    <a:srgbClr val="C0C0C0"/>
                  </a:outerShdw>
                </a:effectLst>
                <a:latin typeface="Gill Sans MT" pitchFamily="34" charset="0"/>
                <a:cs typeface="Arial" pitchFamily="34" charset="0"/>
              </a:rPr>
              <a:t>doc2</a:t>
            </a:r>
          </a:p>
        </p:txBody>
      </p:sp>
      <p:sp>
        <p:nvSpPr>
          <p:cNvPr id="20483" name="Text Box 2"/>
          <p:cNvSpPr txBox="1">
            <a:spLocks noChangeArrowheads="1"/>
          </p:cNvSpPr>
          <p:nvPr/>
        </p:nvSpPr>
        <p:spPr bwMode="auto">
          <a:xfrm>
            <a:off x="2959100" y="1447800"/>
            <a:ext cx="7499350" cy="4800600"/>
          </a:xfrm>
          <a:prstGeom prst="rect">
            <a:avLst/>
          </a:prstGeom>
          <a:noFill/>
          <a:ln w="9525">
            <a:noFill/>
            <a:round/>
            <a:headEnd/>
            <a:tailEnd/>
          </a:ln>
        </p:spPr>
        <p:txBody>
          <a:bodyPr wrap="none" anchor="ctr"/>
          <a:lstStyle/>
          <a:p>
            <a:endParaRPr lang="fr-FR" altLang="fr-FR"/>
          </a:p>
        </p:txBody>
      </p:sp>
      <p:pic>
        <p:nvPicPr>
          <p:cNvPr id="20484" name="Picture 3"/>
          <p:cNvPicPr>
            <a:picLocks noChangeAspect="1" noChangeArrowheads="1"/>
          </p:cNvPicPr>
          <p:nvPr/>
        </p:nvPicPr>
        <p:blipFill>
          <a:blip r:embed="rId3"/>
          <a:srcRect/>
          <a:stretch>
            <a:fillRect/>
          </a:stretch>
        </p:blipFill>
        <p:spPr bwMode="auto">
          <a:xfrm>
            <a:off x="281547" y="1214437"/>
            <a:ext cx="10852120" cy="3367087"/>
          </a:xfrm>
          <a:prstGeom prst="rect">
            <a:avLst/>
          </a:prstGeom>
          <a:noFill/>
          <a:ln w="9525">
            <a:noFill/>
            <a:round/>
            <a:headEnd/>
            <a:tailEnd/>
          </a:ln>
        </p:spPr>
      </p:pic>
      <p:sp>
        <p:nvSpPr>
          <p:cNvPr id="2" name="Ellipse 1">
            <a:extLst>
              <a:ext uri="{FF2B5EF4-FFF2-40B4-BE49-F238E27FC236}">
                <a16:creationId xmlns:a16="http://schemas.microsoft.com/office/drawing/2014/main" id="{52CDF6F7-E07F-4583-AB0C-C321149F6130}"/>
              </a:ext>
            </a:extLst>
          </p:cNvPr>
          <p:cNvSpPr/>
          <p:nvPr/>
        </p:nvSpPr>
        <p:spPr>
          <a:xfrm>
            <a:off x="4076700" y="2609850"/>
            <a:ext cx="542925" cy="819150"/>
          </a:xfrm>
          <a:prstGeom prst="ellipse">
            <a:avLst/>
          </a:prstGeom>
          <a:no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1250950" y="375443"/>
            <a:ext cx="9144000" cy="6107113"/>
          </a:xfrm>
          <a:prstGeom prst="rect">
            <a:avLst/>
          </a:prstGeom>
          <a:noFill/>
          <a:ln w="9525">
            <a:noFill/>
            <a:round/>
            <a:headEnd/>
            <a:tailEnd/>
          </a:ln>
        </p:spPr>
      </p:pic>
      <p:sp>
        <p:nvSpPr>
          <p:cNvPr id="21507" name="Rectangle 2"/>
          <p:cNvSpPr>
            <a:spLocks noChangeArrowheads="1"/>
          </p:cNvSpPr>
          <p:nvPr/>
        </p:nvSpPr>
        <p:spPr bwMode="auto">
          <a:xfrm>
            <a:off x="3024189" y="5214938"/>
            <a:ext cx="3500437" cy="857250"/>
          </a:xfrm>
          <a:prstGeom prst="rect">
            <a:avLst/>
          </a:prstGeom>
          <a:solidFill>
            <a:srgbClr val="FFFFFF"/>
          </a:solidFill>
          <a:ln w="25560" cap="sq">
            <a:solidFill>
              <a:schemeClr val="bg1"/>
            </a:solidFill>
            <a:miter lim="800000"/>
            <a:headEnd/>
            <a:tailEnd/>
          </a:ln>
        </p:spPr>
        <p:txBody>
          <a:bodyPr wrap="none" anchor="ctr"/>
          <a:lstStyle/>
          <a:p>
            <a:endParaRPr lang="fr-FR" altLang="fr-FR"/>
          </a:p>
        </p:txBody>
      </p:sp>
      <p:sp>
        <p:nvSpPr>
          <p:cNvPr id="21508" name="Text Box 3"/>
          <p:cNvSpPr txBox="1">
            <a:spLocks noChangeArrowheads="1"/>
          </p:cNvSpPr>
          <p:nvPr/>
        </p:nvSpPr>
        <p:spPr bwMode="auto">
          <a:xfrm>
            <a:off x="3024189" y="5214938"/>
            <a:ext cx="3500437"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t>Doc 2 p 297 – CPA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238348" y="857232"/>
            <a:ext cx="8229600" cy="582612"/>
          </a:xfrm>
          <a:prstGeom prst="rect">
            <a:avLst/>
          </a:prstGeom>
          <a:noFill/>
          <a:ln w="9525" cap="flat">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2400" dirty="0" err="1">
                <a:solidFill>
                  <a:srgbClr val="5F688B"/>
                </a:solidFill>
                <a:effectLst>
                  <a:outerShdw blurRad="38100" dist="38100" dir="2700000" algn="tl">
                    <a:srgbClr val="C0C0C0"/>
                  </a:outerShdw>
                </a:effectLst>
                <a:latin typeface="Gill Sans MT" pitchFamily="34" charset="0"/>
                <a:cs typeface="Arial" pitchFamily="34" charset="0"/>
              </a:rPr>
              <a:t>action</a:t>
            </a:r>
            <a:r>
              <a:rPr lang="es-ES" sz="2400" dirty="0">
                <a:solidFill>
                  <a:srgbClr val="5F688B"/>
                </a:solidFill>
                <a:effectLst>
                  <a:outerShdw blurRad="38100" dist="38100" dir="2700000" algn="tl">
                    <a:srgbClr val="C0C0C0"/>
                  </a:outerShdw>
                </a:effectLst>
                <a:latin typeface="Gill Sans MT" pitchFamily="34" charset="0"/>
                <a:cs typeface="Arial" pitchFamily="34" charset="0"/>
              </a:rPr>
              <a:t> LT sur une </a:t>
            </a:r>
            <a:r>
              <a:rPr lang="es-ES" sz="2400" dirty="0" err="1">
                <a:solidFill>
                  <a:srgbClr val="5F688B"/>
                </a:solidFill>
                <a:effectLst>
                  <a:outerShdw blurRad="38100" dist="38100" dir="2700000" algn="tl">
                    <a:srgbClr val="C0C0C0"/>
                  </a:outerShdw>
                </a:effectLst>
                <a:latin typeface="Gill Sans MT" pitchFamily="34" charset="0"/>
                <a:cs typeface="Arial" pitchFamily="34" charset="0"/>
              </a:rPr>
              <a:t>cellule</a:t>
            </a:r>
            <a:r>
              <a:rPr lang="es-ES" sz="2400" dirty="0">
                <a:solidFill>
                  <a:srgbClr val="5F688B"/>
                </a:solidFill>
                <a:effectLst>
                  <a:outerShdw blurRad="38100" dist="38100" dir="2700000" algn="tl">
                    <a:srgbClr val="C0C0C0"/>
                  </a:outerShdw>
                </a:effectLst>
                <a:latin typeface="Gill Sans MT" pitchFamily="34" charset="0"/>
                <a:cs typeface="Arial" pitchFamily="34" charset="0"/>
              </a:rPr>
              <a:t> </a:t>
            </a:r>
            <a:r>
              <a:rPr lang="es-ES" sz="2400" dirty="0" err="1">
                <a:solidFill>
                  <a:srgbClr val="5F688B"/>
                </a:solidFill>
                <a:effectLst>
                  <a:outerShdw blurRad="38100" dist="38100" dir="2700000" algn="tl">
                    <a:srgbClr val="C0C0C0"/>
                  </a:outerShdw>
                </a:effectLst>
                <a:latin typeface="Gill Sans MT" pitchFamily="34" charset="0"/>
                <a:cs typeface="Arial" pitchFamily="34" charset="0"/>
              </a:rPr>
              <a:t>infectée</a:t>
            </a:r>
            <a:r>
              <a:rPr lang="es-ES" sz="2400" dirty="0">
                <a:solidFill>
                  <a:srgbClr val="5F688B"/>
                </a:solidFill>
                <a:effectLst>
                  <a:outerShdw blurRad="38100" dist="38100" dir="2700000" algn="tl">
                    <a:srgbClr val="C0C0C0"/>
                  </a:outerShdw>
                </a:effectLst>
                <a:latin typeface="Gill Sans MT" pitchFamily="34" charset="0"/>
                <a:cs typeface="Arial" pitchFamily="34" charset="0"/>
              </a:rPr>
              <a:t> par un virus. </a:t>
            </a:r>
            <a:r>
              <a:rPr lang="es-ES" sz="2400" dirty="0" err="1">
                <a:solidFill>
                  <a:srgbClr val="5F688B"/>
                </a:solidFill>
                <a:effectLst>
                  <a:outerShdw blurRad="38100" dist="38100" dir="2700000" algn="tl">
                    <a:srgbClr val="C0C0C0"/>
                  </a:outerShdw>
                </a:effectLst>
                <a:latin typeface="Gill Sans MT" pitchFamily="34" charset="0"/>
                <a:cs typeface="Arial" pitchFamily="34" charset="0"/>
              </a:rPr>
              <a:t>Doc</a:t>
            </a:r>
            <a:r>
              <a:rPr lang="es-ES" sz="2400" dirty="0">
                <a:solidFill>
                  <a:srgbClr val="5F688B"/>
                </a:solidFill>
                <a:effectLst>
                  <a:outerShdw blurRad="38100" dist="38100" dir="2700000" algn="tl">
                    <a:srgbClr val="C0C0C0"/>
                  </a:outerShdw>
                </a:effectLst>
                <a:latin typeface="Gill Sans MT" pitchFamily="34" charset="0"/>
                <a:cs typeface="Arial" pitchFamily="34" charset="0"/>
              </a:rPr>
              <a:t> 3</a:t>
            </a:r>
          </a:p>
        </p:txBody>
      </p:sp>
      <p:pic>
        <p:nvPicPr>
          <p:cNvPr id="22531" name="Picture 2"/>
          <p:cNvPicPr>
            <a:picLocks noChangeAspect="1" noChangeArrowheads="1"/>
          </p:cNvPicPr>
          <p:nvPr/>
        </p:nvPicPr>
        <p:blipFill>
          <a:blip r:embed="rId3"/>
          <a:srcRect/>
          <a:stretch>
            <a:fillRect/>
          </a:stretch>
        </p:blipFill>
        <p:spPr bwMode="auto">
          <a:xfrm>
            <a:off x="2666977" y="1643050"/>
            <a:ext cx="3476625" cy="2133600"/>
          </a:xfrm>
          <a:prstGeom prst="rect">
            <a:avLst/>
          </a:prstGeom>
          <a:noFill/>
          <a:ln w="9525">
            <a:noFill/>
            <a:round/>
            <a:headEnd/>
            <a:tailEnd/>
          </a:ln>
        </p:spPr>
      </p:pic>
      <p:pic>
        <p:nvPicPr>
          <p:cNvPr id="22532" name="Picture 3"/>
          <p:cNvPicPr>
            <a:picLocks noChangeAspect="1" noChangeArrowheads="1"/>
          </p:cNvPicPr>
          <p:nvPr/>
        </p:nvPicPr>
        <p:blipFill>
          <a:blip r:embed="rId4"/>
          <a:srcRect/>
          <a:stretch>
            <a:fillRect/>
          </a:stretch>
        </p:blipFill>
        <p:spPr bwMode="auto">
          <a:xfrm>
            <a:off x="6667505" y="1571612"/>
            <a:ext cx="3476625" cy="2076450"/>
          </a:xfrm>
          <a:prstGeom prst="rect">
            <a:avLst/>
          </a:prstGeom>
          <a:noFill/>
          <a:ln w="9525">
            <a:noFill/>
            <a:round/>
            <a:headEnd/>
            <a:tailEnd/>
          </a:ln>
        </p:spPr>
      </p:pic>
      <p:sp>
        <p:nvSpPr>
          <p:cNvPr id="6" name="ZoneTexte 5"/>
          <p:cNvSpPr txBox="1">
            <a:spLocks noChangeArrowheads="1"/>
          </p:cNvSpPr>
          <p:nvPr/>
        </p:nvSpPr>
        <p:spPr bwMode="auto">
          <a:xfrm>
            <a:off x="2927350" y="3933825"/>
            <a:ext cx="6985000" cy="1200150"/>
          </a:xfrm>
          <a:prstGeom prst="rect">
            <a:avLst/>
          </a:prstGeom>
          <a:noFill/>
          <a:ln w="9525">
            <a:noFill/>
            <a:miter lim="800000"/>
            <a:headEnd/>
            <a:tailEnd/>
          </a:ln>
        </p:spPr>
        <p:txBody>
          <a:bodyPr>
            <a:spAutoFit/>
          </a:bodyPr>
          <a:lstStyle/>
          <a:p>
            <a:r>
              <a:rPr lang="fr-FR" altLang="fr-FR" sz="2400" dirty="0"/>
              <a:t>Destruction de la cellule infectée par :</a:t>
            </a:r>
          </a:p>
          <a:p>
            <a:pPr>
              <a:buFontTx/>
              <a:buChar char="-"/>
            </a:pPr>
            <a:r>
              <a:rPr lang="fr-FR" altLang="fr-FR" sz="2400" dirty="0"/>
              <a:t>Contact puis cytolyse</a:t>
            </a:r>
          </a:p>
          <a:p>
            <a:pPr>
              <a:buFontTx/>
              <a:buChar char="-"/>
            </a:pPr>
            <a:r>
              <a:rPr lang="fr-FR" altLang="fr-FR" sz="2400" dirty="0"/>
              <a:t> contact puis induction de l’</a:t>
            </a:r>
            <a:r>
              <a:rPr lang="fr-FR" altLang="fr-FR" sz="2400" dirty="0" err="1"/>
              <a:t>apoptose</a:t>
            </a:r>
            <a:endParaRPr lang="fr-FR" altLang="fr-FR" sz="2400" dirty="0"/>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srcRect/>
          <a:stretch>
            <a:fillRect/>
          </a:stretch>
        </p:blipFill>
        <p:spPr bwMode="auto">
          <a:xfrm>
            <a:off x="1523999" y="341312"/>
            <a:ext cx="3076251" cy="6175375"/>
          </a:xfrm>
          <a:prstGeom prst="rect">
            <a:avLst/>
          </a:prstGeom>
          <a:noFill/>
          <a:ln w="9525">
            <a:noFill/>
            <a:round/>
            <a:headEnd/>
            <a:tailEnd/>
          </a:ln>
        </p:spPr>
      </p:pic>
      <p:sp>
        <p:nvSpPr>
          <p:cNvPr id="21506" name="Rectangle 2"/>
          <p:cNvSpPr>
            <a:spLocks noChangeArrowheads="1"/>
          </p:cNvSpPr>
          <p:nvPr/>
        </p:nvSpPr>
        <p:spPr bwMode="auto">
          <a:xfrm>
            <a:off x="5159376" y="-33338"/>
            <a:ext cx="5508625" cy="526516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solidFill>
                  <a:srgbClr val="000000"/>
                </a:solidFill>
              </a:rPr>
              <a:t>Bilan :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solidFill>
                  <a:srgbClr val="FF0000"/>
                </a:solidFill>
              </a:rPr>
              <a:t>cellule dendritique ayant phagocyté un AG, se déplace dans les ganglions lymphatiques où se trouvent les LT CD8.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solidFill>
                  <a:srgbClr val="FF0000"/>
                </a:solidFill>
              </a:rPr>
              <a:t>Le LT CD8 qui possède le récepteur spécifique à cet AG est </a:t>
            </a:r>
            <a:r>
              <a:rPr lang="fr-FR" altLang="fr-FR" sz="2800" b="1" dirty="0">
                <a:solidFill>
                  <a:srgbClr val="FF0000"/>
                </a:solidFill>
                <a:highlight>
                  <a:srgbClr val="FFFF00"/>
                </a:highlight>
              </a:rPr>
              <a:t>sélectionné</a:t>
            </a:r>
            <a:r>
              <a:rPr lang="fr-FR" altLang="fr-FR" sz="2800" dirty="0">
                <a:solidFill>
                  <a:srgbClr val="FF0000"/>
                </a:solidFill>
                <a:highlight>
                  <a:srgbClr val="FFFF00"/>
                </a:highlight>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solidFill>
                  <a:srgbClr val="FF0000"/>
                </a:solidFill>
              </a:rPr>
              <a:t> </a:t>
            </a:r>
            <a:r>
              <a:rPr lang="fr-FR" altLang="fr-FR" sz="2800" b="1" dirty="0">
                <a:solidFill>
                  <a:srgbClr val="FF0000"/>
                </a:solidFill>
                <a:highlight>
                  <a:srgbClr val="FFFF00"/>
                </a:highlight>
              </a:rPr>
              <a:t>activé</a:t>
            </a:r>
            <a:r>
              <a:rPr lang="fr-FR" altLang="fr-FR" sz="2800" dirty="0">
                <a:solidFill>
                  <a:srgbClr val="FF0000"/>
                </a:solidFill>
                <a:highlight>
                  <a:srgbClr val="FFFF00"/>
                </a:highlight>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solidFill>
                  <a:srgbClr val="FF0000"/>
                </a:solidFill>
              </a:rPr>
              <a:t> </a:t>
            </a:r>
            <a:r>
              <a:rPr lang="fr-FR" altLang="fr-FR" sz="2800" b="1" dirty="0">
                <a:solidFill>
                  <a:srgbClr val="FF0000"/>
                </a:solidFill>
              </a:rPr>
              <a:t>il se multiplie  et se différencie en LT cytotoxique qui se déplace jusqu’au lieu de l’infection  pour détruire les cellules infect</a:t>
            </a:r>
            <a:r>
              <a:rPr lang="fr-FR" altLang="fr-FR" sz="2800" dirty="0">
                <a:solidFill>
                  <a:srgbClr val="FF0000"/>
                </a:solidFill>
              </a:rPr>
              <a:t>ées.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20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20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fade">
                                      <p:cBhvr>
                                        <p:cTn id="17" dur="2000"/>
                                        <p:tgtEl>
                                          <p:spTgt spid="2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fade">
                                      <p:cBhvr>
                                        <p:cTn id="22" dur="2000"/>
                                        <p:tgtEl>
                                          <p:spTgt spid="2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fade">
                                      <p:cBhvr>
                                        <p:cTn id="27" dur="20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855019" y="603151"/>
            <a:ext cx="8143875" cy="1387176"/>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b="1" u="sng" dirty="0">
                <a:solidFill>
                  <a:srgbClr val="FF0000"/>
                </a:solidFill>
              </a:rPr>
              <a:t>III. Rôle des LT CD4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b="1" dirty="0">
                <a:solidFill>
                  <a:srgbClr val="00B050"/>
                </a:solidFill>
              </a:rPr>
              <a:t>Problème : quel est le rôle des LT CD4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b="1" dirty="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srcRect/>
          <a:stretch>
            <a:fillRect/>
          </a:stretch>
        </p:blipFill>
        <p:spPr bwMode="auto">
          <a:xfrm>
            <a:off x="1409699" y="126699"/>
            <a:ext cx="8702675" cy="4908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0" name="Text Box 2"/>
          <p:cNvSpPr txBox="1">
            <a:spLocks noChangeArrowheads="1"/>
          </p:cNvSpPr>
          <p:nvPr/>
        </p:nvSpPr>
        <p:spPr bwMode="auto">
          <a:xfrm>
            <a:off x="1303338" y="5159459"/>
            <a:ext cx="8121650" cy="157184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u="sng" dirty="0">
                <a:solidFill>
                  <a:srgbClr val="000000"/>
                </a:solidFill>
              </a:rPr>
              <a:t>Comparaison 1/3</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err="1">
                <a:solidFill>
                  <a:srgbClr val="FF0000"/>
                </a:solidFill>
              </a:rPr>
              <a:t>Obs</a:t>
            </a:r>
            <a:r>
              <a:rPr lang="fr-FR" altLang="fr-FR" sz="2400" dirty="0">
                <a:solidFill>
                  <a:srgbClr val="FF0000"/>
                </a:solidFill>
              </a:rPr>
              <a:t> : </a:t>
            </a:r>
            <a:r>
              <a:rPr lang="fr-FR" altLang="fr-FR" sz="2400" dirty="0">
                <a:solidFill>
                  <a:srgbClr val="000000"/>
                </a:solidFill>
              </a:rPr>
              <a:t>agglutination en 3 (=AC anti-GRM) et pas en 1.</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Seule différence de protocole : </a:t>
            </a:r>
            <a:r>
              <a:rPr lang="fr-FR" altLang="fr-FR" sz="2400" dirty="0">
                <a:solidFill>
                  <a:srgbClr val="000000"/>
                </a:solidFill>
              </a:rPr>
              <a:t>+/- LT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Donc : </a:t>
            </a:r>
            <a:r>
              <a:rPr lang="fr-FR" altLang="fr-FR" sz="2400" b="1" dirty="0">
                <a:solidFill>
                  <a:srgbClr val="FF0000"/>
                </a:solidFill>
              </a:rPr>
              <a:t>LT</a:t>
            </a:r>
            <a:r>
              <a:rPr lang="fr-FR" altLang="fr-FR" sz="2400" dirty="0">
                <a:solidFill>
                  <a:srgbClr val="000000"/>
                </a:solidFill>
              </a:rPr>
              <a:t> indispensable pour que les LB produisent des AC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20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fade">
                                      <p:cBhvr>
                                        <p:cTn id="12" dur="2000"/>
                                        <p:tgtEl>
                                          <p:spTgt spid="27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fade">
                                      <p:cBhvr>
                                        <p:cTn id="17" dur="2000"/>
                                        <p:tgtEl>
                                          <p:spTgt spid="276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fade">
                                      <p:cBhvr>
                                        <p:cTn id="22" dur="20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srcRect/>
          <a:stretch>
            <a:fillRect/>
          </a:stretch>
        </p:blipFill>
        <p:spPr bwMode="auto">
          <a:xfrm>
            <a:off x="1501775" y="144464"/>
            <a:ext cx="9144000" cy="5157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674" name="Text Box 2"/>
          <p:cNvSpPr txBox="1">
            <a:spLocks noChangeArrowheads="1"/>
          </p:cNvSpPr>
          <p:nvPr/>
        </p:nvSpPr>
        <p:spPr bwMode="auto">
          <a:xfrm>
            <a:off x="1400175" y="5286158"/>
            <a:ext cx="9245600" cy="1571842"/>
          </a:xfrm>
          <a:prstGeom prst="rect">
            <a:avLst/>
          </a:prstGeom>
          <a:noFill/>
          <a:ln w="9525">
            <a:noFill/>
            <a:round/>
            <a:headEnd/>
            <a:tailEnd/>
          </a:ln>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u="sng" dirty="0">
                <a:solidFill>
                  <a:srgbClr val="000000"/>
                </a:solidFill>
              </a:rPr>
              <a:t>Comparaison 2/3</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Obs : </a:t>
            </a:r>
            <a:r>
              <a:rPr lang="fr-FR" altLang="fr-FR" sz="2400" dirty="0">
                <a:solidFill>
                  <a:srgbClr val="000000"/>
                </a:solidFill>
              </a:rPr>
              <a:t>agglutination en 3 (=AC </a:t>
            </a:r>
            <a:r>
              <a:rPr lang="fr-FR" altLang="fr-FR" sz="2400" dirty="0" err="1">
                <a:solidFill>
                  <a:srgbClr val="000000"/>
                </a:solidFill>
              </a:rPr>
              <a:t>anti-GRM</a:t>
            </a:r>
            <a:r>
              <a:rPr lang="fr-FR" altLang="fr-FR" sz="2400" dirty="0">
                <a:solidFill>
                  <a:srgbClr val="000000"/>
                </a:solidFill>
              </a:rPr>
              <a:t>) et pas en 2.</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Seule différence de protocole : </a:t>
            </a:r>
            <a:r>
              <a:rPr lang="fr-FR" altLang="fr-FR" sz="2400" dirty="0">
                <a:solidFill>
                  <a:srgbClr val="000000"/>
                </a:solidFill>
              </a:rPr>
              <a:t>+/- LB</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Donc : </a:t>
            </a:r>
            <a:r>
              <a:rPr lang="fr-FR" altLang="fr-FR" sz="2400" b="1" dirty="0">
                <a:solidFill>
                  <a:srgbClr val="FF0000"/>
                </a:solidFill>
              </a:rPr>
              <a:t>LB</a:t>
            </a:r>
            <a:r>
              <a:rPr lang="fr-FR" altLang="fr-FR" sz="2400" dirty="0">
                <a:solidFill>
                  <a:srgbClr val="000000"/>
                </a:solidFill>
              </a:rPr>
              <a:t> indispensable pour produire des AC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20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fade">
                                      <p:cBhvr>
                                        <p:cTn id="12" dur="2000"/>
                                        <p:tgtEl>
                                          <p:spTgt spid="286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fade">
                                      <p:cBhvr>
                                        <p:cTn id="17" dur="2000"/>
                                        <p:tgtEl>
                                          <p:spTgt spid="286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fade">
                                      <p:cBhvr>
                                        <p:cTn id="22" dur="2000"/>
                                        <p:tgtEl>
                                          <p:spTgt spid="28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809876" y="1071563"/>
            <a:ext cx="7000875" cy="146526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dirty="0">
                <a:solidFill>
                  <a:srgbClr val="00B050"/>
                </a:solidFill>
              </a:rPr>
              <a:t>Pb : comment expliquer l’ interaction entre les Lb et les LT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000000"/>
                </a:solidFill>
              </a:rPr>
              <a:t>Hypothèse : intervention de médiateurs chimiques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srcRect l="13283" t="5711" r="5748" b="4767"/>
          <a:stretch>
            <a:fillRect/>
          </a:stretch>
        </p:blipFill>
        <p:spPr bwMode="auto">
          <a:xfrm>
            <a:off x="2809875" y="720726"/>
            <a:ext cx="6858000" cy="4710113"/>
          </a:xfrm>
          <a:prstGeom prst="rect">
            <a:avLst/>
          </a:prstGeom>
          <a:noFill/>
          <a:ln w="9525">
            <a:noFill/>
            <a:round/>
            <a:headEnd/>
            <a:tailEnd/>
          </a:ln>
        </p:spPr>
      </p:pic>
      <p:sp>
        <p:nvSpPr>
          <p:cNvPr id="28675" name="Text Box 2"/>
          <p:cNvSpPr txBox="1">
            <a:spLocks noChangeArrowheads="1"/>
          </p:cNvSpPr>
          <p:nvPr/>
        </p:nvSpPr>
        <p:spPr bwMode="auto">
          <a:xfrm>
            <a:off x="3432175" y="1"/>
            <a:ext cx="5143500" cy="5254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000000"/>
                </a:solidFill>
              </a:rPr>
              <a:t>Expérience de Morgan et Ruscetti</a:t>
            </a:r>
          </a:p>
        </p:txBody>
      </p:sp>
      <p:sp>
        <p:nvSpPr>
          <p:cNvPr id="28676" name="Oval 3"/>
          <p:cNvSpPr>
            <a:spLocks noChangeArrowheads="1"/>
          </p:cNvSpPr>
          <p:nvPr/>
        </p:nvSpPr>
        <p:spPr bwMode="auto">
          <a:xfrm>
            <a:off x="3381376" y="1143001"/>
            <a:ext cx="785813" cy="500063"/>
          </a:xfrm>
          <a:prstGeom prst="ellipse">
            <a:avLst/>
          </a:prstGeom>
          <a:solidFill>
            <a:srgbClr val="FFFFFF"/>
          </a:solidFill>
          <a:ln w="25560" cap="sq">
            <a:solidFill>
              <a:srgbClr val="D19049"/>
            </a:solidFill>
            <a:miter lim="800000"/>
            <a:headEnd/>
            <a:tailEnd/>
          </a:ln>
        </p:spPr>
        <p:txBody>
          <a:bodyPr wrap="none" anchor="ctr"/>
          <a:lstStyle/>
          <a:p>
            <a:endParaRPr lang="fr-FR" altLang="fr-FR"/>
          </a:p>
        </p:txBody>
      </p:sp>
      <p:cxnSp>
        <p:nvCxnSpPr>
          <p:cNvPr id="28677" name="AutoShape 4"/>
          <p:cNvCxnSpPr>
            <a:cxnSpLocks noChangeShapeType="1"/>
          </p:cNvCxnSpPr>
          <p:nvPr/>
        </p:nvCxnSpPr>
        <p:spPr bwMode="auto">
          <a:xfrm flipV="1">
            <a:off x="4167188" y="1125539"/>
            <a:ext cx="1568450" cy="230187"/>
          </a:xfrm>
          <a:prstGeom prst="straightConnector1">
            <a:avLst/>
          </a:prstGeom>
          <a:noFill/>
          <a:ln w="9360" cap="sq">
            <a:solidFill>
              <a:srgbClr val="CCB400"/>
            </a:solidFill>
            <a:miter lim="800000"/>
            <a:headEnd/>
            <a:tailEnd type="triangle" w="med" len="med"/>
          </a:ln>
        </p:spPr>
      </p:cxnSp>
      <p:sp>
        <p:nvSpPr>
          <p:cNvPr id="28678" name="Text Box 5"/>
          <p:cNvSpPr txBox="1">
            <a:spLocks noChangeArrowheads="1"/>
          </p:cNvSpPr>
          <p:nvPr/>
        </p:nvSpPr>
        <p:spPr bwMode="auto">
          <a:xfrm>
            <a:off x="3452813" y="1285875"/>
            <a:ext cx="571500"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fr-FR">
                <a:solidFill>
                  <a:srgbClr val="D19049"/>
                </a:solidFill>
              </a:rPr>
              <a:t>Ag</a:t>
            </a:r>
          </a:p>
        </p:txBody>
      </p:sp>
      <p:sp>
        <p:nvSpPr>
          <p:cNvPr id="28679" name="Oval 6"/>
          <p:cNvSpPr>
            <a:spLocks noChangeArrowheads="1"/>
          </p:cNvSpPr>
          <p:nvPr/>
        </p:nvSpPr>
        <p:spPr bwMode="auto">
          <a:xfrm>
            <a:off x="7319963" y="2133601"/>
            <a:ext cx="1928812" cy="785813"/>
          </a:xfrm>
          <a:prstGeom prst="ellipse">
            <a:avLst/>
          </a:prstGeom>
          <a:solidFill>
            <a:srgbClr val="FFFFFF"/>
          </a:solidFill>
          <a:ln w="25560" cap="sq">
            <a:solidFill>
              <a:srgbClr val="D16349"/>
            </a:solidFill>
            <a:miter lim="800000"/>
            <a:headEnd/>
            <a:tailEnd/>
          </a:ln>
        </p:spPr>
        <p:txBody>
          <a:bodyPr wrap="none" anchor="ctr"/>
          <a:lstStyle/>
          <a:p>
            <a:endParaRPr lang="fr-FR" altLang="fr-FR"/>
          </a:p>
        </p:txBody>
      </p:sp>
      <p:sp>
        <p:nvSpPr>
          <p:cNvPr id="28680" name="Text Box 7"/>
          <p:cNvSpPr txBox="1">
            <a:spLocks noChangeArrowheads="1"/>
          </p:cNvSpPr>
          <p:nvPr/>
        </p:nvSpPr>
        <p:spPr bwMode="auto">
          <a:xfrm>
            <a:off x="7608888" y="2276475"/>
            <a:ext cx="1357312" cy="64293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solidFill>
                  <a:srgbClr val="0070C0"/>
                </a:solidFill>
              </a:rPr>
              <a:t>Substances solubles</a:t>
            </a:r>
          </a:p>
        </p:txBody>
      </p:sp>
      <p:cxnSp>
        <p:nvCxnSpPr>
          <p:cNvPr id="28681" name="AutoShape 8"/>
          <p:cNvCxnSpPr>
            <a:cxnSpLocks noChangeShapeType="1"/>
          </p:cNvCxnSpPr>
          <p:nvPr/>
        </p:nvCxnSpPr>
        <p:spPr bwMode="auto">
          <a:xfrm flipH="1">
            <a:off x="6959600" y="2420939"/>
            <a:ext cx="431800" cy="71437"/>
          </a:xfrm>
          <a:prstGeom prst="straightConnector1">
            <a:avLst/>
          </a:prstGeom>
          <a:noFill/>
          <a:ln w="9360" cap="sq">
            <a:solidFill>
              <a:srgbClr val="D16349"/>
            </a:solidFill>
            <a:miter lim="800000"/>
            <a:headEnd/>
            <a:tailEnd type="triangle" w="med" len="med"/>
          </a:ln>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2959100" y="274638"/>
            <a:ext cx="7499350" cy="1143000"/>
          </a:xfrm>
          <a:prstGeom prst="rect">
            <a:avLst/>
          </a:prstGeom>
          <a:noFill/>
          <a:ln w="9525" cap="flat">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4300" dirty="0" err="1">
                <a:solidFill>
                  <a:srgbClr val="5F688B"/>
                </a:solidFill>
                <a:effectLst>
                  <a:outerShdw blurRad="38100" dist="38100" dir="2700000" algn="tl">
                    <a:srgbClr val="C0C0C0"/>
                  </a:outerShdw>
                </a:effectLst>
                <a:latin typeface="Gill Sans MT" pitchFamily="34" charset="0"/>
                <a:cs typeface="Arial" pitchFamily="34" charset="0"/>
              </a:rPr>
              <a:t>Correction</a:t>
            </a:r>
            <a:r>
              <a:rPr lang="es-ES" sz="4300" dirty="0">
                <a:solidFill>
                  <a:srgbClr val="5F688B"/>
                </a:solidFill>
                <a:effectLst>
                  <a:outerShdw blurRad="38100" dist="38100" dir="2700000" algn="tl">
                    <a:srgbClr val="C0C0C0"/>
                  </a:outerShdw>
                </a:effectLst>
                <a:latin typeface="Gill Sans MT" pitchFamily="34" charset="0"/>
                <a:cs typeface="Arial" pitchFamily="34" charset="0"/>
              </a:rPr>
              <a:t> TD</a:t>
            </a:r>
          </a:p>
        </p:txBody>
      </p:sp>
      <p:sp>
        <p:nvSpPr>
          <p:cNvPr id="8195" name="Text Box 2"/>
          <p:cNvSpPr txBox="1">
            <a:spLocks noChangeArrowheads="1"/>
          </p:cNvSpPr>
          <p:nvPr/>
        </p:nvSpPr>
        <p:spPr bwMode="auto">
          <a:xfrm>
            <a:off x="2959100" y="1447800"/>
            <a:ext cx="7499350" cy="4800600"/>
          </a:xfrm>
          <a:prstGeom prst="rect">
            <a:avLst/>
          </a:prstGeom>
          <a:noFill/>
          <a:ln w="9525">
            <a:noFill/>
            <a:round/>
            <a:headEnd/>
            <a:tailEnd/>
          </a:ln>
        </p:spPr>
        <p:txBody>
          <a:bodyPr/>
          <a:lstStyle/>
          <a:p>
            <a:pPr marL="363538" indent="-282575">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200" dirty="0">
                <a:solidFill>
                  <a:srgbClr val="000000"/>
                </a:solidFill>
                <a:latin typeface="Gill Sans MT" pitchFamily="34" charset="0"/>
              </a:rPr>
              <a:t>La réaction immunitaire à médiation cellulaire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524126" y="357188"/>
            <a:ext cx="7858125" cy="375126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On observe :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24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000000"/>
                </a:solidFill>
              </a:rPr>
              <a:t>- Sans </a:t>
            </a:r>
            <a:r>
              <a:rPr lang="fr-FR" altLang="fr-FR" sz="2400" dirty="0" err="1">
                <a:solidFill>
                  <a:srgbClr val="000000"/>
                </a:solidFill>
              </a:rPr>
              <a:t>serum</a:t>
            </a:r>
            <a:r>
              <a:rPr lang="fr-FR" altLang="fr-FR" sz="2400" dirty="0">
                <a:solidFill>
                  <a:srgbClr val="000000"/>
                </a:solidFill>
              </a:rPr>
              <a:t> ( lot 1 et 4) : pas de prolifération, ni des LB ,ni des LT.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24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000000"/>
                </a:solidFill>
              </a:rPr>
              <a:t>- Avec sérum : ( lot 2 et 3 ) : prolifération des LB et des LT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24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dirty="0">
                <a:solidFill>
                  <a:srgbClr val="FF0000"/>
                </a:solidFill>
                <a:highlight>
                  <a:srgbClr val="FFFF00"/>
                </a:highlight>
              </a:rPr>
              <a:t>ON en déduit qu’il existe dans le sérum, des molécules permettant le déclenchement de la prolifération des Lymphocytes B et / ou T.</a:t>
            </a:r>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Effect transition="in" filter="fade">
                                      <p:cBhvr>
                                        <p:cTn id="7" dur="2000"/>
                                        <p:tgtEl>
                                          <p:spTgt spid="317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5">
                                            <p:txEl>
                                              <p:pRg st="2" end="2"/>
                                            </p:txEl>
                                          </p:spTgt>
                                        </p:tgtEl>
                                        <p:attrNameLst>
                                          <p:attrName>style.visibility</p:attrName>
                                        </p:attrNameLst>
                                      </p:cBhvr>
                                      <p:to>
                                        <p:strVal val="visible"/>
                                      </p:to>
                                    </p:set>
                                    <p:animEffect transition="in" filter="fade">
                                      <p:cBhvr>
                                        <p:cTn id="12" dur="2000"/>
                                        <p:tgtEl>
                                          <p:spTgt spid="3174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5">
                                            <p:txEl>
                                              <p:pRg st="4" end="4"/>
                                            </p:txEl>
                                          </p:spTgt>
                                        </p:tgtEl>
                                        <p:attrNameLst>
                                          <p:attrName>style.visibility</p:attrName>
                                        </p:attrNameLst>
                                      </p:cBhvr>
                                      <p:to>
                                        <p:strVal val="visible"/>
                                      </p:to>
                                    </p:set>
                                    <p:animEffect transition="in" filter="fade">
                                      <p:cBhvr>
                                        <p:cTn id="17" dur="2000"/>
                                        <p:tgtEl>
                                          <p:spTgt spid="3174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5">
                                            <p:txEl>
                                              <p:pRg st="6" end="6"/>
                                            </p:txEl>
                                          </p:spTgt>
                                        </p:tgtEl>
                                        <p:attrNameLst>
                                          <p:attrName>style.visibility</p:attrName>
                                        </p:attrNameLst>
                                      </p:cBhvr>
                                      <p:to>
                                        <p:strVal val="visible"/>
                                      </p:to>
                                    </p:set>
                                    <p:animEffect transition="in" filter="fade">
                                      <p:cBhvr>
                                        <p:cTn id="22" dur="2000"/>
                                        <p:tgtEl>
                                          <p:spTgt spid="317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782888" y="0"/>
            <a:ext cx="4214812" cy="46355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a:solidFill>
                  <a:srgbClr val="000000"/>
                </a:solidFill>
              </a:rPr>
              <a:t>Expce de Marbrook p 309 </a:t>
            </a:r>
          </a:p>
        </p:txBody>
      </p:sp>
      <p:pic>
        <p:nvPicPr>
          <p:cNvPr id="30723" name="Picture 2"/>
          <p:cNvPicPr>
            <a:picLocks noChangeAspect="1" noChangeArrowheads="1"/>
          </p:cNvPicPr>
          <p:nvPr/>
        </p:nvPicPr>
        <p:blipFill>
          <a:blip r:embed="rId3"/>
          <a:srcRect/>
          <a:stretch>
            <a:fillRect/>
          </a:stretch>
        </p:blipFill>
        <p:spPr bwMode="auto">
          <a:xfrm>
            <a:off x="4367213" y="476250"/>
            <a:ext cx="3929062" cy="2357438"/>
          </a:xfrm>
          <a:prstGeom prst="rect">
            <a:avLst/>
          </a:prstGeom>
          <a:noFill/>
          <a:ln w="9525">
            <a:noFill/>
            <a:round/>
            <a:headEnd/>
            <a:tailEnd/>
          </a:ln>
        </p:spPr>
      </p:pic>
      <p:sp>
        <p:nvSpPr>
          <p:cNvPr id="30724" name="Oval 62"/>
          <p:cNvSpPr>
            <a:spLocks noChangeArrowheads="1"/>
          </p:cNvSpPr>
          <p:nvPr/>
        </p:nvSpPr>
        <p:spPr bwMode="auto">
          <a:xfrm>
            <a:off x="5519738" y="1484313"/>
            <a:ext cx="285750" cy="214312"/>
          </a:xfrm>
          <a:prstGeom prst="ellipse">
            <a:avLst/>
          </a:prstGeom>
          <a:solidFill>
            <a:srgbClr val="FFFFFF"/>
          </a:solidFill>
          <a:ln w="25560" cap="sq">
            <a:solidFill>
              <a:srgbClr val="D19049"/>
            </a:solidFill>
            <a:miter lim="800000"/>
            <a:headEnd/>
            <a:tailEnd/>
          </a:ln>
        </p:spPr>
        <p:txBody>
          <a:bodyPr wrap="none" anchor="ctr"/>
          <a:lstStyle/>
          <a:p>
            <a:endParaRPr lang="fr-FR" altLang="fr-FR"/>
          </a:p>
        </p:txBody>
      </p:sp>
      <p:sp>
        <p:nvSpPr>
          <p:cNvPr id="30725" name="Oval 63"/>
          <p:cNvSpPr>
            <a:spLocks noChangeArrowheads="1"/>
          </p:cNvSpPr>
          <p:nvPr/>
        </p:nvSpPr>
        <p:spPr bwMode="auto">
          <a:xfrm>
            <a:off x="4583113" y="1557338"/>
            <a:ext cx="285750" cy="214312"/>
          </a:xfrm>
          <a:prstGeom prst="ellipse">
            <a:avLst/>
          </a:prstGeom>
          <a:solidFill>
            <a:srgbClr val="FFFFFF"/>
          </a:solidFill>
          <a:ln w="25560" cap="sq">
            <a:solidFill>
              <a:srgbClr val="D19049"/>
            </a:solidFill>
            <a:miter lim="800000"/>
            <a:headEnd/>
            <a:tailEnd/>
          </a:ln>
        </p:spPr>
        <p:txBody>
          <a:bodyPr wrap="none" anchor="ctr"/>
          <a:lstStyle/>
          <a:p>
            <a:endParaRPr lang="fr-FR" altLang="fr-FR"/>
          </a:p>
        </p:txBody>
      </p:sp>
      <p:sp>
        <p:nvSpPr>
          <p:cNvPr id="30726" name="Oval 64"/>
          <p:cNvSpPr>
            <a:spLocks noChangeArrowheads="1"/>
          </p:cNvSpPr>
          <p:nvPr/>
        </p:nvSpPr>
        <p:spPr bwMode="auto">
          <a:xfrm>
            <a:off x="2667000" y="1000126"/>
            <a:ext cx="928688" cy="500063"/>
          </a:xfrm>
          <a:prstGeom prst="ellipse">
            <a:avLst/>
          </a:prstGeom>
          <a:solidFill>
            <a:srgbClr val="FFFFFF"/>
          </a:solidFill>
          <a:ln w="25560" cap="sq">
            <a:solidFill>
              <a:srgbClr val="D19049"/>
            </a:solidFill>
            <a:miter lim="800000"/>
            <a:headEnd/>
            <a:tailEnd/>
          </a:ln>
        </p:spPr>
        <p:txBody>
          <a:bodyPr wrap="none" anchor="ctr"/>
          <a:lstStyle/>
          <a:p>
            <a:endParaRPr lang="fr-FR" altLang="fr-FR"/>
          </a:p>
        </p:txBody>
      </p:sp>
      <p:sp>
        <p:nvSpPr>
          <p:cNvPr id="30727" name="Text Box 65"/>
          <p:cNvSpPr txBox="1">
            <a:spLocks noChangeArrowheads="1"/>
          </p:cNvSpPr>
          <p:nvPr/>
        </p:nvSpPr>
        <p:spPr bwMode="auto">
          <a:xfrm>
            <a:off x="2809875" y="1143001"/>
            <a:ext cx="642938" cy="2460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000">
                <a:solidFill>
                  <a:srgbClr val="000000"/>
                </a:solidFill>
              </a:rPr>
              <a:t>cellules</a:t>
            </a:r>
          </a:p>
        </p:txBody>
      </p:sp>
      <p:pic>
        <p:nvPicPr>
          <p:cNvPr id="30728" name="Picture 68" descr="http://www.svt.ac-aix-marseille.fr/chamilo/courses/EXERCICESDEREVISIONLIMMUNITEADAPTA/document/doc1exo1.jpg"/>
          <p:cNvPicPr>
            <a:picLocks noChangeAspect="1" noChangeArrowheads="1"/>
          </p:cNvPicPr>
          <p:nvPr/>
        </p:nvPicPr>
        <p:blipFill>
          <a:blip r:embed="rId4"/>
          <a:srcRect t="57709"/>
          <a:stretch>
            <a:fillRect/>
          </a:stretch>
        </p:blipFill>
        <p:spPr bwMode="auto">
          <a:xfrm>
            <a:off x="2566988" y="2997200"/>
            <a:ext cx="7727950" cy="19431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351585" y="980729"/>
            <a:ext cx="7704137" cy="378777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000000"/>
                </a:solidFill>
              </a:rPr>
              <a:t>Cette expérience permet de déduire </a:t>
            </a:r>
            <a:r>
              <a:rPr lang="fr-FR" altLang="fr-FR" sz="2400" dirty="0">
                <a:solidFill>
                  <a:srgbClr val="FF0000"/>
                </a:solidFill>
              </a:rPr>
              <a:t>qu´il n'y a pas de contact direct </a:t>
            </a:r>
            <a:r>
              <a:rPr lang="fr-FR" altLang="fr-FR" sz="2400" dirty="0">
                <a:solidFill>
                  <a:srgbClr val="000000"/>
                </a:solidFill>
              </a:rPr>
              <a:t>entre les LT et les LB sélectionnés mais bien une </a:t>
            </a:r>
            <a:r>
              <a:rPr lang="fr-FR" altLang="fr-FR" sz="2400" dirty="0">
                <a:solidFill>
                  <a:srgbClr val="FF0000"/>
                </a:solidFill>
              </a:rPr>
              <a:t>communication moléculaire </a:t>
            </a:r>
            <a:r>
              <a:rPr lang="fr-FR" altLang="fr-FR" sz="2400" dirty="0">
                <a:solidFill>
                  <a:srgbClr val="000000"/>
                </a:solidFill>
              </a:rPr>
              <a:t>entre eux puisque la membrane est perméable aux molécules.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000000"/>
                </a:solidFill>
              </a:rPr>
              <a:t>D´après nos connaissances, on peut affirmer que les LT sélectionnés par l´antigène Z synthétisent une molécule qui traverse la membrane perméable pour atteindre le LB sélectionnés qui en réaction vont subir une multiplication et une différenciation en plasmocytes sécréteurs d´anticorps anti-antigène Z.</a:t>
            </a:r>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fade">
                                      <p:cBhvr>
                                        <p:cTn id="7" dur="2000"/>
                                        <p:tgtEl>
                                          <p:spTgt spid="358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1">
                                            <p:txEl>
                                              <p:pRg st="1" end="1"/>
                                            </p:txEl>
                                          </p:spTgt>
                                        </p:tgtEl>
                                        <p:attrNameLst>
                                          <p:attrName>style.visibility</p:attrName>
                                        </p:attrNameLst>
                                      </p:cBhvr>
                                      <p:to>
                                        <p:strVal val="visible"/>
                                      </p:to>
                                    </p:set>
                                    <p:animEffect transition="in" filter="fade">
                                      <p:cBhvr>
                                        <p:cTn id="12" dur="2000"/>
                                        <p:tgtEl>
                                          <p:spTgt spid="358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666977" y="1428737"/>
            <a:ext cx="7343775" cy="452649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200" dirty="0">
                <a:solidFill>
                  <a:srgbClr val="FF0000"/>
                </a:solidFill>
              </a:rPr>
              <a:t>Cette expérience illustre le mécanisme de </a:t>
            </a:r>
            <a:r>
              <a:rPr lang="fr-FR" altLang="fr-FR" sz="3200" b="1" dirty="0">
                <a:solidFill>
                  <a:srgbClr val="FF0000"/>
                </a:solidFill>
              </a:rPr>
              <a:t>coopération </a:t>
            </a:r>
            <a:r>
              <a:rPr lang="fr-FR" altLang="fr-FR" sz="3200" dirty="0">
                <a:solidFill>
                  <a:srgbClr val="FF0000"/>
                </a:solidFill>
              </a:rPr>
              <a:t>entre LT4 et LB avec intervention d´un messager chimique</a:t>
            </a:r>
            <a:r>
              <a:rPr lang="fr-FR" altLang="fr-FR" sz="3200" dirty="0">
                <a:solidFill>
                  <a:srgbClr val="FF0000"/>
                </a:solidFill>
                <a:highlight>
                  <a:srgbClr val="FFFF00"/>
                </a:highlight>
              </a:rPr>
              <a:t>,( l´interleukine)</a:t>
            </a:r>
            <a:r>
              <a:rPr lang="fr-FR" altLang="fr-FR" sz="3200" dirty="0">
                <a:solidFill>
                  <a:srgbClr val="FF0000"/>
                </a:solidFill>
              </a:rPr>
              <a:t>, sécrété par les LT4 sélectionnés par l´antigène Z et activant les LB eux-mêmes sélectionnés qui subissent alors une multiplication et une différenciation en plasmocytes sécréteurs d´anticorps anti-antigène Z.</a:t>
            </a:r>
            <a:endParaRPr lang="fr-FR" altLang="fr-FR" sz="2400" dirty="0">
              <a:solidFill>
                <a:srgbClr val="FF0000"/>
              </a:solidFill>
            </a:endParaRPr>
          </a:p>
        </p:txBody>
      </p:sp>
      <p:sp>
        <p:nvSpPr>
          <p:cNvPr id="32771" name="Rectangle 2"/>
          <p:cNvSpPr>
            <a:spLocks noChangeArrowheads="1"/>
          </p:cNvSpPr>
          <p:nvPr/>
        </p:nvSpPr>
        <p:spPr bwMode="auto">
          <a:xfrm>
            <a:off x="6196014" y="757239"/>
            <a:ext cx="1985137" cy="52540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b="1">
                <a:solidFill>
                  <a:srgbClr val="000000"/>
                </a:solidFill>
              </a:rPr>
              <a:t>Conclusion: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oneTexte 2"/>
          <p:cNvSpPr txBox="1">
            <a:spLocks noChangeArrowheads="1"/>
          </p:cNvSpPr>
          <p:nvPr/>
        </p:nvSpPr>
        <p:spPr bwMode="auto">
          <a:xfrm>
            <a:off x="4151313" y="188913"/>
            <a:ext cx="1657350" cy="368300"/>
          </a:xfrm>
          <a:prstGeom prst="rect">
            <a:avLst/>
          </a:prstGeom>
          <a:noFill/>
          <a:ln w="9525">
            <a:noFill/>
            <a:miter lim="800000"/>
            <a:headEnd/>
            <a:tailEnd/>
          </a:ln>
        </p:spPr>
        <p:txBody>
          <a:bodyPr>
            <a:spAutoFit/>
          </a:bodyPr>
          <a:lstStyle/>
          <a:p>
            <a:r>
              <a:rPr lang="fr-FR" altLang="fr-FR"/>
              <a:t>3 p 309</a:t>
            </a:r>
          </a:p>
        </p:txBody>
      </p:sp>
      <p:pic>
        <p:nvPicPr>
          <p:cNvPr id="33795" name="Picture 1"/>
          <p:cNvPicPr>
            <a:picLocks noChangeAspect="1" noChangeArrowheads="1"/>
          </p:cNvPicPr>
          <p:nvPr/>
        </p:nvPicPr>
        <p:blipFill>
          <a:blip r:embed="rId2"/>
          <a:srcRect r="34256" b="74428"/>
          <a:stretch>
            <a:fillRect/>
          </a:stretch>
        </p:blipFill>
        <p:spPr bwMode="auto">
          <a:xfrm>
            <a:off x="3071814" y="188913"/>
            <a:ext cx="6911975" cy="2800350"/>
          </a:xfrm>
          <a:prstGeom prst="rect">
            <a:avLst/>
          </a:prstGeom>
          <a:noFill/>
          <a:ln w="9525">
            <a:noFill/>
            <a:round/>
            <a:headEnd/>
            <a:tailEnd/>
          </a:ln>
        </p:spPr>
      </p:pic>
      <p:sp>
        <p:nvSpPr>
          <p:cNvPr id="4" name="Rectangle 3"/>
          <p:cNvSpPr>
            <a:spLocks noChangeArrowheads="1"/>
          </p:cNvSpPr>
          <p:nvPr/>
        </p:nvSpPr>
        <p:spPr bwMode="auto">
          <a:xfrm>
            <a:off x="2711450" y="2997201"/>
            <a:ext cx="7956550" cy="1089025"/>
          </a:xfrm>
          <a:prstGeom prst="rect">
            <a:avLst/>
          </a:prstGeom>
          <a:noFill/>
          <a:ln w="9525">
            <a:noFill/>
            <a:miter lim="800000"/>
            <a:headEnd/>
            <a:tailEnd/>
          </a:ln>
        </p:spPr>
        <p:txBody>
          <a:bodyPr>
            <a:spAutoFit/>
          </a:bodyPr>
          <a:lstStyle/>
          <a:p>
            <a:pPr marL="363538" indent="-282575">
              <a:lnSpc>
                <a:spcPct val="90000"/>
              </a:lnSpc>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dirty="0">
                <a:solidFill>
                  <a:srgbClr val="000000"/>
                </a:solidFill>
                <a:latin typeface="Gill Sans MT" pitchFamily="34" charset="0"/>
              </a:rPr>
              <a:t>Doc3p309 : </a:t>
            </a:r>
            <a:r>
              <a:rPr lang="fr-FR" altLang="fr-FR" sz="2400" dirty="0">
                <a:solidFill>
                  <a:srgbClr val="FF0000"/>
                </a:solidFill>
                <a:latin typeface="Gill Sans MT" pitchFamily="34" charset="0"/>
              </a:rPr>
              <a:t>plus la concentration en interleukine 2 augmente, plus le nombre de lymphocytes B activés augmente.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2"/>
          <a:srcRect t="25572" r="28711" b="38217"/>
          <a:stretch>
            <a:fillRect/>
          </a:stretch>
        </p:blipFill>
        <p:spPr bwMode="auto">
          <a:xfrm>
            <a:off x="2782889" y="1"/>
            <a:ext cx="7437437" cy="3933825"/>
          </a:xfrm>
          <a:prstGeom prst="rect">
            <a:avLst/>
          </a:prstGeom>
          <a:noFill/>
          <a:ln w="9525">
            <a:noFill/>
            <a:round/>
            <a:headEnd/>
            <a:tailEnd/>
          </a:ln>
        </p:spPr>
      </p:pic>
      <p:sp>
        <p:nvSpPr>
          <p:cNvPr id="3" name="Rectangle 2"/>
          <p:cNvSpPr>
            <a:spLocks noChangeArrowheads="1"/>
          </p:cNvSpPr>
          <p:nvPr/>
        </p:nvSpPr>
        <p:spPr bwMode="auto">
          <a:xfrm>
            <a:off x="3000375" y="4365626"/>
            <a:ext cx="7056438" cy="1089529"/>
          </a:xfrm>
          <a:prstGeom prst="rect">
            <a:avLst/>
          </a:prstGeom>
          <a:noFill/>
          <a:ln w="9525">
            <a:noFill/>
            <a:miter lim="800000"/>
            <a:headEnd/>
            <a:tailEnd/>
          </a:ln>
        </p:spPr>
        <p:txBody>
          <a:bodyPr>
            <a:spAutoFit/>
          </a:bodyPr>
          <a:lstStyle/>
          <a:p>
            <a:pPr marL="363538" indent="-282575">
              <a:lnSpc>
                <a:spcPct val="90000"/>
              </a:lnSpc>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b="1" dirty="0">
                <a:solidFill>
                  <a:srgbClr val="000000"/>
                </a:solidFill>
                <a:latin typeface="Gill Sans MT" pitchFamily="34" charset="0"/>
              </a:rPr>
              <a:t>Doc3a : </a:t>
            </a:r>
            <a:r>
              <a:rPr lang="fr-FR" altLang="fr-FR" sz="2400" dirty="0">
                <a:solidFill>
                  <a:srgbClr val="FF0000"/>
                </a:solidFill>
                <a:latin typeface="Gill Sans MT" pitchFamily="34" charset="0"/>
              </a:rPr>
              <a:t>chez les souris mutantes (déficientes en IL2), le pourcentage de destruction des cellules infectées est inférieur à celui des souris normales</a:t>
            </a:r>
            <a:r>
              <a:rPr lang="fr-FR" altLang="fr-FR" sz="2400" dirty="0">
                <a:solidFill>
                  <a:srgbClr val="000000"/>
                </a:solidFill>
                <a:latin typeface="Gill Sans MT"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srcRect t="67108" r="29414"/>
          <a:stretch>
            <a:fillRect/>
          </a:stretch>
        </p:blipFill>
        <p:spPr bwMode="auto">
          <a:xfrm>
            <a:off x="2468564" y="2060576"/>
            <a:ext cx="7731125" cy="3751263"/>
          </a:xfrm>
          <a:prstGeom prst="rect">
            <a:avLst/>
          </a:prstGeom>
          <a:noFill/>
          <a:ln w="9525">
            <a:noFill/>
            <a:round/>
            <a:headEnd/>
            <a:tailEnd/>
          </a:ln>
        </p:spPr>
      </p:pic>
      <p:sp>
        <p:nvSpPr>
          <p:cNvPr id="35843" name="Text Box 2"/>
          <p:cNvSpPr txBox="1">
            <a:spLocks noChangeArrowheads="1"/>
          </p:cNvSpPr>
          <p:nvPr/>
        </p:nvSpPr>
        <p:spPr bwMode="auto">
          <a:xfrm>
            <a:off x="2959100" y="1524001"/>
            <a:ext cx="3657600" cy="4664075"/>
          </a:xfrm>
          <a:prstGeom prst="rect">
            <a:avLst/>
          </a:prstGeom>
          <a:noFill/>
          <a:ln w="9525">
            <a:noFill/>
            <a:round/>
            <a:headEnd/>
            <a:tailEnd/>
          </a:ln>
        </p:spPr>
        <p:txBody>
          <a:bodyPr wrap="none" anchor="ctr"/>
          <a:lstStyle/>
          <a:p>
            <a:endParaRPr lang="fr-FR" altLang="fr-FR"/>
          </a:p>
        </p:txBody>
      </p:sp>
      <p:sp>
        <p:nvSpPr>
          <p:cNvPr id="37891" name="Text Box 3"/>
          <p:cNvSpPr txBox="1">
            <a:spLocks noChangeArrowheads="1"/>
          </p:cNvSpPr>
          <p:nvPr/>
        </p:nvSpPr>
        <p:spPr bwMode="auto">
          <a:xfrm>
            <a:off x="3071814" y="115889"/>
            <a:ext cx="7138987" cy="1584325"/>
          </a:xfrm>
          <a:prstGeom prst="rect">
            <a:avLst/>
          </a:prstGeom>
          <a:noFill/>
          <a:ln w="9525">
            <a:noFill/>
            <a:round/>
            <a:headEnd/>
            <a:tailEnd/>
          </a:ln>
        </p:spPr>
        <p:txBody>
          <a:bodyPr/>
          <a:lstStyle/>
          <a:p>
            <a:pPr marL="363538" indent="-282575">
              <a:lnSpc>
                <a:spcPct val="90000"/>
              </a:lnSpc>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2400" b="1">
                <a:solidFill>
                  <a:srgbClr val="000000"/>
                </a:solidFill>
                <a:latin typeface="Gill Sans MT" pitchFamily="34" charset="0"/>
              </a:rPr>
              <a:t>Doc3b</a:t>
            </a:r>
            <a:r>
              <a:rPr lang="fr-FR" altLang="fr-FR" sz="2400">
                <a:solidFill>
                  <a:srgbClr val="000000"/>
                </a:solidFill>
                <a:latin typeface="Gill Sans MT" pitchFamily="34" charset="0"/>
              </a:rPr>
              <a:t> chez les souris mutantes, le nombre de LTCD8 est inférieur à celui des souris normales.</a:t>
            </a:r>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srcRect/>
          <a:stretch>
            <a:fillRect/>
          </a:stretch>
        </p:blipFill>
        <p:spPr bwMode="auto">
          <a:xfrm>
            <a:off x="1648853" y="1538794"/>
            <a:ext cx="8738882" cy="4383096"/>
          </a:xfrm>
          <a:prstGeom prst="rect">
            <a:avLst/>
          </a:prstGeom>
          <a:noFill/>
          <a:ln w="9525">
            <a:noFill/>
            <a:round/>
            <a:headEnd/>
            <a:tailEnd/>
          </a:ln>
        </p:spPr>
      </p:pic>
      <p:sp>
        <p:nvSpPr>
          <p:cNvPr id="2" name="Rectangle 1">
            <a:extLst>
              <a:ext uri="{FF2B5EF4-FFF2-40B4-BE49-F238E27FC236}">
                <a16:creationId xmlns:a16="http://schemas.microsoft.com/office/drawing/2014/main" id="{BD886844-0C86-4810-B3D0-79A4E3FFDC3D}"/>
              </a:ext>
            </a:extLst>
          </p:cNvPr>
          <p:cNvSpPr/>
          <p:nvPr/>
        </p:nvSpPr>
        <p:spPr>
          <a:xfrm>
            <a:off x="2379132" y="457200"/>
            <a:ext cx="7857067" cy="7535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BILAN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srcRect/>
          <a:stretch>
            <a:fillRect/>
          </a:stretch>
        </p:blipFill>
        <p:spPr bwMode="auto">
          <a:xfrm>
            <a:off x="1524000" y="260350"/>
            <a:ext cx="9144000" cy="4552950"/>
          </a:xfrm>
          <a:prstGeom prst="rect">
            <a:avLst/>
          </a:prstGeom>
          <a:noFill/>
          <a:ln w="9525">
            <a:noFill/>
            <a:round/>
            <a:headEnd/>
            <a:tailEnd/>
          </a:ln>
        </p:spPr>
      </p:pic>
      <p:sp>
        <p:nvSpPr>
          <p:cNvPr id="39938" name="Oval 2"/>
          <p:cNvSpPr>
            <a:spLocks noChangeArrowheads="1"/>
          </p:cNvSpPr>
          <p:nvPr/>
        </p:nvSpPr>
        <p:spPr bwMode="auto">
          <a:xfrm>
            <a:off x="6311900" y="2708275"/>
            <a:ext cx="3671888" cy="1944688"/>
          </a:xfrm>
          <a:prstGeom prst="ellipse">
            <a:avLst/>
          </a:prstGeom>
          <a:noFill/>
          <a:ln w="25560" cap="sq">
            <a:solidFill>
              <a:srgbClr val="FF0000"/>
            </a:solidFill>
            <a:miter lim="800000"/>
            <a:headEnd/>
            <a:tailEnd/>
          </a:ln>
        </p:spPr>
        <p:txBody>
          <a:bodyPr wrap="none" anchor="ctr"/>
          <a:lstStyle/>
          <a:p>
            <a:endParaRPr lang="fr-FR" altLang="fr-FR"/>
          </a:p>
        </p:txBody>
      </p:sp>
      <p:sp>
        <p:nvSpPr>
          <p:cNvPr id="39939" name="Oval 3"/>
          <p:cNvSpPr>
            <a:spLocks noChangeArrowheads="1"/>
          </p:cNvSpPr>
          <p:nvPr/>
        </p:nvSpPr>
        <p:spPr bwMode="auto">
          <a:xfrm>
            <a:off x="6429376" y="-4763"/>
            <a:ext cx="3267075" cy="1273176"/>
          </a:xfrm>
          <a:prstGeom prst="ellipse">
            <a:avLst/>
          </a:prstGeom>
          <a:noFill/>
          <a:ln w="25560" cap="sq">
            <a:solidFill>
              <a:srgbClr val="FF0000"/>
            </a:solidFill>
            <a:miter lim="800000"/>
            <a:headEnd/>
            <a:tailEnd/>
          </a:ln>
        </p:spPr>
        <p:txBody>
          <a:bodyPr wrap="none" anchor="ctr"/>
          <a:lstStyle/>
          <a:p>
            <a:endParaRPr lang="fr-FR" altLang="fr-FR"/>
          </a:p>
        </p:txBody>
      </p:sp>
      <p:pic>
        <p:nvPicPr>
          <p:cNvPr id="37893" name="Picture 4"/>
          <p:cNvPicPr>
            <a:picLocks noChangeAspect="1" noChangeArrowheads="1"/>
          </p:cNvPicPr>
          <p:nvPr/>
        </p:nvPicPr>
        <p:blipFill>
          <a:blip r:embed="rId4"/>
          <a:srcRect/>
          <a:stretch>
            <a:fillRect/>
          </a:stretch>
        </p:blipFill>
        <p:spPr bwMode="auto">
          <a:xfrm>
            <a:off x="1463675" y="4716463"/>
            <a:ext cx="9266238" cy="20304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additive="repl">
                                        <p:cTn id="6" dur="1" fill="hold">
                                          <p:stCondLst>
                                            <p:cond delay="0"/>
                                          </p:stCondLst>
                                        </p:cTn>
                                        <p:tgtEl>
                                          <p:spTgt spid="39938"/>
                                        </p:tgtEl>
                                        <p:attrNameLst>
                                          <p:attrName>style.visibility</p:attrName>
                                        </p:attrNameLst>
                                      </p:cBhvr>
                                      <p:to>
                                        <p:strVal val="visible"/>
                                      </p:to>
                                    </p:set>
                                    <p:animEffect transition="in" filter="wheel(1)">
                                      <p:cBhvr additive="repl">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additive="repl">
                                        <p:cTn id="11" dur="1" fill="hold">
                                          <p:stCondLst>
                                            <p:cond delay="0"/>
                                          </p:stCondLst>
                                        </p:cTn>
                                        <p:tgtEl>
                                          <p:spTgt spid="39939"/>
                                        </p:tgtEl>
                                        <p:attrNameLst>
                                          <p:attrName>style.visibility</p:attrName>
                                        </p:attrNameLst>
                                      </p:cBhvr>
                                      <p:to>
                                        <p:strVal val="visible"/>
                                      </p:to>
                                    </p:set>
                                    <p:animEffect transition="in" filter="wheel(1)">
                                      <p:cBhvr additive="repl">
                                        <p:cTn id="12"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952596" y="357166"/>
            <a:ext cx="8215312" cy="1387176"/>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b="1" dirty="0">
                <a:solidFill>
                  <a:srgbClr val="FF0000"/>
                </a:solidFill>
              </a:rPr>
              <a:t>II. 1.Mise en </a:t>
            </a:r>
            <a:r>
              <a:rPr lang="fr-FR" altLang="fr-FR" sz="2800" b="1" dirty="0" err="1">
                <a:solidFill>
                  <a:srgbClr val="FF0000"/>
                </a:solidFill>
              </a:rPr>
              <a:t>evidence</a:t>
            </a:r>
            <a:r>
              <a:rPr lang="fr-FR" altLang="fr-FR" sz="2800" b="1" dirty="0">
                <a:solidFill>
                  <a:srgbClr val="FF0000"/>
                </a:solidFill>
              </a:rPr>
              <a:t> </a:t>
            </a:r>
            <a:r>
              <a:rPr lang="fr-FR" altLang="fr-FR" sz="2800" b="1" dirty="0" err="1">
                <a:solidFill>
                  <a:srgbClr val="FF0000"/>
                </a:solidFill>
              </a:rPr>
              <a:t>role</a:t>
            </a:r>
            <a:r>
              <a:rPr lang="fr-FR" altLang="fr-FR" sz="2800" b="1" dirty="0">
                <a:solidFill>
                  <a:srgbClr val="FF0000"/>
                </a:solidFill>
              </a:rPr>
              <a:t> des LT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b="1" dirty="0">
                <a:solidFill>
                  <a:srgbClr val="FF0000"/>
                </a:solidFill>
              </a:rPr>
              <a:t>Pb : </a:t>
            </a:r>
            <a:r>
              <a:rPr lang="fr-FR" altLang="fr-FR" sz="2800" b="1" dirty="0">
                <a:solidFill>
                  <a:srgbClr val="00B050"/>
                </a:solidFill>
              </a:rPr>
              <a:t>Quel est le rôle des Lymphocytes T dans la réaction immunitaire adaptative ?</a:t>
            </a:r>
          </a:p>
        </p:txBody>
      </p:sp>
      <p:pic>
        <p:nvPicPr>
          <p:cNvPr id="9219" name="Picture 2"/>
          <p:cNvPicPr>
            <a:picLocks noChangeAspect="1" noChangeArrowheads="1"/>
          </p:cNvPicPr>
          <p:nvPr/>
        </p:nvPicPr>
        <p:blipFill>
          <a:blip r:embed="rId3"/>
          <a:srcRect/>
          <a:stretch>
            <a:fillRect/>
          </a:stretch>
        </p:blipFill>
        <p:spPr bwMode="auto">
          <a:xfrm>
            <a:off x="2809875" y="1857375"/>
            <a:ext cx="6662738" cy="3005138"/>
          </a:xfrm>
          <a:prstGeom prst="rect">
            <a:avLst/>
          </a:prstGeom>
          <a:noFill/>
          <a:ln w="9525">
            <a:noFill/>
            <a:round/>
            <a:headEnd/>
            <a:tailEnd/>
          </a:ln>
        </p:spPr>
      </p:pic>
      <p:sp>
        <p:nvSpPr>
          <p:cNvPr id="10243" name="Rectangle 3"/>
          <p:cNvSpPr>
            <a:spLocks noChangeArrowheads="1"/>
          </p:cNvSpPr>
          <p:nvPr/>
        </p:nvSpPr>
        <p:spPr bwMode="auto">
          <a:xfrm>
            <a:off x="2524126" y="5214939"/>
            <a:ext cx="8132763" cy="155733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a:solidFill>
                  <a:srgbClr val="FF0000"/>
                </a:solidFill>
              </a:rPr>
              <a:t>Obs 1 / 2:</a:t>
            </a:r>
            <a:r>
              <a:rPr lang="fr-FR" altLang="fr-FR" sz="2400">
                <a:solidFill>
                  <a:srgbClr val="000000"/>
                </a:solidFill>
              </a:rPr>
              <a:t> besoin de + de temps pour éliminer le virus en 2 qu’en 1</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a:solidFill>
                  <a:srgbClr val="FF0000"/>
                </a:solidFill>
              </a:rPr>
              <a:t>Seule différence : </a:t>
            </a:r>
            <a:r>
              <a:rPr lang="fr-FR" altLang="fr-FR" sz="2400">
                <a:solidFill>
                  <a:srgbClr val="000000"/>
                </a:solidFill>
              </a:rPr>
              <a:t>+/- LT CD8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a:solidFill>
                  <a:srgbClr val="FF0000"/>
                </a:solidFill>
              </a:rPr>
              <a:t>Donc </a:t>
            </a:r>
            <a:r>
              <a:rPr lang="fr-FR" altLang="fr-FR" sz="2400">
                <a:solidFill>
                  <a:srgbClr val="000000"/>
                </a:solidFill>
              </a:rPr>
              <a:t>LT CD8 accélère l’élimination du virus</a:t>
            </a:r>
          </a:p>
        </p:txBody>
      </p:sp>
      <p:sp>
        <p:nvSpPr>
          <p:cNvPr id="10244" name="Rectangle 4"/>
          <p:cNvSpPr>
            <a:spLocks noChangeArrowheads="1"/>
          </p:cNvSpPr>
          <p:nvPr/>
        </p:nvSpPr>
        <p:spPr bwMode="auto">
          <a:xfrm>
            <a:off x="6524625" y="2786064"/>
            <a:ext cx="1943100" cy="503237"/>
          </a:xfrm>
          <a:prstGeom prst="rect">
            <a:avLst/>
          </a:prstGeom>
          <a:noFill/>
          <a:ln w="25560" cap="sq">
            <a:solidFill>
              <a:srgbClr val="FF0000"/>
            </a:solidFill>
            <a:miter lim="800000"/>
            <a:headEnd/>
            <a:tailEnd/>
          </a:ln>
        </p:spPr>
        <p:txBody>
          <a:bodyPr wrap="none" anchor="ctr"/>
          <a:lstStyle/>
          <a:p>
            <a:endParaRPr lang="fr-FR" altLang="fr-FR"/>
          </a:p>
        </p:txBody>
      </p:sp>
      <p:sp>
        <p:nvSpPr>
          <p:cNvPr id="10245" name="Rectangle 5"/>
          <p:cNvSpPr>
            <a:spLocks noChangeArrowheads="1"/>
          </p:cNvSpPr>
          <p:nvPr/>
        </p:nvSpPr>
        <p:spPr bwMode="auto">
          <a:xfrm>
            <a:off x="3216276" y="2781300"/>
            <a:ext cx="944563" cy="603250"/>
          </a:xfrm>
          <a:prstGeom prst="rect">
            <a:avLst/>
          </a:prstGeom>
          <a:noFill/>
          <a:ln w="25560" cap="sq">
            <a:solidFill>
              <a:srgbClr val="FF0000"/>
            </a:solidFill>
            <a:miter lim="800000"/>
            <a:headEnd/>
            <a:tailEnd/>
          </a:ln>
        </p:spPr>
        <p:txBody>
          <a:bodyPr wrap="none" anchor="ctr"/>
          <a:lstStyle/>
          <a:p>
            <a:endParaRPr lang="fr-FR" alt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0244"/>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0243">
                                            <p:txEl>
                                              <p:pRg st="1" end="1"/>
                                            </p:txEl>
                                          </p:spTgt>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2855914" y="1433514"/>
            <a:ext cx="6662737" cy="3005137"/>
          </a:xfrm>
          <a:prstGeom prst="rect">
            <a:avLst/>
          </a:prstGeom>
          <a:noFill/>
          <a:ln w="9525">
            <a:noFill/>
            <a:round/>
            <a:headEnd/>
            <a:tailEnd/>
          </a:ln>
        </p:spPr>
      </p:pic>
      <p:sp>
        <p:nvSpPr>
          <p:cNvPr id="10243" name="Rectangle 3"/>
          <p:cNvSpPr>
            <a:spLocks noChangeArrowheads="1"/>
          </p:cNvSpPr>
          <p:nvPr/>
        </p:nvSpPr>
        <p:spPr bwMode="auto">
          <a:xfrm>
            <a:off x="2351585" y="4720432"/>
            <a:ext cx="8132763" cy="120173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Obs 3 / 5:</a:t>
            </a:r>
            <a:r>
              <a:rPr lang="fr-FR" altLang="fr-FR" sz="2400" dirty="0">
                <a:solidFill>
                  <a:srgbClr val="000000"/>
                </a:solidFill>
              </a:rPr>
              <a:t> taux de survie plus important en présence des LTCD8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Seule différence : </a:t>
            </a:r>
            <a:r>
              <a:rPr lang="fr-FR" altLang="fr-FR" sz="2400" dirty="0">
                <a:solidFill>
                  <a:srgbClr val="000000"/>
                </a:solidFill>
              </a:rPr>
              <a:t>+/- LT CD8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Donc </a:t>
            </a:r>
            <a:r>
              <a:rPr lang="fr-FR" altLang="fr-FR" sz="2400" dirty="0">
                <a:solidFill>
                  <a:srgbClr val="000000"/>
                </a:solidFill>
              </a:rPr>
              <a:t>LT CD8 favorisent l’élimination du virus</a:t>
            </a:r>
          </a:p>
        </p:txBody>
      </p:sp>
      <p:sp>
        <p:nvSpPr>
          <p:cNvPr id="10244" name="Rectangle 4"/>
          <p:cNvSpPr>
            <a:spLocks noChangeArrowheads="1"/>
          </p:cNvSpPr>
          <p:nvPr/>
        </p:nvSpPr>
        <p:spPr bwMode="auto">
          <a:xfrm>
            <a:off x="7466013" y="3554414"/>
            <a:ext cx="1943100" cy="211137"/>
          </a:xfrm>
          <a:prstGeom prst="rect">
            <a:avLst/>
          </a:prstGeom>
          <a:noFill/>
          <a:ln w="25560" cap="sq">
            <a:solidFill>
              <a:srgbClr val="FF0000"/>
            </a:solidFill>
            <a:miter lim="800000"/>
            <a:headEnd/>
            <a:tailEnd/>
          </a:ln>
        </p:spPr>
        <p:txBody>
          <a:bodyPr wrap="none" anchor="ctr"/>
          <a:lstStyle/>
          <a:p>
            <a:endParaRPr lang="fr-FR" altLang="fr-FR"/>
          </a:p>
        </p:txBody>
      </p:sp>
      <p:sp>
        <p:nvSpPr>
          <p:cNvPr id="10245" name="Rectangle 5"/>
          <p:cNvSpPr>
            <a:spLocks noChangeArrowheads="1"/>
          </p:cNvSpPr>
          <p:nvPr/>
        </p:nvSpPr>
        <p:spPr bwMode="auto">
          <a:xfrm>
            <a:off x="3216275" y="2935288"/>
            <a:ext cx="863600" cy="265112"/>
          </a:xfrm>
          <a:prstGeom prst="rect">
            <a:avLst/>
          </a:prstGeom>
          <a:noFill/>
          <a:ln w="25560" cap="sq">
            <a:solidFill>
              <a:srgbClr val="FF0000"/>
            </a:solidFill>
            <a:miter lim="800000"/>
            <a:headEnd/>
            <a:tailEnd/>
          </a:ln>
        </p:spPr>
        <p:txBody>
          <a:bodyPr wrap="none" anchor="ctr"/>
          <a:lstStyle/>
          <a:p>
            <a:endParaRPr lang="fr-FR" altLang="fr-FR"/>
          </a:p>
        </p:txBody>
      </p:sp>
      <p:sp>
        <p:nvSpPr>
          <p:cNvPr id="6" name="Rectangle 5"/>
          <p:cNvSpPr>
            <a:spLocks noChangeArrowheads="1"/>
          </p:cNvSpPr>
          <p:nvPr/>
        </p:nvSpPr>
        <p:spPr bwMode="auto">
          <a:xfrm>
            <a:off x="3216275" y="3500438"/>
            <a:ext cx="863600" cy="265112"/>
          </a:xfrm>
          <a:prstGeom prst="rect">
            <a:avLst/>
          </a:prstGeom>
          <a:noFill/>
          <a:ln w="25560" cap="sq">
            <a:solidFill>
              <a:srgbClr val="FF0000"/>
            </a:solidFill>
            <a:miter lim="800000"/>
            <a:headEnd/>
            <a:tailEnd/>
          </a:ln>
        </p:spPr>
        <p:txBody>
          <a:bodyPr wrap="none" anchor="ctr"/>
          <a:lstStyle/>
          <a:p>
            <a:endParaRPr lang="fr-FR" altLang="fr-FR"/>
          </a:p>
        </p:txBody>
      </p:sp>
      <p:sp>
        <p:nvSpPr>
          <p:cNvPr id="7" name="Rectangle 4"/>
          <p:cNvSpPr>
            <a:spLocks noChangeArrowheads="1"/>
          </p:cNvSpPr>
          <p:nvPr/>
        </p:nvSpPr>
        <p:spPr bwMode="auto">
          <a:xfrm>
            <a:off x="7467600" y="2962275"/>
            <a:ext cx="1943100" cy="211138"/>
          </a:xfrm>
          <a:prstGeom prst="rect">
            <a:avLst/>
          </a:prstGeom>
          <a:noFill/>
          <a:ln w="25560" cap="sq">
            <a:solidFill>
              <a:srgbClr val="FF0000"/>
            </a:solidFill>
            <a:miter lim="800000"/>
            <a:headEnd/>
            <a:tailEnd/>
          </a:ln>
        </p:spPr>
        <p:txBody>
          <a:bodyPr wrap="none" anchor="ctr"/>
          <a:lstStyle/>
          <a:p>
            <a:endParaRPr lang="fr-FR" alt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0244"/>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0243">
                                            <p:txEl>
                                              <p:pRg st="1" end="1"/>
                                            </p:txEl>
                                          </p:spTgt>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243">
                                            <p:txEl>
                                              <p:pRg st="2" end="2"/>
                                            </p:txEl>
                                          </p:spTgt>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grpId="0" nodeType="clickEffect">
                                  <p:stCondLst>
                                    <p:cond delay="0"/>
                                  </p:stCondLst>
                                  <p:childTnLst>
                                    <p:set>
                                      <p:cBhvr additive="repl">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srcRect/>
          <a:stretch>
            <a:fillRect/>
          </a:stretch>
        </p:blipFill>
        <p:spPr bwMode="auto">
          <a:xfrm>
            <a:off x="2524125" y="0"/>
            <a:ext cx="6662738" cy="3005138"/>
          </a:xfrm>
          <a:prstGeom prst="rect">
            <a:avLst/>
          </a:prstGeom>
          <a:noFill/>
          <a:ln w="9525">
            <a:noFill/>
            <a:round/>
            <a:headEnd/>
            <a:tailEnd/>
          </a:ln>
        </p:spPr>
      </p:pic>
      <p:sp>
        <p:nvSpPr>
          <p:cNvPr id="2" name="Rectangle 2"/>
          <p:cNvSpPr>
            <a:spLocks noChangeArrowheads="1"/>
          </p:cNvSpPr>
          <p:nvPr/>
        </p:nvSpPr>
        <p:spPr bwMode="auto">
          <a:xfrm>
            <a:off x="2595563" y="3022600"/>
            <a:ext cx="8089900" cy="18176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Obs 2/4 :</a:t>
            </a:r>
            <a:r>
              <a:rPr lang="fr-FR" altLang="fr-FR" sz="2800">
                <a:solidFill>
                  <a:srgbClr val="000000"/>
                </a:solidFill>
              </a:rPr>
              <a:t> survie lot 2 / pas de survie, lot 4</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Seule différence : </a:t>
            </a:r>
            <a:r>
              <a:rPr lang="fr-FR" altLang="fr-FR" sz="2800">
                <a:solidFill>
                  <a:srgbClr val="000000"/>
                </a:solidFill>
              </a:rPr>
              <a:t>+/- LT CD 4</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Donc </a:t>
            </a:r>
            <a:r>
              <a:rPr lang="fr-FR" altLang="fr-FR" sz="2800">
                <a:solidFill>
                  <a:srgbClr val="000000"/>
                </a:solidFill>
              </a:rPr>
              <a:t>LT CD4 sont indispensables à l’élimination du virus par les LB.</a:t>
            </a:r>
          </a:p>
        </p:txBody>
      </p:sp>
      <p:sp>
        <p:nvSpPr>
          <p:cNvPr id="11267" name="Rectangle 3"/>
          <p:cNvSpPr>
            <a:spLocks noChangeArrowheads="1"/>
          </p:cNvSpPr>
          <p:nvPr/>
        </p:nvSpPr>
        <p:spPr bwMode="auto">
          <a:xfrm>
            <a:off x="7167564" y="1785939"/>
            <a:ext cx="1944687" cy="250825"/>
          </a:xfrm>
          <a:prstGeom prst="rect">
            <a:avLst/>
          </a:prstGeom>
          <a:noFill/>
          <a:ln w="25560" cap="sq">
            <a:solidFill>
              <a:srgbClr val="FF0000"/>
            </a:solidFill>
            <a:miter lim="800000"/>
            <a:headEnd/>
            <a:tailEnd/>
          </a:ln>
        </p:spPr>
        <p:txBody>
          <a:bodyPr wrap="none" anchor="ctr"/>
          <a:lstStyle/>
          <a:p>
            <a:endParaRPr lang="fr-FR" altLang="fr-FR"/>
          </a:p>
        </p:txBody>
      </p:sp>
      <p:sp>
        <p:nvSpPr>
          <p:cNvPr id="11268" name="Rectangle 4"/>
          <p:cNvSpPr>
            <a:spLocks noChangeArrowheads="1"/>
          </p:cNvSpPr>
          <p:nvPr/>
        </p:nvSpPr>
        <p:spPr bwMode="auto">
          <a:xfrm>
            <a:off x="3024189" y="1785938"/>
            <a:ext cx="936625" cy="315912"/>
          </a:xfrm>
          <a:prstGeom prst="rect">
            <a:avLst/>
          </a:prstGeom>
          <a:noFill/>
          <a:ln w="25560" cap="sq">
            <a:solidFill>
              <a:srgbClr val="FF0000"/>
            </a:solidFill>
            <a:miter lim="800000"/>
            <a:headEnd/>
            <a:tailEnd/>
          </a:ln>
        </p:spPr>
        <p:txBody>
          <a:bodyPr wrap="none" anchor="ctr"/>
          <a:lstStyle/>
          <a:p>
            <a:endParaRPr lang="fr-FR" altLang="fr-FR"/>
          </a:p>
        </p:txBody>
      </p:sp>
      <p:sp>
        <p:nvSpPr>
          <p:cNvPr id="11269" name="Rectangle 5"/>
          <p:cNvSpPr>
            <a:spLocks noChangeArrowheads="1"/>
          </p:cNvSpPr>
          <p:nvPr/>
        </p:nvSpPr>
        <p:spPr bwMode="auto">
          <a:xfrm>
            <a:off x="7167564" y="1214438"/>
            <a:ext cx="1944687" cy="252412"/>
          </a:xfrm>
          <a:prstGeom prst="rect">
            <a:avLst/>
          </a:prstGeom>
          <a:noFill/>
          <a:ln w="25560" cap="sq">
            <a:solidFill>
              <a:srgbClr val="FF0000"/>
            </a:solidFill>
            <a:miter lim="800000"/>
            <a:headEnd/>
            <a:tailEnd/>
          </a:ln>
        </p:spPr>
        <p:txBody>
          <a:bodyPr wrap="none" anchor="ctr"/>
          <a:lstStyle/>
          <a:p>
            <a:endParaRPr lang="fr-FR" altLang="fr-FR"/>
          </a:p>
        </p:txBody>
      </p:sp>
      <p:sp>
        <p:nvSpPr>
          <p:cNvPr id="11270" name="Rectangle 6"/>
          <p:cNvSpPr>
            <a:spLocks noChangeArrowheads="1"/>
          </p:cNvSpPr>
          <p:nvPr/>
        </p:nvSpPr>
        <p:spPr bwMode="auto">
          <a:xfrm>
            <a:off x="3024188" y="1214438"/>
            <a:ext cx="863600" cy="303212"/>
          </a:xfrm>
          <a:prstGeom prst="rect">
            <a:avLst/>
          </a:prstGeom>
          <a:noFill/>
          <a:ln w="25560" cap="sq">
            <a:solidFill>
              <a:srgbClr val="FF0000"/>
            </a:solidFill>
            <a:miter lim="800000"/>
            <a:headEnd/>
            <a:tailEnd/>
          </a:ln>
        </p:spPr>
        <p:txBody>
          <a:bodyPr wrap="none" anchor="ctr"/>
          <a:lstStyle/>
          <a:p>
            <a:endParaRPr lang="fr-FR" alt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1269"/>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11268"/>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2809875" y="1857375"/>
            <a:ext cx="6662738" cy="3005138"/>
          </a:xfrm>
          <a:prstGeom prst="rect">
            <a:avLst/>
          </a:prstGeom>
          <a:noFill/>
          <a:ln w="9525">
            <a:noFill/>
            <a:round/>
            <a:headEnd/>
            <a:tailEnd/>
          </a:ln>
        </p:spPr>
      </p:pic>
      <p:sp>
        <p:nvSpPr>
          <p:cNvPr id="10243" name="Rectangle 3"/>
          <p:cNvSpPr>
            <a:spLocks noChangeArrowheads="1"/>
          </p:cNvSpPr>
          <p:nvPr/>
        </p:nvSpPr>
        <p:spPr bwMode="auto">
          <a:xfrm>
            <a:off x="2535238" y="4902201"/>
            <a:ext cx="8132763" cy="157162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Obs 2 / 6:</a:t>
            </a:r>
            <a:r>
              <a:rPr lang="fr-FR" altLang="fr-FR" sz="2400" dirty="0">
                <a:solidFill>
                  <a:srgbClr val="000000"/>
                </a:solidFill>
              </a:rPr>
              <a:t> sans les CD4  taux de survie nul – 100% en présence LB et CD4</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Seule différence : </a:t>
            </a:r>
            <a:r>
              <a:rPr lang="fr-FR" altLang="fr-FR" sz="2400" dirty="0">
                <a:solidFill>
                  <a:srgbClr val="000000"/>
                </a:solidFill>
              </a:rPr>
              <a:t>+/- LT CD4</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dirty="0">
                <a:solidFill>
                  <a:srgbClr val="FF0000"/>
                </a:solidFill>
              </a:rPr>
              <a:t>Donc </a:t>
            </a:r>
            <a:r>
              <a:rPr lang="fr-FR" altLang="fr-FR" sz="2400" dirty="0">
                <a:solidFill>
                  <a:srgbClr val="000000"/>
                </a:solidFill>
              </a:rPr>
              <a:t>LT CD4 indispensable à l’élimination des virus</a:t>
            </a:r>
          </a:p>
        </p:txBody>
      </p:sp>
      <p:sp>
        <p:nvSpPr>
          <p:cNvPr id="10244" name="Rectangle 4"/>
          <p:cNvSpPr>
            <a:spLocks noChangeArrowheads="1"/>
          </p:cNvSpPr>
          <p:nvPr/>
        </p:nvSpPr>
        <p:spPr bwMode="auto">
          <a:xfrm>
            <a:off x="7391400" y="3060701"/>
            <a:ext cx="1943100" cy="250825"/>
          </a:xfrm>
          <a:prstGeom prst="rect">
            <a:avLst/>
          </a:prstGeom>
          <a:noFill/>
          <a:ln w="25560" cap="sq">
            <a:solidFill>
              <a:srgbClr val="FF0000"/>
            </a:solidFill>
            <a:miter lim="800000"/>
            <a:headEnd/>
            <a:tailEnd/>
          </a:ln>
        </p:spPr>
        <p:txBody>
          <a:bodyPr wrap="none" anchor="ctr"/>
          <a:lstStyle/>
          <a:p>
            <a:endParaRPr lang="fr-FR" altLang="fr-FR"/>
          </a:p>
        </p:txBody>
      </p:sp>
      <p:sp>
        <p:nvSpPr>
          <p:cNvPr id="10245" name="Rectangle 5"/>
          <p:cNvSpPr>
            <a:spLocks noChangeArrowheads="1"/>
          </p:cNvSpPr>
          <p:nvPr/>
        </p:nvSpPr>
        <p:spPr bwMode="auto">
          <a:xfrm>
            <a:off x="3216276" y="3036889"/>
            <a:ext cx="944563" cy="274637"/>
          </a:xfrm>
          <a:prstGeom prst="rect">
            <a:avLst/>
          </a:prstGeom>
          <a:noFill/>
          <a:ln w="25560" cap="sq">
            <a:solidFill>
              <a:srgbClr val="FF0000"/>
            </a:solidFill>
            <a:miter lim="800000"/>
            <a:headEnd/>
            <a:tailEnd/>
          </a:ln>
        </p:spPr>
        <p:txBody>
          <a:bodyPr wrap="none" anchor="ctr"/>
          <a:lstStyle/>
          <a:p>
            <a:endParaRPr lang="fr-FR" altLang="fr-FR"/>
          </a:p>
        </p:txBody>
      </p:sp>
      <p:sp>
        <p:nvSpPr>
          <p:cNvPr id="6" name="Rectangle 5"/>
          <p:cNvSpPr>
            <a:spLocks noChangeArrowheads="1"/>
          </p:cNvSpPr>
          <p:nvPr/>
        </p:nvSpPr>
        <p:spPr bwMode="auto">
          <a:xfrm>
            <a:off x="3143251" y="4221164"/>
            <a:ext cx="944563" cy="274637"/>
          </a:xfrm>
          <a:prstGeom prst="rect">
            <a:avLst/>
          </a:prstGeom>
          <a:noFill/>
          <a:ln w="25560" cap="sq">
            <a:solidFill>
              <a:srgbClr val="FF0000"/>
            </a:solidFill>
            <a:miter lim="800000"/>
            <a:headEnd/>
            <a:tailEnd/>
          </a:ln>
        </p:spPr>
        <p:txBody>
          <a:bodyPr wrap="none" anchor="ctr"/>
          <a:lstStyle/>
          <a:p>
            <a:endParaRPr lang="fr-FR" altLang="fr-FR"/>
          </a:p>
        </p:txBody>
      </p:sp>
      <p:sp>
        <p:nvSpPr>
          <p:cNvPr id="7" name="Rectangle 4"/>
          <p:cNvSpPr>
            <a:spLocks noChangeArrowheads="1"/>
          </p:cNvSpPr>
          <p:nvPr/>
        </p:nvSpPr>
        <p:spPr bwMode="auto">
          <a:xfrm>
            <a:off x="7529513" y="4233864"/>
            <a:ext cx="1943100" cy="250825"/>
          </a:xfrm>
          <a:prstGeom prst="rect">
            <a:avLst/>
          </a:prstGeom>
          <a:noFill/>
          <a:ln w="25560" cap="sq">
            <a:solidFill>
              <a:srgbClr val="FF0000"/>
            </a:solidFill>
            <a:miter lim="800000"/>
            <a:headEnd/>
            <a:tailEnd/>
          </a:ln>
        </p:spPr>
        <p:txBody>
          <a:bodyPr wrap="none" anchor="ctr"/>
          <a:lstStyle/>
          <a:p>
            <a:endParaRPr lang="fr-FR" alt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0244"/>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0243">
                                            <p:txEl>
                                              <p:pRg st="1" end="1"/>
                                            </p:txEl>
                                          </p:spTgt>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243">
                                            <p:txEl>
                                              <p:pRg st="2" end="2"/>
                                            </p:txEl>
                                          </p:spTgt>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grpId="0" nodeType="clickEffect">
                                  <p:stCondLst>
                                    <p:cond delay="0"/>
                                  </p:stCondLst>
                                  <p:childTnLst>
                                    <p:set>
                                      <p:cBhvr additive="repl">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srcRect/>
          <a:stretch>
            <a:fillRect/>
          </a:stretch>
        </p:blipFill>
        <p:spPr bwMode="auto">
          <a:xfrm>
            <a:off x="2585691" y="17462"/>
            <a:ext cx="6662738" cy="3005138"/>
          </a:xfrm>
          <a:prstGeom prst="rect">
            <a:avLst/>
          </a:prstGeom>
          <a:noFill/>
          <a:ln w="9525">
            <a:noFill/>
            <a:round/>
            <a:headEnd/>
            <a:tailEnd/>
          </a:ln>
        </p:spPr>
      </p:pic>
      <p:sp>
        <p:nvSpPr>
          <p:cNvPr id="11266" name="Rectangle 2"/>
          <p:cNvSpPr>
            <a:spLocks noChangeArrowheads="1"/>
          </p:cNvSpPr>
          <p:nvPr/>
        </p:nvSpPr>
        <p:spPr bwMode="auto">
          <a:xfrm>
            <a:off x="2595563" y="3022600"/>
            <a:ext cx="8089900" cy="18176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Obs :</a:t>
            </a:r>
            <a:r>
              <a:rPr lang="fr-FR" altLang="fr-FR" sz="2800">
                <a:solidFill>
                  <a:srgbClr val="000000"/>
                </a:solidFill>
              </a:rPr>
              <a:t> survie lot3/ pas de survie, lot 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Seule différence : </a:t>
            </a:r>
            <a:r>
              <a:rPr lang="fr-FR" altLang="fr-FR" sz="2800">
                <a:solidFill>
                  <a:srgbClr val="000000"/>
                </a:solidFill>
              </a:rPr>
              <a:t>+/- LT CD 4</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Donc </a:t>
            </a:r>
            <a:r>
              <a:rPr lang="fr-FR" altLang="fr-FR" sz="2800">
                <a:solidFill>
                  <a:srgbClr val="000000"/>
                </a:solidFill>
              </a:rPr>
              <a:t>LT CD4 sont indispensables à l’élimination du virus par les LB.</a:t>
            </a:r>
          </a:p>
        </p:txBody>
      </p:sp>
      <p:sp>
        <p:nvSpPr>
          <p:cNvPr id="11267" name="Rectangle 3"/>
          <p:cNvSpPr>
            <a:spLocks noChangeArrowheads="1"/>
          </p:cNvSpPr>
          <p:nvPr/>
        </p:nvSpPr>
        <p:spPr bwMode="auto">
          <a:xfrm>
            <a:off x="7167564" y="1785939"/>
            <a:ext cx="1944687" cy="250825"/>
          </a:xfrm>
          <a:prstGeom prst="rect">
            <a:avLst/>
          </a:prstGeom>
          <a:noFill/>
          <a:ln w="25560" cap="sq">
            <a:solidFill>
              <a:srgbClr val="FF0000"/>
            </a:solidFill>
            <a:miter lim="800000"/>
            <a:headEnd/>
            <a:tailEnd/>
          </a:ln>
        </p:spPr>
        <p:txBody>
          <a:bodyPr wrap="none" anchor="ctr"/>
          <a:lstStyle/>
          <a:p>
            <a:endParaRPr lang="fr-FR" altLang="fr-FR"/>
          </a:p>
        </p:txBody>
      </p:sp>
      <p:sp>
        <p:nvSpPr>
          <p:cNvPr id="11268" name="Rectangle 4"/>
          <p:cNvSpPr>
            <a:spLocks noChangeArrowheads="1"/>
          </p:cNvSpPr>
          <p:nvPr/>
        </p:nvSpPr>
        <p:spPr bwMode="auto">
          <a:xfrm>
            <a:off x="3024189" y="1785938"/>
            <a:ext cx="936625" cy="315912"/>
          </a:xfrm>
          <a:prstGeom prst="rect">
            <a:avLst/>
          </a:prstGeom>
          <a:noFill/>
          <a:ln w="25560" cap="sq">
            <a:solidFill>
              <a:srgbClr val="FF0000"/>
            </a:solidFill>
            <a:miter lim="800000"/>
            <a:headEnd/>
            <a:tailEnd/>
          </a:ln>
        </p:spPr>
        <p:txBody>
          <a:bodyPr wrap="none" anchor="ctr"/>
          <a:lstStyle/>
          <a:p>
            <a:endParaRPr lang="fr-FR" altLang="fr-FR"/>
          </a:p>
        </p:txBody>
      </p:sp>
      <p:sp>
        <p:nvSpPr>
          <p:cNvPr id="11269" name="Rectangle 5"/>
          <p:cNvSpPr>
            <a:spLocks noChangeArrowheads="1"/>
          </p:cNvSpPr>
          <p:nvPr/>
        </p:nvSpPr>
        <p:spPr bwMode="auto">
          <a:xfrm>
            <a:off x="7167564" y="1214438"/>
            <a:ext cx="1944687" cy="252412"/>
          </a:xfrm>
          <a:prstGeom prst="rect">
            <a:avLst/>
          </a:prstGeom>
          <a:noFill/>
          <a:ln w="25560" cap="sq">
            <a:solidFill>
              <a:srgbClr val="FF0000"/>
            </a:solidFill>
            <a:miter lim="800000"/>
            <a:headEnd/>
            <a:tailEnd/>
          </a:ln>
        </p:spPr>
        <p:txBody>
          <a:bodyPr wrap="none" anchor="ctr"/>
          <a:lstStyle/>
          <a:p>
            <a:endParaRPr lang="fr-FR" altLang="fr-FR"/>
          </a:p>
        </p:txBody>
      </p:sp>
      <p:sp>
        <p:nvSpPr>
          <p:cNvPr id="11270" name="Rectangle 6"/>
          <p:cNvSpPr>
            <a:spLocks noChangeArrowheads="1"/>
          </p:cNvSpPr>
          <p:nvPr/>
        </p:nvSpPr>
        <p:spPr bwMode="auto">
          <a:xfrm>
            <a:off x="3024188" y="1214438"/>
            <a:ext cx="863600" cy="303212"/>
          </a:xfrm>
          <a:prstGeom prst="rect">
            <a:avLst/>
          </a:prstGeom>
          <a:noFill/>
          <a:ln w="25560" cap="sq">
            <a:solidFill>
              <a:srgbClr val="FF0000"/>
            </a:solidFill>
            <a:miter lim="800000"/>
            <a:headEnd/>
            <a:tailEnd/>
          </a:ln>
        </p:spPr>
        <p:txBody>
          <a:bodyPr wrap="none" anchor="ctr"/>
          <a:lstStyle/>
          <a:p>
            <a:endParaRPr lang="fr-FR" alt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1269"/>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1" end="1"/>
                                            </p:txEl>
                                          </p:spTgt>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11268"/>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srcRect/>
          <a:stretch>
            <a:fillRect/>
          </a:stretch>
        </p:blipFill>
        <p:spPr bwMode="auto">
          <a:xfrm>
            <a:off x="2524125" y="0"/>
            <a:ext cx="6662738" cy="3005138"/>
          </a:xfrm>
          <a:prstGeom prst="rect">
            <a:avLst/>
          </a:prstGeom>
          <a:noFill/>
          <a:ln w="9525">
            <a:noFill/>
            <a:round/>
            <a:headEnd/>
            <a:tailEnd/>
          </a:ln>
        </p:spPr>
      </p:pic>
      <p:sp>
        <p:nvSpPr>
          <p:cNvPr id="11266" name="Rectangle 2"/>
          <p:cNvSpPr>
            <a:spLocks noChangeArrowheads="1"/>
          </p:cNvSpPr>
          <p:nvPr/>
        </p:nvSpPr>
        <p:spPr bwMode="auto">
          <a:xfrm>
            <a:off x="2595563" y="3022600"/>
            <a:ext cx="8089900" cy="18176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Obs :</a:t>
            </a:r>
            <a:r>
              <a:rPr lang="fr-FR" altLang="fr-FR" sz="2800">
                <a:solidFill>
                  <a:srgbClr val="000000"/>
                </a:solidFill>
              </a:rPr>
              <a:t> survie lot 2 / pas de survie, lot 6</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Seule différence : </a:t>
            </a:r>
            <a:r>
              <a:rPr lang="fr-FR" altLang="fr-FR" sz="2800">
                <a:solidFill>
                  <a:srgbClr val="000000"/>
                </a:solidFill>
              </a:rPr>
              <a:t>+/- LT CD 4</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a:solidFill>
                  <a:srgbClr val="FF0000"/>
                </a:solidFill>
              </a:rPr>
              <a:t>Donc </a:t>
            </a:r>
            <a:r>
              <a:rPr lang="fr-FR" altLang="fr-FR" sz="2800">
                <a:solidFill>
                  <a:srgbClr val="000000"/>
                </a:solidFill>
              </a:rPr>
              <a:t>LT CD4 sont indispensables à l’élimination du virus par les LB.</a:t>
            </a:r>
          </a:p>
        </p:txBody>
      </p:sp>
      <p:sp>
        <p:nvSpPr>
          <p:cNvPr id="11267" name="Rectangle 3"/>
          <p:cNvSpPr>
            <a:spLocks noChangeArrowheads="1"/>
          </p:cNvSpPr>
          <p:nvPr/>
        </p:nvSpPr>
        <p:spPr bwMode="auto">
          <a:xfrm>
            <a:off x="7167564" y="1785939"/>
            <a:ext cx="1944687" cy="250825"/>
          </a:xfrm>
          <a:prstGeom prst="rect">
            <a:avLst/>
          </a:prstGeom>
          <a:noFill/>
          <a:ln w="25560" cap="sq">
            <a:solidFill>
              <a:srgbClr val="FF0000"/>
            </a:solidFill>
            <a:miter lim="800000"/>
            <a:headEnd/>
            <a:tailEnd/>
          </a:ln>
        </p:spPr>
        <p:txBody>
          <a:bodyPr wrap="none" anchor="ctr"/>
          <a:lstStyle/>
          <a:p>
            <a:endParaRPr lang="fr-FR" altLang="fr-FR"/>
          </a:p>
        </p:txBody>
      </p:sp>
      <p:sp>
        <p:nvSpPr>
          <p:cNvPr id="11268" name="Rectangle 4"/>
          <p:cNvSpPr>
            <a:spLocks noChangeArrowheads="1"/>
          </p:cNvSpPr>
          <p:nvPr/>
        </p:nvSpPr>
        <p:spPr bwMode="auto">
          <a:xfrm>
            <a:off x="3024189" y="1785938"/>
            <a:ext cx="936625" cy="315912"/>
          </a:xfrm>
          <a:prstGeom prst="rect">
            <a:avLst/>
          </a:prstGeom>
          <a:noFill/>
          <a:ln w="25560" cap="sq">
            <a:solidFill>
              <a:srgbClr val="FF0000"/>
            </a:solidFill>
            <a:miter lim="800000"/>
            <a:headEnd/>
            <a:tailEnd/>
          </a:ln>
        </p:spPr>
        <p:txBody>
          <a:bodyPr wrap="none" anchor="ctr"/>
          <a:lstStyle/>
          <a:p>
            <a:endParaRPr lang="fr-FR" altLang="fr-FR"/>
          </a:p>
        </p:txBody>
      </p:sp>
      <p:sp>
        <p:nvSpPr>
          <p:cNvPr id="11269" name="Rectangle 5"/>
          <p:cNvSpPr>
            <a:spLocks noChangeArrowheads="1"/>
          </p:cNvSpPr>
          <p:nvPr/>
        </p:nvSpPr>
        <p:spPr bwMode="auto">
          <a:xfrm>
            <a:off x="7167564" y="1214438"/>
            <a:ext cx="1944687" cy="252412"/>
          </a:xfrm>
          <a:prstGeom prst="rect">
            <a:avLst/>
          </a:prstGeom>
          <a:noFill/>
          <a:ln w="25560" cap="sq">
            <a:solidFill>
              <a:srgbClr val="FF0000"/>
            </a:solidFill>
            <a:miter lim="800000"/>
            <a:headEnd/>
            <a:tailEnd/>
          </a:ln>
        </p:spPr>
        <p:txBody>
          <a:bodyPr wrap="none" anchor="ctr"/>
          <a:lstStyle/>
          <a:p>
            <a:endParaRPr lang="fr-FR" altLang="fr-FR"/>
          </a:p>
        </p:txBody>
      </p:sp>
      <p:sp>
        <p:nvSpPr>
          <p:cNvPr id="11270" name="Rectangle 6"/>
          <p:cNvSpPr>
            <a:spLocks noChangeArrowheads="1"/>
          </p:cNvSpPr>
          <p:nvPr/>
        </p:nvSpPr>
        <p:spPr bwMode="auto">
          <a:xfrm>
            <a:off x="3024188" y="1214438"/>
            <a:ext cx="863600" cy="303212"/>
          </a:xfrm>
          <a:prstGeom prst="rect">
            <a:avLst/>
          </a:prstGeom>
          <a:noFill/>
          <a:ln w="25560" cap="sq">
            <a:solidFill>
              <a:srgbClr val="FF0000"/>
            </a:solidFill>
            <a:miter lim="800000"/>
            <a:headEnd/>
            <a:tailEnd/>
          </a:ln>
        </p:spPr>
        <p:txBody>
          <a:bodyPr wrap="none" anchor="ctr"/>
          <a:lstStyle/>
          <a:p>
            <a:endParaRPr lang="fr-FR" alt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1269"/>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1" end="1"/>
                                            </p:txEl>
                                          </p:spTgt>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11268"/>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959100" y="274638"/>
            <a:ext cx="7499350" cy="1143000"/>
          </a:xfrm>
          <a:prstGeom prst="rect">
            <a:avLst/>
          </a:prstGeom>
          <a:noFill/>
          <a:ln w="9525" cap="flat">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4300" dirty="0" err="1">
                <a:solidFill>
                  <a:srgbClr val="5F688B"/>
                </a:solidFill>
                <a:effectLst>
                  <a:outerShdw blurRad="38100" dist="38100" dir="2700000" algn="tl">
                    <a:srgbClr val="C0C0C0"/>
                  </a:outerShdw>
                </a:effectLst>
                <a:latin typeface="Gill Sans MT" pitchFamily="34" charset="0"/>
                <a:cs typeface="Arial" pitchFamily="34" charset="0"/>
              </a:rPr>
              <a:t>Rôle</a:t>
            </a:r>
            <a:r>
              <a:rPr lang="es-ES" sz="4300" dirty="0">
                <a:solidFill>
                  <a:srgbClr val="5F688B"/>
                </a:solidFill>
                <a:effectLst>
                  <a:outerShdw blurRad="38100" dist="38100" dir="2700000" algn="tl">
                    <a:srgbClr val="C0C0C0"/>
                  </a:outerShdw>
                </a:effectLst>
                <a:latin typeface="Gill Sans MT" pitchFamily="34" charset="0"/>
                <a:cs typeface="Arial" pitchFamily="34" charset="0"/>
              </a:rPr>
              <a:t> des LT8</a:t>
            </a:r>
          </a:p>
        </p:txBody>
      </p:sp>
      <p:sp>
        <p:nvSpPr>
          <p:cNvPr id="15363" name="Text Box 2"/>
          <p:cNvSpPr txBox="1">
            <a:spLocks noChangeArrowheads="1"/>
          </p:cNvSpPr>
          <p:nvPr/>
        </p:nvSpPr>
        <p:spPr bwMode="auto">
          <a:xfrm>
            <a:off x="619125" y="1447800"/>
            <a:ext cx="9839325" cy="4800600"/>
          </a:xfrm>
          <a:prstGeom prst="rect">
            <a:avLst/>
          </a:prstGeom>
          <a:noFill/>
          <a:ln w="9525">
            <a:noFill/>
            <a:round/>
            <a:headEnd/>
            <a:tailEnd/>
          </a:ln>
        </p:spPr>
        <p:txBody>
          <a:bodyPr/>
          <a:lstStyle/>
          <a:p>
            <a:pPr marL="363538" indent="-282575">
              <a:spcBef>
                <a:spcPts val="600"/>
              </a:spcBef>
              <a:buClr>
                <a:srgbClr val="D16349"/>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200" b="1" u="sng" dirty="0">
                <a:solidFill>
                  <a:srgbClr val="00B050"/>
                </a:solidFill>
                <a:latin typeface="Gill Sans MT" pitchFamily="34" charset="0"/>
              </a:rPr>
              <a:t>Comment les LT CD8 permettent l’élimination des agents pathogènes ?</a:t>
            </a:r>
          </a:p>
          <a:p>
            <a:pPr marL="363538" indent="-282575">
              <a:spcBef>
                <a:spcPts val="600"/>
              </a:spcBef>
              <a:buClr>
                <a:srgbClr val="D16349"/>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3200" b="1" u="sng" dirty="0">
              <a:solidFill>
                <a:srgbClr val="00B050"/>
              </a:solidFill>
              <a:latin typeface="Gill Sans MT"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947</Words>
  <Application>Microsoft Office PowerPoint</Application>
  <PresentationFormat>Grand écran</PresentationFormat>
  <Paragraphs>113</Paragraphs>
  <Slides>28</Slides>
  <Notes>25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Microsoft YaHei</vt:lpstr>
      <vt:lpstr>Arial</vt:lpstr>
      <vt:lpstr>Calibri</vt:lpstr>
      <vt:lpstr>Calibri Light</vt:lpstr>
      <vt:lpstr>Gill Sans MT</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BOUTIN-PUECH</dc:creator>
  <cp:lastModifiedBy>Sophie BOUTIN-PUECH</cp:lastModifiedBy>
  <cp:revision>2</cp:revision>
  <dcterms:created xsi:type="dcterms:W3CDTF">2024-02-27T08:48:43Z</dcterms:created>
  <dcterms:modified xsi:type="dcterms:W3CDTF">2025-01-30T13:56:02Z</dcterms:modified>
</cp:coreProperties>
</file>