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4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5E08-087C-49F6-97BC-3F5CEBCF07C5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ADB0-0BE1-4A52-8B42-EDEE369E1E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5E08-087C-49F6-97BC-3F5CEBCF07C5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ADB0-0BE1-4A52-8B42-EDEE369E1E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5E08-087C-49F6-97BC-3F5CEBCF07C5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ADB0-0BE1-4A52-8B42-EDEE369E1E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5E08-087C-49F6-97BC-3F5CEBCF07C5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ADB0-0BE1-4A52-8B42-EDEE369E1E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5E08-087C-49F6-97BC-3F5CEBCF07C5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ADB0-0BE1-4A52-8B42-EDEE369E1E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5E08-087C-49F6-97BC-3F5CEBCF07C5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ADB0-0BE1-4A52-8B42-EDEE369E1E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5E08-087C-49F6-97BC-3F5CEBCF07C5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ADB0-0BE1-4A52-8B42-EDEE369E1E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5E08-087C-49F6-97BC-3F5CEBCF07C5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ADB0-0BE1-4A52-8B42-EDEE369E1E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5E08-087C-49F6-97BC-3F5CEBCF07C5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ADB0-0BE1-4A52-8B42-EDEE369E1E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5E08-087C-49F6-97BC-3F5CEBCF07C5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ADB0-0BE1-4A52-8B42-EDEE369E1E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5E08-087C-49F6-97BC-3F5CEBCF07C5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ADB0-0BE1-4A52-8B42-EDEE369E1E8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5E08-087C-49F6-97BC-3F5CEBCF07C5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7ADB0-0BE1-4A52-8B42-EDEE369E1E8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02437" y="137540"/>
            <a:ext cx="594550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Activité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3 :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Maturation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de la </a:t>
            </a:r>
            <a:r>
              <a:rPr sz="3200" b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lithosphère</a:t>
            </a:r>
            <a:r>
              <a:rPr sz="32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au</a:t>
            </a:r>
            <a:r>
              <a:rPr sz="32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cours</a:t>
            </a:r>
            <a:r>
              <a:rPr sz="32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du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temps.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1759" y="0"/>
            <a:ext cx="2682240" cy="32796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AE047E-0112-4AE9-A6DB-8CB90A4E0164}"/>
              </a:ext>
            </a:extLst>
          </p:cNvPr>
          <p:cNvSpPr/>
          <p:nvPr/>
        </p:nvSpPr>
        <p:spPr>
          <a:xfrm>
            <a:off x="-1675788" y="1246788"/>
            <a:ext cx="72389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2145" marR="177165">
              <a:lnSpc>
                <a:spcPct val="100000"/>
              </a:lnSpc>
              <a:spcBef>
                <a:spcPts val="105"/>
              </a:spcBef>
            </a:pPr>
            <a:r>
              <a:rPr lang="fr-FR" b="1" spc="-30" dirty="0"/>
              <a:t>L’</a:t>
            </a:r>
            <a:r>
              <a:rPr lang="fr-FR" b="1" spc="-30" dirty="0">
                <a:highlight>
                  <a:srgbClr val="FFFF00"/>
                </a:highlight>
              </a:rPr>
              <a:t>hydrothermalisme</a:t>
            </a:r>
            <a:r>
              <a:rPr lang="fr-FR" b="1" spc="-30" dirty="0"/>
              <a:t> </a:t>
            </a:r>
            <a:r>
              <a:rPr lang="fr-FR" b="1" spc="-15" dirty="0"/>
              <a:t>est responsable </a:t>
            </a:r>
            <a:r>
              <a:rPr lang="fr-FR" b="1" spc="-5" dirty="0"/>
              <a:t>de </a:t>
            </a:r>
            <a:r>
              <a:rPr lang="fr-FR" b="1" dirty="0"/>
              <a:t> </a:t>
            </a:r>
            <a:r>
              <a:rPr lang="fr-FR" b="1" spc="-25" dirty="0"/>
              <a:t>profondes</a:t>
            </a:r>
            <a:r>
              <a:rPr lang="fr-FR" b="1" spc="-65" dirty="0"/>
              <a:t> </a:t>
            </a:r>
            <a:r>
              <a:rPr lang="fr-FR" b="1" spc="-15" dirty="0"/>
              <a:t>modifications</a:t>
            </a:r>
            <a:r>
              <a:rPr lang="fr-FR" b="1" spc="-60" dirty="0"/>
              <a:t> </a:t>
            </a:r>
            <a:r>
              <a:rPr lang="fr-FR" b="1" spc="-5" dirty="0"/>
              <a:t>des</a:t>
            </a:r>
            <a:r>
              <a:rPr lang="fr-FR" b="1" spc="-40" dirty="0"/>
              <a:t> </a:t>
            </a:r>
            <a:r>
              <a:rPr lang="fr-FR" b="1" spc="-15" dirty="0"/>
              <a:t>roches</a:t>
            </a:r>
            <a:r>
              <a:rPr lang="fr-FR" b="1" spc="-60" dirty="0"/>
              <a:t> </a:t>
            </a:r>
            <a:r>
              <a:rPr lang="fr-FR" b="1" spc="-5" dirty="0"/>
              <a:t>de</a:t>
            </a:r>
            <a:r>
              <a:rPr lang="fr-FR" b="1" spc="-35" dirty="0"/>
              <a:t> </a:t>
            </a:r>
            <a:r>
              <a:rPr lang="fr-FR" b="1" dirty="0"/>
              <a:t>la </a:t>
            </a:r>
            <a:r>
              <a:rPr lang="fr-FR" b="1" spc="-434" dirty="0"/>
              <a:t> </a:t>
            </a:r>
            <a:r>
              <a:rPr lang="fr-FR" b="1" spc="-50" dirty="0"/>
              <a:t>L</a:t>
            </a:r>
            <a:r>
              <a:rPr lang="fr-FR" b="1" spc="-40" dirty="0"/>
              <a:t>O</a:t>
            </a:r>
            <a:r>
              <a:rPr lang="fr-FR" b="1" dirty="0"/>
              <a:t>.</a:t>
            </a:r>
            <a:r>
              <a:rPr lang="fr-FR" b="1" spc="-45" dirty="0"/>
              <a:t> </a:t>
            </a:r>
            <a:r>
              <a:rPr lang="fr-FR" b="1" spc="-145" dirty="0"/>
              <a:t>L’</a:t>
            </a:r>
            <a:r>
              <a:rPr lang="fr-FR" b="1" spc="-20" dirty="0"/>
              <a:t>ea</a:t>
            </a:r>
            <a:r>
              <a:rPr lang="fr-FR" b="1" dirty="0"/>
              <a:t>u</a:t>
            </a:r>
            <a:r>
              <a:rPr lang="fr-FR" b="1" spc="-55" dirty="0"/>
              <a:t> </a:t>
            </a:r>
            <a:r>
              <a:rPr lang="fr-FR" b="1" spc="-10" dirty="0"/>
              <a:t>d</a:t>
            </a:r>
            <a:r>
              <a:rPr lang="fr-FR" b="1" dirty="0"/>
              <a:t>e</a:t>
            </a:r>
            <a:r>
              <a:rPr lang="fr-FR" b="1" spc="-30" dirty="0"/>
              <a:t> </a:t>
            </a:r>
            <a:r>
              <a:rPr lang="fr-FR" b="1" spc="-15" dirty="0"/>
              <a:t>m</a:t>
            </a:r>
            <a:r>
              <a:rPr lang="fr-FR" b="1" spc="-5" dirty="0"/>
              <a:t>e</a:t>
            </a:r>
            <a:r>
              <a:rPr lang="fr-FR" b="1" dirty="0"/>
              <a:t>r</a:t>
            </a:r>
            <a:r>
              <a:rPr lang="fr-FR" b="1" spc="-50" dirty="0"/>
              <a:t> </a:t>
            </a:r>
            <a:r>
              <a:rPr lang="fr-FR" b="1" dirty="0"/>
              <a:t>à</a:t>
            </a:r>
            <a:r>
              <a:rPr lang="fr-FR" b="1" spc="-30" dirty="0"/>
              <a:t> </a:t>
            </a:r>
            <a:r>
              <a:rPr lang="fr-FR" b="1" spc="-10" dirty="0"/>
              <a:t>4</a:t>
            </a:r>
            <a:r>
              <a:rPr lang="fr-FR" b="1" spc="-5" dirty="0">
                <a:cs typeface="Calibri"/>
              </a:rPr>
              <a:t>°</a:t>
            </a:r>
            <a:r>
              <a:rPr lang="fr-FR" b="1" dirty="0"/>
              <a:t>C</a:t>
            </a:r>
            <a:r>
              <a:rPr lang="fr-FR" b="1" spc="-25" dirty="0"/>
              <a:t> </a:t>
            </a:r>
            <a:r>
              <a:rPr lang="fr-FR" b="1" spc="-10" dirty="0"/>
              <a:t>p</a:t>
            </a:r>
            <a:r>
              <a:rPr lang="fr-FR" b="1" spc="-5" dirty="0"/>
              <a:t>é</a:t>
            </a:r>
            <a:r>
              <a:rPr lang="fr-FR" b="1" spc="-20" dirty="0"/>
              <a:t>n</a:t>
            </a:r>
            <a:r>
              <a:rPr lang="fr-FR" b="1" spc="-5" dirty="0"/>
              <a:t>è</a:t>
            </a:r>
            <a:r>
              <a:rPr lang="fr-FR" b="1" spc="-20" dirty="0"/>
              <a:t>t</a:t>
            </a:r>
            <a:r>
              <a:rPr lang="fr-FR" b="1" spc="-45" dirty="0"/>
              <a:t>r</a:t>
            </a:r>
            <a:r>
              <a:rPr lang="fr-FR" b="1" dirty="0"/>
              <a:t>e</a:t>
            </a:r>
            <a:r>
              <a:rPr lang="fr-FR" b="1" spc="-50" dirty="0"/>
              <a:t> </a:t>
            </a:r>
            <a:r>
              <a:rPr lang="fr-FR" b="1" spc="-10" dirty="0"/>
              <a:t>dan</a:t>
            </a:r>
            <a:r>
              <a:rPr lang="fr-FR" b="1" dirty="0"/>
              <a:t>s</a:t>
            </a:r>
            <a:r>
              <a:rPr lang="fr-FR" b="1" spc="-40" dirty="0"/>
              <a:t> </a:t>
            </a:r>
            <a:r>
              <a:rPr lang="fr-FR" b="1" dirty="0"/>
              <a:t>les  </a:t>
            </a:r>
            <a:r>
              <a:rPr lang="fr-FR" b="1" spc="-20" dirty="0">
                <a:solidFill>
                  <a:srgbClr val="FF0000"/>
                </a:solidFill>
              </a:rPr>
              <a:t>fractures</a:t>
            </a:r>
            <a:r>
              <a:rPr lang="fr-FR" b="1" spc="-50" dirty="0">
                <a:solidFill>
                  <a:srgbClr val="FF0000"/>
                </a:solidFill>
              </a:rPr>
              <a:t> </a:t>
            </a:r>
            <a:r>
              <a:rPr lang="fr-FR" b="1" spc="-5" dirty="0"/>
              <a:t>de</a:t>
            </a:r>
            <a:r>
              <a:rPr lang="fr-FR" b="1" spc="-15" dirty="0"/>
              <a:t> </a:t>
            </a:r>
            <a:r>
              <a:rPr lang="fr-FR" b="1" dirty="0"/>
              <a:t>la</a:t>
            </a:r>
            <a:r>
              <a:rPr lang="fr-FR" b="1" spc="-25" dirty="0"/>
              <a:t> </a:t>
            </a:r>
            <a:r>
              <a:rPr lang="fr-FR" b="1" spc="-15" dirty="0"/>
              <a:t>lithosphère</a:t>
            </a:r>
            <a:r>
              <a:rPr lang="fr-FR" b="1" spc="-50" dirty="0"/>
              <a:t> </a:t>
            </a:r>
            <a:r>
              <a:rPr lang="fr-FR" b="1" spc="-5" dirty="0"/>
              <a:t>plus</a:t>
            </a:r>
            <a:r>
              <a:rPr lang="fr-FR" b="1" spc="-35" dirty="0"/>
              <a:t> </a:t>
            </a:r>
            <a:r>
              <a:rPr lang="fr-FR" b="1" spc="-15" dirty="0"/>
              <a:t>chaude.</a:t>
            </a:r>
          </a:p>
          <a:p>
            <a:pPr marL="1922145" marR="5080" indent="55880">
              <a:lnSpc>
                <a:spcPct val="100099"/>
              </a:lnSpc>
            </a:pPr>
            <a:r>
              <a:rPr lang="fr-FR" sz="2400" b="1" spc="-25" dirty="0"/>
              <a:t>Réchauffée</a:t>
            </a:r>
            <a:r>
              <a:rPr lang="fr-FR" sz="2400" b="1" spc="-75" dirty="0"/>
              <a:t> </a:t>
            </a:r>
            <a:r>
              <a:rPr lang="fr-FR" sz="2400" b="1" spc="-10" dirty="0"/>
              <a:t>et</a:t>
            </a:r>
            <a:r>
              <a:rPr lang="fr-FR" sz="2400" b="1" spc="-20" dirty="0"/>
              <a:t> </a:t>
            </a:r>
            <a:r>
              <a:rPr lang="fr-FR" sz="2400" b="1" spc="-10" dirty="0">
                <a:solidFill>
                  <a:srgbClr val="FF0000"/>
                </a:solidFill>
              </a:rPr>
              <a:t>moins</a:t>
            </a:r>
            <a:r>
              <a:rPr lang="fr-FR" sz="2400" b="1" spc="-55" dirty="0">
                <a:solidFill>
                  <a:srgbClr val="FF0000"/>
                </a:solidFill>
              </a:rPr>
              <a:t> </a:t>
            </a:r>
            <a:r>
              <a:rPr lang="fr-FR" sz="2400" b="1" spc="-10" dirty="0"/>
              <a:t>dense,</a:t>
            </a:r>
            <a:r>
              <a:rPr lang="fr-FR" sz="2400" b="1" spc="-50" dirty="0"/>
              <a:t> </a:t>
            </a:r>
            <a:r>
              <a:rPr lang="fr-FR" sz="2400" b="1" spc="-35" dirty="0"/>
              <a:t>l’eau</a:t>
            </a:r>
            <a:r>
              <a:rPr lang="fr-FR" sz="2400" b="1" spc="-60" dirty="0"/>
              <a:t> </a:t>
            </a:r>
            <a:r>
              <a:rPr lang="fr-FR" sz="2400" b="1" spc="-25" dirty="0"/>
              <a:t>remonte </a:t>
            </a:r>
            <a:r>
              <a:rPr lang="fr-FR" sz="2400" b="1" spc="-434" dirty="0"/>
              <a:t> </a:t>
            </a:r>
            <a:r>
              <a:rPr lang="fr-FR" sz="2400" b="1" spc="-10" dirty="0"/>
              <a:t>et </a:t>
            </a:r>
            <a:r>
              <a:rPr lang="fr-FR" sz="2400" b="1" spc="-5" dirty="0"/>
              <a:t>jaillit au </a:t>
            </a:r>
            <a:r>
              <a:rPr lang="fr-FR" sz="2400" b="1" spc="-10" dirty="0"/>
              <a:t>niveau </a:t>
            </a:r>
            <a:r>
              <a:rPr lang="fr-FR" sz="2400" b="1" spc="-5" dirty="0"/>
              <a:t>de </a:t>
            </a:r>
            <a:r>
              <a:rPr lang="fr-FR" sz="2400" b="1" spc="-20" dirty="0"/>
              <a:t>structures nommées </a:t>
            </a:r>
            <a:r>
              <a:rPr lang="fr-FR" sz="2400" b="1" spc="-15" dirty="0"/>
              <a:t> </a:t>
            </a:r>
            <a:r>
              <a:rPr lang="fr-FR" sz="2400" b="1" spc="-5" dirty="0"/>
              <a:t>des </a:t>
            </a:r>
            <a:r>
              <a:rPr lang="fr-FR" sz="2400" b="1" spc="-20" dirty="0">
                <a:solidFill>
                  <a:srgbClr val="FF0000"/>
                </a:solidFill>
              </a:rPr>
              <a:t>fumeurs </a:t>
            </a:r>
            <a:r>
              <a:rPr lang="fr-FR" sz="2400" b="1" spc="-15" dirty="0">
                <a:solidFill>
                  <a:srgbClr val="FF0000"/>
                </a:solidFill>
              </a:rPr>
              <a:t>noirs</a:t>
            </a:r>
            <a:r>
              <a:rPr lang="fr-FR" sz="2400" b="1" spc="-15" dirty="0"/>
              <a:t>. </a:t>
            </a:r>
            <a:r>
              <a:rPr lang="fr-FR" sz="2400" b="1" spc="-10" dirty="0"/>
              <a:t>On appelle </a:t>
            </a:r>
            <a:r>
              <a:rPr lang="fr-FR" sz="2400" b="1" spc="-15" dirty="0"/>
              <a:t>circulation </a:t>
            </a:r>
            <a:r>
              <a:rPr lang="fr-FR" sz="2400" b="1" spc="-10" dirty="0"/>
              <a:t> </a:t>
            </a:r>
            <a:r>
              <a:rPr lang="fr-FR" sz="2400" b="1" spc="-25" dirty="0"/>
              <a:t>hydrothermale </a:t>
            </a:r>
            <a:r>
              <a:rPr lang="fr-FR" sz="2400" b="1" dirty="0"/>
              <a:t>la </a:t>
            </a:r>
            <a:r>
              <a:rPr lang="fr-FR" sz="2400" b="1" spc="-15" dirty="0"/>
              <a:t>circulation </a:t>
            </a:r>
            <a:r>
              <a:rPr lang="fr-FR" sz="2400" b="1" spc="-40" dirty="0"/>
              <a:t>d’eau </a:t>
            </a:r>
            <a:r>
              <a:rPr lang="fr-FR" sz="2400" b="1" spc="-35" dirty="0"/>
              <a:t> </a:t>
            </a:r>
            <a:r>
              <a:rPr lang="fr-FR" sz="2400" b="1" spc="-20" dirty="0"/>
              <a:t>entretenue </a:t>
            </a:r>
            <a:r>
              <a:rPr lang="fr-FR" sz="2400" b="1" spc="-5" dirty="0"/>
              <a:t>par ces </a:t>
            </a:r>
            <a:r>
              <a:rPr lang="fr-FR" sz="2400" b="1" spc="-25" dirty="0"/>
              <a:t>différences </a:t>
            </a:r>
            <a:r>
              <a:rPr lang="fr-FR" sz="2400" b="1" spc="-5" dirty="0"/>
              <a:t>de 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7198" y="557947"/>
            <a:ext cx="7347584" cy="5300980"/>
            <a:chOff x="0" y="1557527"/>
            <a:chExt cx="7347584" cy="530098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" y="1557527"/>
              <a:ext cx="6912864" cy="338175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71538" y="4314482"/>
            <a:ext cx="763526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0B050"/>
                </a:solidFill>
                <a:latin typeface="Trebuchet MS"/>
                <a:cs typeface="Trebuchet MS"/>
              </a:rPr>
              <a:t>la</a:t>
            </a:r>
            <a:r>
              <a:rPr sz="3200" spc="-1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00B050"/>
                </a:solidFill>
                <a:latin typeface="Trebuchet MS"/>
                <a:cs typeface="Trebuchet MS"/>
              </a:rPr>
              <a:t>profondeur</a:t>
            </a:r>
            <a:r>
              <a:rPr sz="3200" b="1" spc="-1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00B050"/>
                </a:solidFill>
                <a:latin typeface="Trebuchet MS"/>
                <a:cs typeface="Trebuchet MS"/>
              </a:rPr>
              <a:t>des</a:t>
            </a:r>
            <a:r>
              <a:rPr sz="3200" b="1" dirty="0">
                <a:solidFill>
                  <a:srgbClr val="00B050"/>
                </a:solidFill>
                <a:latin typeface="Trebuchet MS"/>
                <a:cs typeface="Trebuchet MS"/>
              </a:rPr>
              <a:t> fonds</a:t>
            </a:r>
            <a:r>
              <a:rPr sz="3200" b="1" spc="-2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3200" b="1" dirty="0" err="1">
                <a:solidFill>
                  <a:srgbClr val="00B050"/>
                </a:solidFill>
                <a:latin typeface="Trebuchet MS"/>
                <a:cs typeface="Trebuchet MS"/>
              </a:rPr>
              <a:t>océaniques</a:t>
            </a:r>
            <a:r>
              <a:rPr sz="3200" b="1" spc="-3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3200" b="1" spc="-5" dirty="0" err="1">
                <a:solidFill>
                  <a:srgbClr val="00B050"/>
                </a:solidFill>
                <a:latin typeface="Trebuchet MS"/>
                <a:cs typeface="Trebuchet MS"/>
              </a:rPr>
              <a:t>augmente</a:t>
            </a:r>
            <a:r>
              <a:rPr lang="fr-FR" sz="3200" b="1" spc="-5" dirty="0">
                <a:solidFill>
                  <a:srgbClr val="00B050"/>
                </a:solidFill>
                <a:latin typeface="Trebuchet MS"/>
                <a:cs typeface="Trebuchet MS"/>
              </a:rPr>
              <a:t> avec l’âge de la lithosphère</a:t>
            </a:r>
            <a:endParaRPr sz="3200" dirty="0">
              <a:solidFill>
                <a:srgbClr val="00B05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731" y="657019"/>
            <a:ext cx="7531734" cy="5588635"/>
            <a:chOff x="0" y="1269491"/>
            <a:chExt cx="7531734" cy="5588635"/>
          </a:xfrm>
        </p:grpSpPr>
        <p:sp>
          <p:nvSpPr>
            <p:cNvPr id="3" name="object 3"/>
            <p:cNvSpPr/>
            <p:nvPr/>
          </p:nvSpPr>
          <p:spPr>
            <a:xfrm>
              <a:off x="0" y="4069780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1269491"/>
              <a:ext cx="7344156" cy="395935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02589" y="4932127"/>
            <a:ext cx="710977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3200" b="1" spc="-5" dirty="0">
                <a:solidFill>
                  <a:srgbClr val="00B050"/>
                </a:solidFill>
                <a:latin typeface="Calibri"/>
                <a:cs typeface="Calibri"/>
              </a:rPr>
              <a:t>épaississement</a:t>
            </a:r>
            <a:r>
              <a:rPr sz="3200" b="1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de</a:t>
            </a:r>
            <a:r>
              <a:rPr sz="3200" b="1" spc="-3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la</a:t>
            </a:r>
            <a:r>
              <a:rPr sz="3200" b="1" spc="-1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B050"/>
                </a:solidFill>
                <a:latin typeface="Calibri"/>
                <a:cs typeface="Calibri"/>
              </a:rPr>
              <a:t>L</a:t>
            </a:r>
            <a:r>
              <a:rPr lang="fr-FR" sz="3200" b="1" spc="-20" dirty="0" err="1">
                <a:solidFill>
                  <a:srgbClr val="00B050"/>
                </a:solidFill>
                <a:latin typeface="Calibri"/>
                <a:cs typeface="Calibri"/>
              </a:rPr>
              <a:t>ithosphère</a:t>
            </a:r>
            <a:r>
              <a:rPr lang="fr-FR" sz="3200" b="1" spc="-20" dirty="0">
                <a:solidFill>
                  <a:srgbClr val="00B050"/>
                </a:solidFill>
                <a:latin typeface="Calibri"/>
                <a:cs typeface="Calibri"/>
              </a:rPr>
              <a:t> océanique</a:t>
            </a:r>
            <a:r>
              <a:rPr sz="3200" b="1" spc="-10" dirty="0">
                <a:solidFill>
                  <a:srgbClr val="00B050"/>
                </a:solidFill>
                <a:latin typeface="Calibri"/>
                <a:cs typeface="Calibri"/>
              </a:rPr>
              <a:t> avec</a:t>
            </a:r>
            <a:r>
              <a:rPr sz="3200" b="1" spc="-2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B050"/>
                </a:solidFill>
                <a:latin typeface="Calibri"/>
                <a:cs typeface="Calibri"/>
              </a:rPr>
              <a:t>le</a:t>
            </a:r>
            <a:r>
              <a:rPr sz="3200" b="1" spc="-3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B050"/>
                </a:solidFill>
                <a:latin typeface="Calibri"/>
                <a:cs typeface="Calibri"/>
              </a:rPr>
              <a:t>temps</a:t>
            </a:r>
            <a:endParaRPr sz="32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CAB468-C6FB-43C0-8C10-53611A5085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692696"/>
            <a:ext cx="770485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4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8267" y="280161"/>
            <a:ext cx="2740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493B9"/>
                </a:solidFill>
                <a:latin typeface="Trebuchet MS"/>
                <a:cs typeface="Trebuchet MS"/>
              </a:rPr>
              <a:t>Schéma</a:t>
            </a:r>
            <a:r>
              <a:rPr sz="3600" spc="-8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4E4A01D-0DE3-4A8B-9A2B-8A3C193F74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920880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9F7AA-79C8-44CD-B825-66CD03348C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2"/>
          <a:stretch>
            <a:fillRect/>
          </a:stretch>
        </p:blipFill>
        <p:spPr bwMode="auto">
          <a:xfrm>
            <a:off x="467544" y="1556793"/>
            <a:ext cx="820891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28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7063740" cy="329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2555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zone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d’…………………………. 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s’………………………………,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s’…………………………………….</a:t>
            </a:r>
            <a:endParaRPr sz="18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roches</a:t>
            </a:r>
            <a:endParaRPr sz="1800">
              <a:latin typeface="Trebuchet MS"/>
              <a:cs typeface="Trebuchet MS"/>
            </a:endParaRPr>
          </a:p>
          <a:p>
            <a:pPr marL="355600" marR="5080" algn="just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 (d=…………..) alors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la lithosphère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globale elle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(d=…………………) car il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apport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matériel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mantellique nouveau.</a:t>
            </a:r>
            <a:endParaRPr sz="1800">
              <a:latin typeface="Trebuchet MS"/>
              <a:cs typeface="Trebuchet MS"/>
            </a:endParaRPr>
          </a:p>
          <a:p>
            <a:pPr marL="355600" marR="193675" indent="-343535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…………………………………….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l’……………………………………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plus faible (d=……………).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………………………………..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7063740" cy="329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2555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zone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d’accrétion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s’………………………………,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s’…………………………………….</a:t>
            </a:r>
            <a:endParaRPr sz="18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roches</a:t>
            </a:r>
            <a:endParaRPr sz="1800">
              <a:latin typeface="Trebuchet MS"/>
              <a:cs typeface="Trebuchet MS"/>
            </a:endParaRPr>
          </a:p>
          <a:p>
            <a:pPr marL="355600" marR="5080" algn="just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 (d=…………..) alors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la lithosphère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globale elle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(d=…………………) car il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apport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matériel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mantellique nouveau.</a:t>
            </a:r>
            <a:endParaRPr sz="1800">
              <a:latin typeface="Trebuchet MS"/>
              <a:cs typeface="Trebuchet MS"/>
            </a:endParaRPr>
          </a:p>
          <a:p>
            <a:pPr marL="355600" marR="193675" indent="-343535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…………………………………….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l’……………………………………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plus faible (d=……………).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………………………………..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7063740" cy="329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2555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zone </a:t>
            </a:r>
            <a:r>
              <a:rPr sz="1800" spc="-5" dirty="0">
                <a:latin typeface="Trebuchet MS"/>
                <a:cs typeface="Trebuchet MS"/>
              </a:rPr>
              <a:t>d’accrétion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s’enfonce</a:t>
            </a:r>
            <a:r>
              <a:rPr sz="180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la lithosphère océanique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s’…………………………………….</a:t>
            </a:r>
            <a:endParaRPr sz="18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roches</a:t>
            </a:r>
            <a:endParaRPr sz="1800">
              <a:latin typeface="Trebuchet MS"/>
              <a:cs typeface="Trebuchet MS"/>
            </a:endParaRPr>
          </a:p>
          <a:p>
            <a:pPr marL="355600" marR="5080" algn="just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 (d=…………..) alors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la lithosphère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globale elle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(d=…………………) car il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apport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matériel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mantellique nouveau.</a:t>
            </a:r>
            <a:endParaRPr sz="1800">
              <a:latin typeface="Trebuchet MS"/>
              <a:cs typeface="Trebuchet MS"/>
            </a:endParaRPr>
          </a:p>
          <a:p>
            <a:pPr marL="355600" marR="193675" indent="-343535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…………………………………….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l’……………………………………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plus faible (d=……………).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………………………………..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7063740" cy="329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2555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zone </a:t>
            </a:r>
            <a:r>
              <a:rPr sz="1800" spc="-5" dirty="0">
                <a:latin typeface="Trebuchet MS"/>
                <a:cs typeface="Trebuchet MS"/>
              </a:rPr>
              <a:t>d’accrétion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s’enfonce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la lithosphère océanique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s’épaissit</a:t>
            </a:r>
            <a:endParaRPr sz="18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roches</a:t>
            </a:r>
            <a:endParaRPr sz="1800">
              <a:latin typeface="Trebuchet MS"/>
              <a:cs typeface="Trebuchet MS"/>
            </a:endParaRPr>
          </a:p>
          <a:p>
            <a:pPr marL="355600" marR="5080" algn="just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 (d=…………..) alors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la lithosphère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globale elle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(d=…………………) car il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apport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matériel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mantellique nouveau.</a:t>
            </a:r>
            <a:endParaRPr sz="1800">
              <a:latin typeface="Trebuchet MS"/>
              <a:cs typeface="Trebuchet MS"/>
            </a:endParaRPr>
          </a:p>
          <a:p>
            <a:pPr marL="355600" marR="193675" indent="-343535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…………………………………….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l’……………………………………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plus faible (d=……………).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………………………………..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7011034" cy="329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9850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zone </a:t>
            </a:r>
            <a:r>
              <a:rPr sz="1800" spc="-5" dirty="0">
                <a:latin typeface="Trebuchet MS"/>
                <a:cs typeface="Trebuchet MS"/>
              </a:rPr>
              <a:t>d’accrétion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s’enfonce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la lithosphère océanique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s’épaissit.</a:t>
            </a:r>
            <a:endParaRPr sz="1800">
              <a:latin typeface="Trebuchet MS"/>
              <a:cs typeface="Trebuchet MS"/>
            </a:endParaRPr>
          </a:p>
          <a:p>
            <a:pPr marL="355600" marR="515620" indent="-343535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roches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diminue </a:t>
            </a:r>
            <a:r>
              <a:rPr sz="1800" spc="-5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d=2,9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que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 globale elle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(d=…………………)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car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il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apport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matériel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mantellique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nouveau.</a:t>
            </a:r>
            <a:endParaRPr sz="1800">
              <a:latin typeface="Trebuchet MS"/>
              <a:cs typeface="Trebuchet MS"/>
            </a:endParaRPr>
          </a:p>
          <a:p>
            <a:pPr marL="355600" marR="140970" indent="-343535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…………………………………….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l’……………………………………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plus faible (d=……………).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………………………………..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6">
            <a:extLst>
              <a:ext uri="{FF2B5EF4-FFF2-40B4-BE49-F238E27FC236}">
                <a16:creationId xmlns:a16="http://schemas.microsoft.com/office/drawing/2014/main" id="{5C9992E0-1F96-4F2D-90D0-CFEEBD9984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3528" y="620688"/>
            <a:ext cx="7931224" cy="5036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2145" marR="177165">
              <a:lnSpc>
                <a:spcPct val="100000"/>
              </a:lnSpc>
              <a:spcBef>
                <a:spcPts val="105"/>
              </a:spcBef>
            </a:pPr>
            <a:r>
              <a:rPr lang="fr-FR" sz="2400" b="1" spc="-30" dirty="0"/>
              <a:t>L’</a:t>
            </a:r>
            <a:r>
              <a:rPr lang="fr-FR" sz="2400" b="1" spc="-30" dirty="0">
                <a:highlight>
                  <a:srgbClr val="FFFF00"/>
                </a:highlight>
              </a:rPr>
              <a:t>hydrothermalisme</a:t>
            </a:r>
            <a:r>
              <a:rPr lang="fr-FR" sz="2400" b="1" spc="-30" dirty="0"/>
              <a:t> </a:t>
            </a:r>
            <a:r>
              <a:rPr lang="fr-FR" sz="2400" b="1" spc="-15" dirty="0"/>
              <a:t>est responsable </a:t>
            </a:r>
            <a:r>
              <a:rPr lang="fr-FR" sz="2400" b="1" spc="-5" dirty="0"/>
              <a:t>de </a:t>
            </a:r>
            <a:r>
              <a:rPr lang="fr-FR" sz="2400" b="1" dirty="0"/>
              <a:t> </a:t>
            </a:r>
            <a:r>
              <a:rPr lang="fr-FR" sz="2400" b="1" spc="-25" dirty="0"/>
              <a:t>profondes</a:t>
            </a:r>
            <a:r>
              <a:rPr lang="fr-FR" sz="2400" b="1" spc="-65" dirty="0"/>
              <a:t> </a:t>
            </a:r>
            <a:r>
              <a:rPr lang="fr-FR" sz="2400" b="1" spc="-15" dirty="0"/>
              <a:t>modifications</a:t>
            </a:r>
            <a:r>
              <a:rPr lang="fr-FR" sz="2400" b="1" spc="-60" dirty="0"/>
              <a:t> </a:t>
            </a:r>
            <a:r>
              <a:rPr lang="fr-FR" sz="2400" b="1" spc="-5" dirty="0"/>
              <a:t>des</a:t>
            </a:r>
            <a:r>
              <a:rPr lang="fr-FR" sz="2400" b="1" spc="-40" dirty="0"/>
              <a:t> </a:t>
            </a:r>
            <a:r>
              <a:rPr lang="fr-FR" sz="2400" b="1" spc="-15" dirty="0"/>
              <a:t>roches</a:t>
            </a:r>
            <a:r>
              <a:rPr lang="fr-FR" sz="2400" b="1" spc="-60" dirty="0"/>
              <a:t> </a:t>
            </a:r>
            <a:r>
              <a:rPr lang="fr-FR" sz="2400" b="1" spc="-5" dirty="0"/>
              <a:t>de</a:t>
            </a:r>
            <a:r>
              <a:rPr lang="fr-FR" sz="2400" b="1" spc="-35" dirty="0"/>
              <a:t> </a:t>
            </a:r>
            <a:r>
              <a:rPr lang="fr-FR" sz="2400" b="1" dirty="0"/>
              <a:t>la </a:t>
            </a:r>
            <a:r>
              <a:rPr lang="fr-FR" sz="2400" b="1" spc="-434" dirty="0"/>
              <a:t> </a:t>
            </a:r>
            <a:r>
              <a:rPr lang="fr-FR" sz="2400" b="1" spc="-50" dirty="0"/>
              <a:t>L</a:t>
            </a:r>
            <a:r>
              <a:rPr lang="fr-FR" sz="2400" b="1" spc="-40" dirty="0"/>
              <a:t>O</a:t>
            </a:r>
            <a:r>
              <a:rPr lang="fr-FR" sz="2400" b="1" dirty="0"/>
              <a:t>.</a:t>
            </a:r>
            <a:r>
              <a:rPr lang="fr-FR" sz="2400" b="1" spc="-45" dirty="0"/>
              <a:t> </a:t>
            </a:r>
            <a:r>
              <a:rPr lang="fr-FR" sz="2400" b="1" spc="-145" dirty="0"/>
              <a:t>L’</a:t>
            </a:r>
            <a:r>
              <a:rPr lang="fr-FR" sz="2400" b="1" spc="-20" dirty="0"/>
              <a:t>ea</a:t>
            </a:r>
            <a:r>
              <a:rPr lang="fr-FR" sz="2400" b="1" dirty="0"/>
              <a:t>u</a:t>
            </a:r>
            <a:r>
              <a:rPr lang="fr-FR" sz="2400" b="1" spc="-55" dirty="0"/>
              <a:t> </a:t>
            </a:r>
            <a:r>
              <a:rPr lang="fr-FR" sz="2400" b="1" spc="-10" dirty="0"/>
              <a:t>d</a:t>
            </a:r>
            <a:r>
              <a:rPr lang="fr-FR" sz="2400" b="1" dirty="0"/>
              <a:t>e</a:t>
            </a:r>
            <a:r>
              <a:rPr lang="fr-FR" sz="2400" b="1" spc="-30" dirty="0"/>
              <a:t> </a:t>
            </a:r>
            <a:r>
              <a:rPr lang="fr-FR" sz="2400" b="1" spc="-15" dirty="0"/>
              <a:t>m</a:t>
            </a:r>
            <a:r>
              <a:rPr lang="fr-FR" sz="2400" b="1" spc="-5" dirty="0"/>
              <a:t>e</a:t>
            </a:r>
            <a:r>
              <a:rPr lang="fr-FR" sz="2400" b="1" dirty="0"/>
              <a:t>r</a:t>
            </a:r>
            <a:r>
              <a:rPr lang="fr-FR" sz="2400" b="1" spc="-50" dirty="0"/>
              <a:t> </a:t>
            </a:r>
            <a:r>
              <a:rPr lang="fr-FR" sz="2400" b="1" dirty="0"/>
              <a:t>à</a:t>
            </a:r>
            <a:r>
              <a:rPr lang="fr-FR" sz="2400" b="1" spc="-30" dirty="0"/>
              <a:t> </a:t>
            </a:r>
            <a:r>
              <a:rPr lang="fr-FR" sz="2400" b="1" spc="-10" dirty="0"/>
              <a:t>4</a:t>
            </a:r>
            <a:r>
              <a:rPr lang="fr-FR" sz="2400" b="1" spc="-5" dirty="0">
                <a:latin typeface="Calibri"/>
                <a:cs typeface="Calibri"/>
              </a:rPr>
              <a:t>°</a:t>
            </a:r>
            <a:r>
              <a:rPr lang="fr-FR" sz="2400" b="1" dirty="0"/>
              <a:t>C</a:t>
            </a:r>
            <a:r>
              <a:rPr lang="fr-FR" sz="2400" b="1" spc="-25" dirty="0"/>
              <a:t> </a:t>
            </a:r>
            <a:r>
              <a:rPr lang="fr-FR" sz="2400" b="1" spc="-10" dirty="0"/>
              <a:t>p</a:t>
            </a:r>
            <a:r>
              <a:rPr lang="fr-FR" sz="2400" b="1" spc="-5" dirty="0"/>
              <a:t>é</a:t>
            </a:r>
            <a:r>
              <a:rPr lang="fr-FR" sz="2400" b="1" spc="-20" dirty="0"/>
              <a:t>n</a:t>
            </a:r>
            <a:r>
              <a:rPr lang="fr-FR" sz="2400" b="1" spc="-5" dirty="0"/>
              <a:t>è</a:t>
            </a:r>
            <a:r>
              <a:rPr lang="fr-FR" sz="2400" b="1" spc="-20" dirty="0"/>
              <a:t>t</a:t>
            </a:r>
            <a:r>
              <a:rPr lang="fr-FR" sz="2400" b="1" spc="-45" dirty="0"/>
              <a:t>r</a:t>
            </a:r>
            <a:r>
              <a:rPr lang="fr-FR" sz="2400" b="1" dirty="0"/>
              <a:t>e</a:t>
            </a:r>
            <a:r>
              <a:rPr lang="fr-FR" sz="2400" b="1" spc="-50" dirty="0"/>
              <a:t> </a:t>
            </a:r>
            <a:r>
              <a:rPr lang="fr-FR" sz="2400" b="1" spc="-10" dirty="0"/>
              <a:t>dan</a:t>
            </a:r>
            <a:r>
              <a:rPr lang="fr-FR" sz="2400" b="1" dirty="0"/>
              <a:t>s</a:t>
            </a:r>
            <a:r>
              <a:rPr lang="fr-FR" sz="2400" b="1" spc="-40" dirty="0"/>
              <a:t> </a:t>
            </a:r>
            <a:r>
              <a:rPr lang="fr-FR" sz="2400" b="1" dirty="0"/>
              <a:t>les  </a:t>
            </a:r>
            <a:r>
              <a:rPr lang="fr-FR" sz="2400" b="1" spc="-20" dirty="0">
                <a:solidFill>
                  <a:srgbClr val="FF0000"/>
                </a:solidFill>
              </a:rPr>
              <a:t>fractures</a:t>
            </a:r>
            <a:r>
              <a:rPr lang="fr-FR" sz="2400" b="1" spc="-50" dirty="0">
                <a:solidFill>
                  <a:srgbClr val="FF0000"/>
                </a:solidFill>
              </a:rPr>
              <a:t> </a:t>
            </a:r>
            <a:r>
              <a:rPr lang="fr-FR" sz="2400" b="1" spc="-5" dirty="0"/>
              <a:t>de</a:t>
            </a:r>
            <a:r>
              <a:rPr lang="fr-FR" sz="2400" b="1" spc="-15" dirty="0"/>
              <a:t> </a:t>
            </a:r>
            <a:r>
              <a:rPr lang="fr-FR" sz="2400" b="1" dirty="0"/>
              <a:t>la</a:t>
            </a:r>
            <a:r>
              <a:rPr lang="fr-FR" sz="2400" b="1" spc="-25" dirty="0"/>
              <a:t> </a:t>
            </a:r>
            <a:r>
              <a:rPr lang="fr-FR" sz="2400" b="1" spc="-15" dirty="0"/>
              <a:t>lithosphère</a:t>
            </a:r>
            <a:r>
              <a:rPr lang="fr-FR" sz="2400" b="1" spc="-50" dirty="0"/>
              <a:t> </a:t>
            </a:r>
            <a:r>
              <a:rPr lang="fr-FR" sz="2400" b="1" spc="-5" dirty="0"/>
              <a:t>plus</a:t>
            </a:r>
            <a:r>
              <a:rPr lang="fr-FR" sz="2400" b="1" spc="-35" dirty="0"/>
              <a:t> </a:t>
            </a:r>
            <a:r>
              <a:rPr lang="fr-FR" sz="2400" b="1" spc="-15" dirty="0"/>
              <a:t>chaude.</a:t>
            </a:r>
          </a:p>
          <a:p>
            <a:pPr marL="1922145" marR="5080" indent="55880">
              <a:lnSpc>
                <a:spcPct val="100099"/>
              </a:lnSpc>
            </a:pPr>
            <a:r>
              <a:rPr lang="fr-FR" b="1" spc="-25" dirty="0"/>
              <a:t>Réchauffée</a:t>
            </a:r>
            <a:r>
              <a:rPr lang="fr-FR" b="1" spc="-75" dirty="0"/>
              <a:t> </a:t>
            </a:r>
            <a:r>
              <a:rPr lang="fr-FR" b="1" spc="-10" dirty="0"/>
              <a:t>et</a:t>
            </a:r>
            <a:r>
              <a:rPr lang="fr-FR" b="1" spc="-20" dirty="0"/>
              <a:t> </a:t>
            </a:r>
            <a:r>
              <a:rPr lang="fr-FR" b="1" spc="-10" dirty="0">
                <a:solidFill>
                  <a:srgbClr val="FF0000"/>
                </a:solidFill>
              </a:rPr>
              <a:t>moins</a:t>
            </a:r>
            <a:r>
              <a:rPr lang="fr-FR" b="1" spc="-55" dirty="0">
                <a:solidFill>
                  <a:srgbClr val="FF0000"/>
                </a:solidFill>
              </a:rPr>
              <a:t> </a:t>
            </a:r>
            <a:r>
              <a:rPr lang="fr-FR" b="1" spc="-10" dirty="0"/>
              <a:t>dense,</a:t>
            </a:r>
            <a:r>
              <a:rPr lang="fr-FR" b="1" spc="-50" dirty="0"/>
              <a:t> </a:t>
            </a:r>
            <a:r>
              <a:rPr lang="fr-FR" b="1" spc="-35" dirty="0"/>
              <a:t>l’eau</a:t>
            </a:r>
            <a:r>
              <a:rPr lang="fr-FR" b="1" spc="-60" dirty="0"/>
              <a:t> </a:t>
            </a:r>
            <a:r>
              <a:rPr lang="fr-FR" b="1" spc="-25" dirty="0"/>
              <a:t>remonte </a:t>
            </a:r>
            <a:r>
              <a:rPr lang="fr-FR" b="1" spc="-434" dirty="0"/>
              <a:t> </a:t>
            </a:r>
            <a:r>
              <a:rPr lang="fr-FR" b="1" spc="-10" dirty="0"/>
              <a:t>et </a:t>
            </a:r>
            <a:r>
              <a:rPr lang="fr-FR" b="1" spc="-5" dirty="0"/>
              <a:t>jaillit au </a:t>
            </a:r>
            <a:r>
              <a:rPr lang="fr-FR" b="1" spc="-10" dirty="0"/>
              <a:t>niveau </a:t>
            </a:r>
            <a:r>
              <a:rPr lang="fr-FR" b="1" spc="-5" dirty="0"/>
              <a:t>de </a:t>
            </a:r>
            <a:r>
              <a:rPr lang="fr-FR" b="1" spc="-20" dirty="0"/>
              <a:t>structures nommées </a:t>
            </a:r>
            <a:r>
              <a:rPr lang="fr-FR" b="1" spc="-15" dirty="0"/>
              <a:t> </a:t>
            </a:r>
            <a:r>
              <a:rPr lang="fr-FR" b="1" spc="-5" dirty="0"/>
              <a:t>des </a:t>
            </a:r>
            <a:r>
              <a:rPr lang="fr-FR" b="1" spc="-20" dirty="0">
                <a:solidFill>
                  <a:srgbClr val="FF0000"/>
                </a:solidFill>
              </a:rPr>
              <a:t>fumeurs </a:t>
            </a:r>
            <a:r>
              <a:rPr lang="fr-FR" b="1" spc="-15" dirty="0">
                <a:solidFill>
                  <a:srgbClr val="FF0000"/>
                </a:solidFill>
              </a:rPr>
              <a:t>noirs</a:t>
            </a:r>
            <a:r>
              <a:rPr lang="fr-FR" b="1" spc="-15" dirty="0"/>
              <a:t>. </a:t>
            </a:r>
            <a:r>
              <a:rPr lang="fr-FR" b="1" spc="-10" dirty="0"/>
              <a:t>On appelle </a:t>
            </a:r>
            <a:r>
              <a:rPr lang="fr-FR" b="1" spc="-15" dirty="0"/>
              <a:t>circulation </a:t>
            </a:r>
            <a:r>
              <a:rPr lang="fr-FR" b="1" spc="-10" dirty="0"/>
              <a:t> </a:t>
            </a:r>
            <a:r>
              <a:rPr lang="fr-FR" b="1" spc="-25" dirty="0"/>
              <a:t>hydrothermale </a:t>
            </a:r>
            <a:r>
              <a:rPr lang="fr-FR" b="1" dirty="0"/>
              <a:t>la </a:t>
            </a:r>
            <a:r>
              <a:rPr lang="fr-FR" b="1" spc="-15" dirty="0"/>
              <a:t>circulation </a:t>
            </a:r>
            <a:r>
              <a:rPr lang="fr-FR" b="1" spc="-40" dirty="0"/>
              <a:t>d’eau </a:t>
            </a:r>
            <a:r>
              <a:rPr lang="fr-FR" b="1" spc="-35" dirty="0"/>
              <a:t> </a:t>
            </a:r>
            <a:r>
              <a:rPr lang="fr-FR" b="1" spc="-20" dirty="0"/>
              <a:t>entretenue </a:t>
            </a:r>
            <a:r>
              <a:rPr lang="fr-FR" b="1" spc="-5" dirty="0"/>
              <a:t>par ces </a:t>
            </a:r>
            <a:r>
              <a:rPr lang="fr-FR" b="1" spc="-25" dirty="0"/>
              <a:t>différences </a:t>
            </a:r>
            <a:r>
              <a:rPr lang="fr-FR" b="1" spc="-5" dirty="0"/>
              <a:t>de </a:t>
            </a:r>
            <a:r>
              <a:rPr lang="fr-FR" b="1" dirty="0"/>
              <a:t> </a:t>
            </a:r>
            <a:r>
              <a:rPr lang="fr-FR" b="1" spc="-25" dirty="0"/>
              <a:t>température.</a:t>
            </a:r>
          </a:p>
        </p:txBody>
      </p:sp>
    </p:spTree>
    <p:extLst>
      <p:ext uri="{BB962C8B-B14F-4D97-AF65-F5344CB8AC3E}">
        <p14:creationId xmlns:p14="http://schemas.microsoft.com/office/powerpoint/2010/main" val="3399628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6946265" cy="302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zone </a:t>
            </a:r>
            <a:r>
              <a:rPr sz="1800" spc="-5" dirty="0">
                <a:latin typeface="Trebuchet MS"/>
                <a:cs typeface="Trebuchet MS"/>
              </a:rPr>
              <a:t>d’accrétion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s’enfonce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la lithosphère océanique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s’épaissit.</a:t>
            </a:r>
            <a:endParaRPr sz="1800">
              <a:latin typeface="Trebuchet MS"/>
              <a:cs typeface="Trebuchet MS"/>
            </a:endParaRPr>
          </a:p>
          <a:p>
            <a:pPr marL="355600" marR="434340" indent="-343535" algn="just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 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des roches </a:t>
            </a:r>
            <a:r>
              <a:rPr sz="1800" spc="-5" dirty="0">
                <a:latin typeface="Trebuchet MS"/>
                <a:cs typeface="Trebuchet MS"/>
              </a:rPr>
              <a:t>diminue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(d=2,9)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 que 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 globale elle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augmente </a:t>
            </a:r>
            <a:r>
              <a:rPr sz="1800" b="1" spc="-5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d=3,28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) car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il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apport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matériel mantellique nouveau.</a:t>
            </a:r>
            <a:endParaRPr sz="1800">
              <a:latin typeface="Trebuchet MS"/>
              <a:cs typeface="Trebuchet MS"/>
            </a:endParaRPr>
          </a:p>
          <a:p>
            <a:pPr marL="355600" marR="75565" indent="-343535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…………………………………….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l’……………………………………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plus faible (d=……………).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………………………………..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6946265" cy="302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zone </a:t>
            </a:r>
            <a:r>
              <a:rPr sz="1800" spc="-5" dirty="0">
                <a:latin typeface="Trebuchet MS"/>
                <a:cs typeface="Trebuchet MS"/>
              </a:rPr>
              <a:t>d’accrétion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s’enfonce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la lithosphère océanique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s’épaissit.</a:t>
            </a:r>
            <a:endParaRPr sz="1800">
              <a:latin typeface="Trebuchet MS"/>
              <a:cs typeface="Trebuchet MS"/>
            </a:endParaRPr>
          </a:p>
          <a:p>
            <a:pPr marL="355600" marR="434340" indent="-343535" algn="just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 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des roches </a:t>
            </a:r>
            <a:r>
              <a:rPr sz="1800" spc="-5" dirty="0">
                <a:latin typeface="Trebuchet MS"/>
                <a:cs typeface="Trebuchet MS"/>
              </a:rPr>
              <a:t>diminue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(d=2,9)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 que 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 globale elle </a:t>
            </a:r>
            <a:r>
              <a:rPr sz="1800" b="1" spc="-5" dirty="0">
                <a:latin typeface="Trebuchet MS"/>
                <a:cs typeface="Trebuchet MS"/>
              </a:rPr>
              <a:t>augmente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(d=3,28)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car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il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apport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matériel mantellique nouveau.</a:t>
            </a:r>
            <a:endParaRPr sz="1800">
              <a:latin typeface="Trebuchet MS"/>
              <a:cs typeface="Trebuchet MS"/>
            </a:endParaRPr>
          </a:p>
          <a:p>
            <a:pPr marL="355600" marR="71120" indent="-343535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lithosphère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dans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l’……………………………………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plus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faible (d=……………).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 donc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………………………………..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6946265" cy="302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zone </a:t>
            </a:r>
            <a:r>
              <a:rPr sz="1800" spc="-5" dirty="0">
                <a:latin typeface="Trebuchet MS"/>
                <a:cs typeface="Trebuchet MS"/>
              </a:rPr>
              <a:t>d’accrétion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s’enfonce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la lithosphère océanique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s’épaissit.</a:t>
            </a:r>
            <a:endParaRPr sz="1800">
              <a:latin typeface="Trebuchet MS"/>
              <a:cs typeface="Trebuchet MS"/>
            </a:endParaRPr>
          </a:p>
          <a:p>
            <a:pPr marL="355600" marR="434340" indent="-343535" algn="just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 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des roches </a:t>
            </a:r>
            <a:r>
              <a:rPr sz="1800" spc="-5" dirty="0">
                <a:latin typeface="Trebuchet MS"/>
                <a:cs typeface="Trebuchet MS"/>
              </a:rPr>
              <a:t>diminue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(d=2,9)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 que 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 globale elle </a:t>
            </a:r>
            <a:r>
              <a:rPr sz="1800" b="1" spc="-5" dirty="0">
                <a:latin typeface="Trebuchet MS"/>
                <a:cs typeface="Trebuchet MS"/>
              </a:rPr>
              <a:t>augmente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(d=3,28)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car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il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apport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matériel mantellique nouveau.</a:t>
            </a:r>
            <a:endParaRPr sz="1800">
              <a:latin typeface="Trebuchet MS"/>
              <a:cs typeface="Trebuchet MS"/>
            </a:endParaRPr>
          </a:p>
          <a:p>
            <a:pPr marL="355600" marR="120650" indent="-343535" algn="just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latin typeface="Trebuchet MS"/>
                <a:cs typeface="Trebuchet MS"/>
              </a:rPr>
              <a:t>lithosphère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 alors dans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l’asthénosphère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plus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faible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d=3,25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).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En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donc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………………………………..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103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bilan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368044"/>
            <a:ext cx="7914208" cy="276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 roches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transforment quand on s’éloigne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l’axe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dorsale </a:t>
            </a:r>
            <a:r>
              <a:rPr sz="180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: la </a:t>
            </a:r>
            <a:r>
              <a:rPr sz="1800" spc="-1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zone </a:t>
            </a:r>
            <a:r>
              <a:rPr sz="1800" spc="-5" dirty="0">
                <a:highlight>
                  <a:srgbClr val="FFFF00"/>
                </a:highlight>
                <a:latin typeface="Trebuchet MS"/>
                <a:cs typeface="Trebuchet MS"/>
              </a:rPr>
              <a:t>d’accrétion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océanique. Comme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l’isotherme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1300°C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highlight>
                  <a:srgbClr val="FFFF00"/>
                </a:highlight>
                <a:latin typeface="Trebuchet MS"/>
                <a:cs typeface="Trebuchet MS"/>
              </a:rPr>
              <a:t>s’enfonce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la lithosphère océanique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highlight>
                  <a:srgbClr val="FFFF00"/>
                </a:highlight>
                <a:latin typeface="Trebuchet MS"/>
                <a:cs typeface="Trebuchet MS"/>
              </a:rPr>
              <a:t>s’épaissit</a:t>
            </a:r>
            <a:r>
              <a:rPr sz="1800" spc="-5" dirty="0"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  <a:p>
            <a:pPr marL="355600" marR="434340" indent="-343535" algn="just">
              <a:lnSpc>
                <a:spcPct val="100000"/>
              </a:lnSpc>
              <a:spcBef>
                <a:spcPts val="994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superficie, 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croûte,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densité des roches </a:t>
            </a:r>
            <a:r>
              <a:rPr sz="1800" spc="-5" dirty="0">
                <a:latin typeface="Trebuchet MS"/>
                <a:cs typeface="Trebuchet MS"/>
              </a:rPr>
              <a:t>diminue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(d=2,9)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 que dans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lithosphère globale elle </a:t>
            </a:r>
            <a:r>
              <a:rPr sz="1800" b="1" spc="-5" dirty="0">
                <a:highlight>
                  <a:srgbClr val="FFFF00"/>
                </a:highlight>
                <a:latin typeface="Trebuchet MS"/>
                <a:cs typeface="Trebuchet MS"/>
              </a:rPr>
              <a:t>augmente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(d=3,28)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car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il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apport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matériel mantellique nouveau.</a:t>
            </a:r>
            <a:endParaRPr sz="1800" dirty="0">
              <a:latin typeface="Trebuchet MS"/>
              <a:cs typeface="Trebuchet MS"/>
            </a:endParaRPr>
          </a:p>
          <a:p>
            <a:pPr marL="355600" marR="121285" indent="-343535">
              <a:lnSpc>
                <a:spcPct val="100000"/>
              </a:lnSpc>
              <a:spcBef>
                <a:spcPts val="10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lithosphère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s’enfonce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alors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800" spc="-5" dirty="0">
                <a:latin typeface="Trebuchet MS"/>
                <a:cs typeface="Trebuchet MS"/>
              </a:rPr>
              <a:t>ans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l’asthénosphère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densité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plus </a:t>
            </a:r>
            <a:r>
              <a:rPr sz="1800" spc="-5" dirty="0">
                <a:latin typeface="Trebuchet MS"/>
                <a:cs typeface="Trebuchet MS"/>
              </a:rPr>
              <a:t>faible (d=3,25).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découlera donc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phénomène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subduction</a:t>
            </a:r>
            <a:r>
              <a:rPr lang="fr-FR" sz="1800" spc="-5" dirty="0">
                <a:solidFill>
                  <a:srgbClr val="FF000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au niveau des fosses de subduction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528638"/>
            <a:ext cx="87630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400858F-FD45-4081-BCE0-054BA1241A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80920" cy="626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32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4710"/>
            <a:ext cx="9036496" cy="5733356"/>
            <a:chOff x="0" y="1124710"/>
            <a:chExt cx="9036496" cy="5733356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4" y="1124710"/>
              <a:ext cx="8928292" cy="504059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24357" y="497839"/>
            <a:ext cx="33293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Trebuchet MS"/>
                <a:cs typeface="Trebuchet MS"/>
              </a:rPr>
              <a:t>hydrothermalisme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584" y="188640"/>
            <a:ext cx="7128792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3493B9"/>
                </a:solidFill>
                <a:latin typeface="Trebuchet MS"/>
                <a:cs typeface="Trebuchet MS"/>
              </a:rPr>
              <a:t>Transformation</a:t>
            </a:r>
            <a:r>
              <a:rPr sz="3600" spc="-4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gabbro</a:t>
            </a:r>
            <a:r>
              <a:rPr sz="3600" spc="-4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3493B9"/>
                </a:solidFill>
                <a:latin typeface="Trebuchet MS"/>
                <a:cs typeface="Trebuchet MS"/>
              </a:rPr>
              <a:t>- </a:t>
            </a:r>
            <a:r>
              <a:rPr sz="3600" spc="-107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métagabbro</a:t>
            </a:r>
            <a:endParaRPr sz="36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136" y="1751838"/>
            <a:ext cx="6796232" cy="4629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657" y="2651537"/>
            <a:ext cx="8604448" cy="4140501"/>
            <a:chOff x="0" y="2310383"/>
            <a:chExt cx="9020810" cy="454787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444" y="2310383"/>
              <a:ext cx="4408932" cy="24140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4282439"/>
              <a:ext cx="4448556" cy="25725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327" y="4950332"/>
              <a:ext cx="3191256" cy="1247775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8" name="object 8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8739" y="48260"/>
            <a:ext cx="68586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  <a:latin typeface="Trebuchet MS"/>
                <a:cs typeface="Trebuchet MS"/>
              </a:rPr>
              <a:t>Act</a:t>
            </a:r>
            <a:r>
              <a:rPr b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FF0000"/>
                </a:solidFill>
                <a:latin typeface="Trebuchet MS"/>
                <a:cs typeface="Trebuchet MS"/>
              </a:rPr>
              <a:t>3.1</a:t>
            </a:r>
            <a:r>
              <a:rPr b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spc="-30" dirty="0">
                <a:solidFill>
                  <a:srgbClr val="FF0000"/>
                </a:solidFill>
                <a:latin typeface="Trebuchet MS"/>
                <a:cs typeface="Trebuchet MS"/>
              </a:rPr>
              <a:t>Transformations</a:t>
            </a:r>
            <a:r>
              <a:rPr b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spc="-10" dirty="0">
                <a:solidFill>
                  <a:srgbClr val="FF0000"/>
                </a:solidFill>
                <a:latin typeface="Trebuchet MS"/>
                <a:cs typeface="Trebuchet MS"/>
              </a:rPr>
              <a:t>minéralogiques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3403" y="1053916"/>
            <a:ext cx="8130157" cy="141974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2900">
              <a:lnSpc>
                <a:spcPts val="1939"/>
              </a:lnSpc>
              <a:spcBef>
                <a:spcPts val="345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u="sng" spc="-5" dirty="0">
                <a:solidFill>
                  <a:srgbClr val="00B050"/>
                </a:solidFill>
                <a:latin typeface="Trebuchet MS"/>
                <a:cs typeface="Trebuchet MS"/>
              </a:rPr>
              <a:t>l’hydratation</a:t>
            </a:r>
            <a:r>
              <a:rPr sz="2000" u="sng" dirty="0">
                <a:solidFill>
                  <a:srgbClr val="00B050"/>
                </a:solidFill>
                <a:latin typeface="Trebuchet MS"/>
                <a:cs typeface="Trebuchet MS"/>
              </a:rPr>
              <a:t> de</a:t>
            </a:r>
            <a:r>
              <a:rPr sz="2000" u="sng" spc="-1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u="sng" dirty="0">
                <a:solidFill>
                  <a:srgbClr val="00B050"/>
                </a:solidFill>
                <a:latin typeface="Trebuchet MS"/>
                <a:cs typeface="Trebuchet MS"/>
              </a:rPr>
              <a:t>la</a:t>
            </a:r>
            <a:r>
              <a:rPr sz="2000" u="sng" spc="-5" dirty="0">
                <a:solidFill>
                  <a:srgbClr val="00B050"/>
                </a:solidFill>
                <a:latin typeface="Trebuchet MS"/>
                <a:cs typeface="Trebuchet MS"/>
              </a:rPr>
              <a:t> lithosphère</a:t>
            </a:r>
            <a:r>
              <a:rPr sz="2000" u="sng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u="sng" spc="-5" dirty="0">
                <a:solidFill>
                  <a:srgbClr val="00B050"/>
                </a:solidFill>
                <a:latin typeface="Trebuchet MS"/>
                <a:cs typeface="Trebuchet MS"/>
              </a:rPr>
              <a:t>entraîne</a:t>
            </a:r>
            <a:r>
              <a:rPr sz="2000" u="sng" spc="3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u="sng" dirty="0">
                <a:solidFill>
                  <a:srgbClr val="00B05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des </a:t>
            </a:r>
            <a:r>
              <a:rPr sz="2000" b="1" u="sng" spc="-5" dirty="0">
                <a:solidFill>
                  <a:srgbClr val="00B05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modifications</a:t>
            </a:r>
            <a:r>
              <a:rPr sz="2000" b="1" u="sng" spc="-10" dirty="0">
                <a:solidFill>
                  <a:srgbClr val="00B05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dirty="0">
                <a:solidFill>
                  <a:srgbClr val="00B05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de</a:t>
            </a:r>
            <a:r>
              <a:rPr sz="2000" b="1" u="sng" spc="-10" dirty="0">
                <a:solidFill>
                  <a:srgbClr val="00B05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dirty="0">
                <a:solidFill>
                  <a:srgbClr val="00B05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la </a:t>
            </a:r>
            <a:r>
              <a:rPr sz="2000" b="1" u="sng" spc="-53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u="sng" spc="-5" dirty="0">
                <a:solidFill>
                  <a:srgbClr val="00B05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composition minéralogique</a:t>
            </a:r>
            <a:r>
              <a:rPr sz="2000" b="1" u="sng" spc="-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des roches </a:t>
            </a:r>
            <a:r>
              <a:rPr sz="2000" dirty="0">
                <a:solidFill>
                  <a:srgbClr val="00B050"/>
                </a:solidFill>
                <a:latin typeface="Trebuchet MS"/>
                <a:cs typeface="Trebuchet MS"/>
              </a:rPr>
              <a:t>de la </a:t>
            </a:r>
            <a:r>
              <a:rPr sz="2000" spc="-10" dirty="0">
                <a:solidFill>
                  <a:srgbClr val="00B050"/>
                </a:solidFill>
                <a:latin typeface="Trebuchet MS"/>
                <a:cs typeface="Trebuchet MS"/>
              </a:rPr>
              <a:t>croûte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et du </a:t>
            </a:r>
            <a:r>
              <a:rPr sz="200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manteau.</a:t>
            </a:r>
            <a:endParaRPr sz="2000" dirty="0">
              <a:solidFill>
                <a:srgbClr val="00B050"/>
              </a:solidFill>
              <a:latin typeface="Trebuchet MS"/>
              <a:cs typeface="Trebuchet MS"/>
            </a:endParaRPr>
          </a:p>
          <a:p>
            <a:pPr marL="355600" indent="-342900">
              <a:lnSpc>
                <a:spcPts val="2050"/>
              </a:lnSpc>
              <a:spcBef>
                <a:spcPts val="76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Le </a:t>
            </a:r>
            <a:r>
              <a:rPr sz="2000" dirty="0">
                <a:solidFill>
                  <a:srgbClr val="00B050"/>
                </a:solidFill>
                <a:latin typeface="Trebuchet MS"/>
                <a:cs typeface="Trebuchet MS"/>
              </a:rPr>
              <a:t>gabbro</a:t>
            </a:r>
            <a:r>
              <a:rPr sz="2000" spc="-3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B050"/>
                </a:solidFill>
                <a:latin typeface="Trebuchet MS"/>
                <a:cs typeface="Trebuchet MS"/>
              </a:rPr>
              <a:t>se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transforme</a:t>
            </a:r>
            <a:r>
              <a:rPr sz="2000" spc="1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en</a:t>
            </a:r>
            <a:r>
              <a:rPr sz="2000" spc="1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metagabbro </a:t>
            </a:r>
            <a:r>
              <a:rPr sz="2000" dirty="0">
                <a:solidFill>
                  <a:srgbClr val="00B050"/>
                </a:solidFill>
                <a:latin typeface="Trebuchet MS"/>
                <a:cs typeface="Trebuchet MS"/>
              </a:rPr>
              <a:t>à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Hornblende</a:t>
            </a:r>
            <a:r>
              <a:rPr sz="2000" spc="-1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et</a:t>
            </a:r>
            <a:r>
              <a:rPr sz="2000" spc="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B050"/>
                </a:solidFill>
                <a:latin typeface="Trebuchet MS"/>
                <a:cs typeface="Trebuchet MS"/>
              </a:rPr>
              <a:t>la</a:t>
            </a:r>
            <a:r>
              <a:rPr lang="fr-FR" sz="200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spc="-5" dirty="0" err="1">
                <a:solidFill>
                  <a:srgbClr val="00B050"/>
                </a:solidFill>
                <a:latin typeface="Trebuchet MS"/>
                <a:cs typeface="Trebuchet MS"/>
              </a:rPr>
              <a:t>péridotite</a:t>
            </a:r>
            <a:r>
              <a:rPr sz="2000" spc="-2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en</a:t>
            </a:r>
            <a:r>
              <a:rPr sz="2000" spc="-1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Trebuchet MS"/>
                <a:cs typeface="Trebuchet MS"/>
              </a:rPr>
              <a:t>péridotite</a:t>
            </a:r>
            <a:r>
              <a:rPr sz="2000" spc="-1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B050"/>
                </a:solidFill>
                <a:latin typeface="Trebuchet MS"/>
                <a:cs typeface="Trebuchet MS"/>
              </a:rPr>
              <a:t>serpentinisée.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29158"/>
            <a:ext cx="56076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3493B9"/>
                </a:solidFill>
                <a:latin typeface="Trebuchet MS"/>
                <a:cs typeface="Trebuchet MS"/>
              </a:rPr>
              <a:t>Transformation</a:t>
            </a:r>
            <a:r>
              <a:rPr sz="3600" spc="-4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péridotite</a:t>
            </a:r>
            <a:r>
              <a:rPr sz="3600" spc="-5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3493B9"/>
                </a:solidFill>
                <a:latin typeface="Trebuchet MS"/>
                <a:cs typeface="Trebuchet MS"/>
              </a:rPr>
              <a:t>- </a:t>
            </a:r>
            <a:r>
              <a:rPr sz="3600" spc="-107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3493B9"/>
                </a:solidFill>
                <a:latin typeface="Trebuchet MS"/>
                <a:cs typeface="Trebuchet MS"/>
              </a:rPr>
              <a:t>serpentine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9495" y="2133600"/>
            <a:ext cx="7329170" cy="4528185"/>
            <a:chOff x="539495" y="2133600"/>
            <a:chExt cx="7329170" cy="45281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" y="2133600"/>
              <a:ext cx="3025140" cy="2264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9207" y="3069336"/>
              <a:ext cx="4299203" cy="35920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34511"/>
            <a:ext cx="7652384" cy="3523615"/>
            <a:chOff x="0" y="3334511"/>
            <a:chExt cx="7652384" cy="3523615"/>
          </a:xfrm>
        </p:grpSpPr>
        <p:sp>
          <p:nvSpPr>
            <p:cNvPr id="3" name="object 3"/>
            <p:cNvSpPr/>
            <p:nvPr/>
          </p:nvSpPr>
          <p:spPr>
            <a:xfrm>
              <a:off x="0" y="4069780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3334511"/>
              <a:ext cx="7255764" cy="244906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4370" y="1135507"/>
            <a:ext cx="7593686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Lorsque </a:t>
            </a: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l’eau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de </a:t>
            </a: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mer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qui pénètre dans </a:t>
            </a: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la </a:t>
            </a:r>
            <a:r>
              <a:rPr sz="2400" spc="-10" dirty="0">
                <a:solidFill>
                  <a:srgbClr val="00B050"/>
                </a:solidFill>
                <a:latin typeface="Trebuchet MS"/>
                <a:cs typeface="Trebuchet MS"/>
              </a:rPr>
              <a:t>croûte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atteint </a:t>
            </a:r>
            <a:r>
              <a:rPr sz="2400" spc="-53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des péridotites, </a:t>
            </a:r>
            <a:r>
              <a:rPr sz="2400" spc="-5" dirty="0">
                <a:solidFill>
                  <a:srgbClr val="00B05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elle réagit avec l’olivine et avec </a:t>
            </a:r>
            <a:r>
              <a:rPr sz="2400" dirty="0">
                <a:solidFill>
                  <a:srgbClr val="00B05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les </a:t>
            </a:r>
            <a:r>
              <a:rPr sz="2400" spc="5" dirty="0">
                <a:solidFill>
                  <a:srgbClr val="00B05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B05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pyroxènes pour former </a:t>
            </a:r>
            <a:r>
              <a:rPr sz="2400" dirty="0">
                <a:solidFill>
                  <a:srgbClr val="00B05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de la </a:t>
            </a:r>
            <a:r>
              <a:rPr sz="2400" spc="-5" dirty="0">
                <a:solidFill>
                  <a:srgbClr val="00B05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serpentine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. C’est </a:t>
            </a: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le </a:t>
            </a:r>
            <a:r>
              <a:rPr sz="2400" spc="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processus </a:t>
            </a: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de </a:t>
            </a:r>
            <a:r>
              <a:rPr sz="2400" b="1" spc="-5" dirty="0">
                <a:solidFill>
                  <a:srgbClr val="00B05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serpentinisation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. Lorsque </a:t>
            </a: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la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péridotite est </a:t>
            </a:r>
            <a:r>
              <a:rPr sz="2400" spc="-53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complètement</a:t>
            </a:r>
            <a:r>
              <a:rPr sz="2400" spc="1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serpentinisée, on appelle</a:t>
            </a:r>
            <a:r>
              <a:rPr sz="2400" spc="-1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la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 roche</a:t>
            </a:r>
            <a:r>
              <a:rPr sz="2400" spc="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une </a:t>
            </a: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Trebuchet MS"/>
                <a:cs typeface="Trebuchet MS"/>
              </a:rPr>
              <a:t>serpentinite.</a:t>
            </a:r>
            <a:endParaRPr sz="2400" dirty="0">
              <a:solidFill>
                <a:srgbClr val="00B05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76855"/>
            <a:ext cx="7381240" cy="4581525"/>
            <a:chOff x="0" y="2276855"/>
            <a:chExt cx="7381240" cy="4581525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6"/>
                  </a:lnTo>
                  <a:lnTo>
                    <a:pt x="446591" y="278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2276855"/>
              <a:ext cx="7200900" cy="331165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81" y="0"/>
            <a:ext cx="4022090" cy="6867525"/>
            <a:chOff x="5126781" y="0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4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525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1728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3493B9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3493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8545" y="392106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276E8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57B6C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5214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398F97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276E8A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8267" y="207721"/>
            <a:ext cx="51352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28040" algn="l"/>
                <a:tab pos="4104640" algn="l"/>
              </a:tabLst>
            </a:pPr>
            <a:r>
              <a:rPr sz="3600" dirty="0">
                <a:solidFill>
                  <a:srgbClr val="FF0000"/>
                </a:solidFill>
                <a:latin typeface="Trebuchet MS"/>
                <a:cs typeface="Trebuchet MS"/>
              </a:rPr>
              <a:t>Act	</a:t>
            </a:r>
            <a:r>
              <a:rPr sz="3600" spc="-5" dirty="0">
                <a:solidFill>
                  <a:srgbClr val="FF0000"/>
                </a:solidFill>
                <a:latin typeface="Trebuchet MS"/>
                <a:cs typeface="Trebuchet MS"/>
              </a:rPr>
              <a:t>3.2</a:t>
            </a:r>
            <a:r>
              <a:rPr sz="360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FF0000"/>
                </a:solidFill>
                <a:latin typeface="Trebuchet MS"/>
                <a:cs typeface="Trebuchet MS"/>
              </a:rPr>
              <a:t>- Evolution	</a:t>
            </a:r>
            <a:r>
              <a:rPr sz="3600" spc="-5" dirty="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sz="36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FF0000"/>
                </a:solidFill>
                <a:latin typeface="Trebuchet MS"/>
                <a:cs typeface="Trebuchet MS"/>
              </a:rPr>
              <a:t>la </a:t>
            </a:r>
            <a:r>
              <a:rPr sz="3600" spc="-10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FF0000"/>
                </a:solidFill>
                <a:latin typeface="Trebuchet MS"/>
                <a:cs typeface="Trebuchet MS"/>
              </a:rPr>
              <a:t>lithosphère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266" y="1596644"/>
            <a:ext cx="74820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493B9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B050"/>
                </a:solidFill>
                <a:latin typeface="Trebuchet MS"/>
                <a:cs typeface="Trebuchet MS"/>
              </a:rPr>
              <a:t>la</a:t>
            </a:r>
            <a:r>
              <a:rPr sz="2400" spc="-1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B050"/>
                </a:solidFill>
                <a:latin typeface="Trebuchet MS"/>
                <a:cs typeface="Trebuchet MS"/>
              </a:rPr>
              <a:t>profondeur</a:t>
            </a:r>
            <a:r>
              <a:rPr sz="2400" b="1" spc="-1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B050"/>
                </a:solidFill>
                <a:latin typeface="Trebuchet MS"/>
                <a:cs typeface="Trebuchet MS"/>
              </a:rPr>
              <a:t>des</a:t>
            </a:r>
            <a:r>
              <a:rPr sz="2400" b="1" dirty="0">
                <a:solidFill>
                  <a:srgbClr val="00B050"/>
                </a:solidFill>
                <a:latin typeface="Trebuchet MS"/>
                <a:cs typeface="Trebuchet MS"/>
              </a:rPr>
              <a:t> fonds</a:t>
            </a:r>
            <a:r>
              <a:rPr sz="2400" b="1" spc="-2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rebuchet MS"/>
                <a:cs typeface="Trebuchet MS"/>
              </a:rPr>
              <a:t>océaniques</a:t>
            </a:r>
            <a:r>
              <a:rPr sz="2400" b="1" spc="-3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B050"/>
                </a:solidFill>
                <a:latin typeface="Trebuchet MS"/>
                <a:cs typeface="Trebuchet MS"/>
              </a:rPr>
              <a:t>augmente</a:t>
            </a:r>
            <a:endParaRPr sz="2400" dirty="0">
              <a:solidFill>
                <a:srgbClr val="00B05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1111</Words>
  <Application>Microsoft Office PowerPoint</Application>
  <PresentationFormat>Affichage à l'écran (4:3)</PresentationFormat>
  <Paragraphs>60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Wingdings</vt:lpstr>
      <vt:lpstr>Wingdings 3</vt:lpstr>
      <vt:lpstr>Thème Office</vt:lpstr>
      <vt:lpstr>Activité 3 : Maturation de la  lithosphère au cours du temps.</vt:lpstr>
      <vt:lpstr>Présentation PowerPoint</vt:lpstr>
      <vt:lpstr>Présentation PowerPoint</vt:lpstr>
      <vt:lpstr>hydrothermalisme</vt:lpstr>
      <vt:lpstr>Transformation gabbro -  métagabbro</vt:lpstr>
      <vt:lpstr>Act 3.1 - Transformations minéralogiques</vt:lpstr>
      <vt:lpstr>Transformation péridotite -  serpentine</vt:lpstr>
      <vt:lpstr>Présentation PowerPoint</vt:lpstr>
      <vt:lpstr>Act 3.2 - Evolution de la  lithosphère</vt:lpstr>
      <vt:lpstr>Présentation PowerPoint</vt:lpstr>
      <vt:lpstr>Présentation PowerPoint</vt:lpstr>
      <vt:lpstr>Présentation PowerPoint</vt:lpstr>
      <vt:lpstr>Schéma bilan</vt:lpstr>
      <vt:lpstr>Présentation PowerPoint</vt:lpstr>
      <vt:lpstr>bilan</vt:lpstr>
      <vt:lpstr>bilan</vt:lpstr>
      <vt:lpstr>bilan</vt:lpstr>
      <vt:lpstr>bilan</vt:lpstr>
      <vt:lpstr>bilan</vt:lpstr>
      <vt:lpstr>bilan</vt:lpstr>
      <vt:lpstr>bilan</vt:lpstr>
      <vt:lpstr>bilan</vt:lpstr>
      <vt:lpstr>bilan</vt:lpstr>
      <vt:lpstr>Présentation PowerPoint</vt:lpstr>
    </vt:vector>
  </TitlesOfParts>
  <Company>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 3 : Maturation de la  lithosphère au cours du temps.</dc:title>
  <dc:creator>sboutinp</dc:creator>
  <cp:lastModifiedBy>Sophie BOUTIN-PUECH</cp:lastModifiedBy>
  <cp:revision>3</cp:revision>
  <dcterms:created xsi:type="dcterms:W3CDTF">2022-05-13T07:10:39Z</dcterms:created>
  <dcterms:modified xsi:type="dcterms:W3CDTF">2025-04-04T09:20:03Z</dcterms:modified>
</cp:coreProperties>
</file>