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1" r:id="rId1"/>
  </p:sldMasterIdLst>
  <p:sldIdLst>
    <p:sldId id="256" r:id="rId2"/>
    <p:sldId id="266" r:id="rId3"/>
    <p:sldId id="267" r:id="rId4"/>
    <p:sldId id="257" r:id="rId5"/>
    <p:sldId id="258" r:id="rId6"/>
    <p:sldId id="285" r:id="rId7"/>
    <p:sldId id="279" r:id="rId8"/>
    <p:sldId id="280" r:id="rId9"/>
    <p:sldId id="259" r:id="rId10"/>
    <p:sldId id="268" r:id="rId11"/>
    <p:sldId id="281" r:id="rId12"/>
    <p:sldId id="265" r:id="rId13"/>
    <p:sldId id="275" r:id="rId14"/>
    <p:sldId id="278" r:id="rId15"/>
    <p:sldId id="276" r:id="rId16"/>
    <p:sldId id="277" r:id="rId17"/>
    <p:sldId id="270" r:id="rId18"/>
    <p:sldId id="287" r:id="rId19"/>
    <p:sldId id="286" r:id="rId20"/>
    <p:sldId id="283" r:id="rId21"/>
    <p:sldId id="282" r:id="rId22"/>
    <p:sldId id="269" r:id="rId23"/>
    <p:sldId id="272" r:id="rId24"/>
    <p:sldId id="273" r:id="rId25"/>
    <p:sldId id="284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2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t>5/26/2026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58674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0572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1177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D2523B"/>
                </a:solidFill>
                <a:latin typeface="Impact"/>
                <a:cs typeface="Impac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5/26/2026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15892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556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t>5/26/2026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5625570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72724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5/26/2026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39421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5/26/2026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1514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5/26/2026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031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5/26/2026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662232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5/26/2026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9108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5/26/2026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47850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3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sz="7200" dirty="0"/>
              <a:t>TP</a:t>
            </a:r>
            <a:br>
              <a:rPr lang="fr-FR" dirty="0"/>
            </a:br>
            <a:r>
              <a:rPr lang="fr-FR" sz="6600" dirty="0"/>
              <a:t>dynamique des zones de collision</a:t>
            </a:r>
          </a:p>
        </p:txBody>
      </p:sp>
    </p:spTree>
    <p:extLst>
      <p:ext uri="{BB962C8B-B14F-4D97-AF65-F5344CB8AC3E}">
        <p14:creationId xmlns:p14="http://schemas.microsoft.com/office/powerpoint/2010/main" val="31651460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nappes de charriage</a:t>
            </a:r>
          </a:p>
        </p:txBody>
      </p:sp>
      <p:pic>
        <p:nvPicPr>
          <p:cNvPr id="4" name="Espace réservé du contenu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678" y="1283516"/>
            <a:ext cx="9108726" cy="5444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9641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23361" y="159647"/>
            <a:ext cx="9803184" cy="965769"/>
          </a:xfrm>
        </p:spPr>
        <p:txBody>
          <a:bodyPr>
            <a:normAutofit fontScale="90000"/>
          </a:bodyPr>
          <a:lstStyle/>
          <a:p>
            <a:r>
              <a:rPr lang="fr-FR" dirty="0"/>
              <a:t>Act2. </a:t>
            </a:r>
            <a:r>
              <a:rPr lang="fr-FR" u="sng" dirty="0"/>
              <a:t>La nappe de Glaris, </a:t>
            </a:r>
            <a:br>
              <a:rPr lang="fr-FR" u="sng" dirty="0"/>
            </a:br>
            <a:r>
              <a:rPr lang="fr-FR" u="sng" dirty="0"/>
              <a:t>Alpes helvétiques.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091" y="1440473"/>
            <a:ext cx="10372883" cy="5418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81438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bilan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Les déformations visibles en surface s’accompagnent de la formation </a:t>
            </a:r>
            <a:r>
              <a:rPr lang="fr-FR" b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d’une racine </a:t>
            </a:r>
            <a:r>
              <a:rPr lang="fr-FR" b="1" dirty="0" err="1">
                <a:solidFill>
                  <a:schemeClr val="tx2">
                    <a:lumMod val="50000"/>
                    <a:lumOff val="50000"/>
                  </a:schemeClr>
                </a:solidFill>
              </a:rPr>
              <a:t>crustale</a:t>
            </a:r>
            <a:r>
              <a:rPr lang="fr-FR" b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 </a:t>
            </a:r>
            <a:r>
              <a:rPr lang="fr-FR" dirty="0"/>
              <a:t>sous la chaîne de montagnes.</a:t>
            </a:r>
          </a:p>
          <a:p>
            <a:r>
              <a:rPr lang="fr-FR" dirty="0"/>
              <a:t>Il résulte de toutes ces déformations </a:t>
            </a:r>
            <a:r>
              <a:rPr lang="fr-FR" b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un épaississement </a:t>
            </a:r>
            <a:r>
              <a:rPr lang="fr-FR" dirty="0"/>
              <a:t>de la croûte, dû à un raccourcissement et un </a:t>
            </a:r>
            <a:r>
              <a:rPr lang="fr-FR" b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empilement</a:t>
            </a:r>
            <a:r>
              <a:rPr lang="fr-FR" dirty="0"/>
              <a:t> de matériaux continentaux, ce qui conduit à leur mise en relief et contribue à former une chaîne de montagnes de collision.</a:t>
            </a:r>
          </a:p>
          <a:p>
            <a:r>
              <a:rPr lang="fr-FR" dirty="0"/>
              <a:t>La collision peut aboutir, dans certains cas, au </a:t>
            </a:r>
            <a:r>
              <a:rPr lang="fr-FR" b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plongement </a:t>
            </a:r>
            <a:r>
              <a:rPr lang="fr-FR" dirty="0"/>
              <a:t>d’une des deux lithosphères continentales sous l’autre. La base de la lithosphère</a:t>
            </a:r>
            <a:r>
              <a:rPr lang="fr-FR" b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 s’enfonce </a:t>
            </a:r>
            <a:r>
              <a:rPr lang="fr-FR" dirty="0"/>
              <a:t>alors dans l’asthénosphère.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24233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Activité 3 : modélisation</a:t>
            </a:r>
          </a:p>
        </p:txBody>
      </p:sp>
      <p:pic>
        <p:nvPicPr>
          <p:cNvPr id="4" name="Espace réservé du contenu 3" descr="http://www.monprofsvt87.com/local/cache-vignettes/L400xH197/4-1-4-experience-resultats-48d48-99848.jpg"/>
          <p:cNvPicPr>
            <a:picLocks noGrp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046" y="1484784"/>
            <a:ext cx="10269573" cy="44644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255218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Protocole </a:t>
            </a:r>
          </a:p>
        </p:txBody>
      </p:sp>
      <p:graphicFrame>
        <p:nvGraphicFramePr>
          <p:cNvPr id="5" name="Obje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5380410"/>
              </p:ext>
            </p:extLst>
          </p:nvPr>
        </p:nvGraphicFramePr>
        <p:xfrm>
          <a:off x="4565894" y="390525"/>
          <a:ext cx="6788150" cy="607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Document" r:id="rId3" imgW="6787908" imgH="6077478" progId="Word.Document.12">
                  <p:embed/>
                </p:oleObj>
              </mc:Choice>
              <mc:Fallback>
                <p:oleObj name="Document" r:id="rId3" imgW="6787908" imgH="60774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65894" y="390525"/>
                        <a:ext cx="6788150" cy="6076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011208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Exemple 1 </a:t>
            </a:r>
          </a:p>
        </p:txBody>
      </p:sp>
      <p:pic>
        <p:nvPicPr>
          <p:cNvPr id="4" name="Espace réservé du contenu 3" descr="C:\Users\SVT\Desktop\Picture 16.jpg"/>
          <p:cNvPicPr>
            <a:picLocks noGrp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27"/>
          <a:stretch>
            <a:fillRect/>
          </a:stretch>
        </p:blipFill>
        <p:spPr bwMode="auto">
          <a:xfrm>
            <a:off x="1007435" y="1628800"/>
            <a:ext cx="9601067" cy="43204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904452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Exemple 2 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67" y="1556792"/>
            <a:ext cx="9316144" cy="4321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159735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64107" y="112755"/>
            <a:ext cx="10764477" cy="1492132"/>
          </a:xfrm>
        </p:spPr>
        <p:txBody>
          <a:bodyPr>
            <a:normAutofit/>
          </a:bodyPr>
          <a:lstStyle/>
          <a:p>
            <a:r>
              <a:rPr lang="fr-FR" sz="3200" dirty="0"/>
              <a:t>Indices pétrographiques.</a:t>
            </a:r>
            <a:br>
              <a:rPr lang="fr-FR" sz="3200" dirty="0"/>
            </a:br>
            <a:r>
              <a:rPr lang="fr-FR" sz="3200" dirty="0"/>
              <a:t>exemple du granite – gneiss – micaschistes - migmatites</a:t>
            </a:r>
          </a:p>
        </p:txBody>
      </p:sp>
      <p:pic>
        <p:nvPicPr>
          <p:cNvPr id="102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8431" y="1531577"/>
            <a:ext cx="8030307" cy="5326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51034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15.png">
            <a:extLst>
              <a:ext uri="{FF2B5EF4-FFF2-40B4-BE49-F238E27FC236}">
                <a16:creationId xmlns:a16="http://schemas.microsoft.com/office/drawing/2014/main" id="{C8FDE1E5-2030-4BE3-A320-2F8E839F1CE8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34517" y="218114"/>
            <a:ext cx="8984610" cy="6165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2546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CB9393F8-7830-481A-BC5E-A47D9421C8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081" y="243281"/>
            <a:ext cx="11497469" cy="6048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8878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De la subduction à la collision</a:t>
            </a:r>
          </a:p>
        </p:txBody>
      </p:sp>
      <p:pic>
        <p:nvPicPr>
          <p:cNvPr id="4" name="Espace réservé du contenu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987" y="1676400"/>
            <a:ext cx="9793165" cy="4590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0563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Interprétation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51677" y="1242646"/>
            <a:ext cx="10358685" cy="5474677"/>
          </a:xfrm>
        </p:spPr>
        <p:txBody>
          <a:bodyPr>
            <a:normAutofit/>
          </a:bodyPr>
          <a:lstStyle/>
          <a:p>
            <a:r>
              <a:rPr lang="fr-FR" dirty="0"/>
              <a:t>Même minéraux caractéristiques dans le granite et le gneiss : quartz, feldspaths et micas </a:t>
            </a:r>
            <a:r>
              <a:rPr lang="fr-FR" dirty="0">
                <a:solidFill>
                  <a:srgbClr val="FF0000"/>
                </a:solidFill>
              </a:rPr>
              <a:t>mais orientation des minéraux dans le gneiss</a:t>
            </a:r>
            <a:r>
              <a:rPr lang="fr-FR" dirty="0"/>
              <a:t> alors qu’il n’y a pas d’orientation des minéraux dans le granite . </a:t>
            </a:r>
          </a:p>
          <a:p>
            <a:pPr>
              <a:buFont typeface="Wingdings" pitchFamily="2" charset="2"/>
              <a:buChar char="Ø"/>
            </a:pPr>
            <a:r>
              <a:rPr lang="fr-FR" b="1" i="1" dirty="0"/>
              <a:t>Cela témoigne donc </a:t>
            </a:r>
            <a:r>
              <a:rPr lang="fr-FR" b="1" i="1" dirty="0">
                <a:solidFill>
                  <a:srgbClr val="FF0000"/>
                </a:solidFill>
              </a:rPr>
              <a:t>d’une contrainte compressive </a:t>
            </a:r>
            <a:r>
              <a:rPr lang="fr-FR" b="1" i="1" dirty="0"/>
              <a:t>qui s’est exercée sur la roche. </a:t>
            </a:r>
          </a:p>
          <a:p>
            <a:r>
              <a:rPr lang="fr-FR" dirty="0"/>
              <a:t>De </a:t>
            </a:r>
            <a:r>
              <a:rPr lang="fr-FR" dirty="0">
                <a:solidFill>
                  <a:srgbClr val="00B050"/>
                </a:solidFill>
              </a:rPr>
              <a:t>nouveaux minéraux apparaissent dans le micaschistes  </a:t>
            </a:r>
            <a:r>
              <a:rPr lang="fr-FR" dirty="0"/>
              <a:t>: </a:t>
            </a:r>
            <a:r>
              <a:rPr lang="fr-FR" dirty="0">
                <a:solidFill>
                  <a:srgbClr val="00B050"/>
                </a:solidFill>
              </a:rPr>
              <a:t>disthène et </a:t>
            </a:r>
            <a:r>
              <a:rPr lang="fr-FR" dirty="0" err="1">
                <a:solidFill>
                  <a:srgbClr val="00B050"/>
                </a:solidFill>
              </a:rPr>
              <a:t>sillimanite</a:t>
            </a:r>
            <a:r>
              <a:rPr lang="fr-FR" dirty="0">
                <a:solidFill>
                  <a:srgbClr val="00B050"/>
                </a:solidFill>
              </a:rPr>
              <a:t> </a:t>
            </a:r>
            <a:r>
              <a:rPr lang="fr-FR" dirty="0"/>
              <a:t>qui sont des minéraux du métamorphisme (transformation à l’état solide sous l’effet de nouvelles conditions de P et T). </a:t>
            </a:r>
          </a:p>
          <a:p>
            <a:pPr>
              <a:buFont typeface="Wingdings" pitchFamily="2" charset="2"/>
              <a:buChar char="Ø"/>
            </a:pPr>
            <a:r>
              <a:rPr lang="fr-FR" b="1" i="1" dirty="0"/>
              <a:t>L’apparition de ces minéraux du métamorphisme attestent </a:t>
            </a:r>
            <a:r>
              <a:rPr lang="fr-FR" b="1" i="1" dirty="0">
                <a:solidFill>
                  <a:srgbClr val="00B050"/>
                </a:solidFill>
              </a:rPr>
              <a:t>d’une augmentation de P et  T</a:t>
            </a:r>
          </a:p>
          <a:p>
            <a:r>
              <a:rPr lang="fr-FR" dirty="0"/>
              <a:t>La </a:t>
            </a:r>
            <a:r>
              <a:rPr lang="fr-FR" dirty="0">
                <a:solidFill>
                  <a:srgbClr val="7030A0"/>
                </a:solidFill>
              </a:rPr>
              <a:t>migmatite est une roche « mixte » : composée d’une partie métamorphique type gneiss </a:t>
            </a:r>
            <a:r>
              <a:rPr lang="fr-FR" dirty="0"/>
              <a:t>et d’une </a:t>
            </a:r>
            <a:r>
              <a:rPr lang="fr-FR" dirty="0">
                <a:solidFill>
                  <a:srgbClr val="7030A0"/>
                </a:solidFill>
              </a:rPr>
              <a:t>partie magmatique résultant de la fusion d’une partie de la roche sous l’effet des conditions de P et T. </a:t>
            </a:r>
          </a:p>
          <a:p>
            <a:pPr>
              <a:buFont typeface="Wingdings" pitchFamily="2" charset="2"/>
              <a:buChar char="Ø"/>
            </a:pPr>
            <a:r>
              <a:rPr lang="fr-FR" b="1" i="1" dirty="0">
                <a:solidFill>
                  <a:srgbClr val="7030A0"/>
                </a:solidFill>
              </a:rPr>
              <a:t>La migmatite atteste d’une augmentation encore plus importante de la P et de la T liée à l’empilement des strates lors de la collision</a:t>
            </a:r>
            <a:r>
              <a:rPr lang="fr-FR" b="1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822227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Granite / gneiss / migmatite : évolution PT.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51678" y="2286001"/>
            <a:ext cx="5454654" cy="3593591"/>
          </a:xfrm>
        </p:spPr>
        <p:txBody>
          <a:bodyPr/>
          <a:lstStyle/>
          <a:p>
            <a:r>
              <a:rPr lang="fr-FR" dirty="0"/>
              <a:t>Les </a:t>
            </a:r>
            <a:r>
              <a:rPr lang="fr-FR" b="1" dirty="0"/>
              <a:t>transformations minéralogiques (métamorphisme) </a:t>
            </a:r>
            <a:r>
              <a:rPr lang="fr-FR" dirty="0"/>
              <a:t>observés attestent d’une augmentation de la pression et de la température en lien avec l’épaississement qui a eu lieu lors de la collision. 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6332" y="2091837"/>
            <a:ext cx="4781550" cy="454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914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Schéma bilan</a:t>
            </a:r>
          </a:p>
        </p:txBody>
      </p:sp>
      <p:pic>
        <p:nvPicPr>
          <p:cNvPr id="4" name="Espace réservé du contenu 3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92" t="1778"/>
          <a:stretch/>
        </p:blipFill>
        <p:spPr bwMode="auto">
          <a:xfrm>
            <a:off x="2532185" y="1137138"/>
            <a:ext cx="7760677" cy="531055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048233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64097" y="192576"/>
            <a:ext cx="9956800" cy="562074"/>
          </a:xfrm>
        </p:spPr>
        <p:txBody>
          <a:bodyPr>
            <a:normAutofit fontScale="90000"/>
          </a:bodyPr>
          <a:lstStyle/>
          <a:p>
            <a:r>
              <a:rPr lang="fr-FR" dirty="0"/>
              <a:t>Etude du profil ECORS</a:t>
            </a:r>
          </a:p>
        </p:txBody>
      </p:sp>
      <p:pic>
        <p:nvPicPr>
          <p:cNvPr id="4" name="Espace réservé du contenu 3" descr="F:\lycée\TS\cours diane\geologie P1B\ch1\cours diane\TP14\sismreflexmoho.JPG"/>
          <p:cNvPicPr>
            <a:picLocks noGrp="1"/>
          </p:cNvPicPr>
          <p:nvPr>
            <p:ph sz="quarter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88" b="59759"/>
          <a:stretch/>
        </p:blipFill>
        <p:spPr bwMode="auto">
          <a:xfrm>
            <a:off x="0" y="836713"/>
            <a:ext cx="11596192" cy="262966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65"/>
          <a:stretch>
            <a:fillRect/>
          </a:stretch>
        </p:blipFill>
        <p:spPr bwMode="auto">
          <a:xfrm>
            <a:off x="132343" y="3501008"/>
            <a:ext cx="11820308" cy="3356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0728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59168" y="274638"/>
            <a:ext cx="9007231" cy="562074"/>
          </a:xfrm>
        </p:spPr>
        <p:txBody>
          <a:bodyPr>
            <a:normAutofit fontScale="90000"/>
          </a:bodyPr>
          <a:lstStyle/>
          <a:p>
            <a:endParaRPr lang="fr-FR" dirty="0"/>
          </a:p>
        </p:txBody>
      </p:sp>
      <p:pic>
        <p:nvPicPr>
          <p:cNvPr id="4" name="Espace réservé du contenu 3" descr="F:\lycée\TS\cours diane\geologie P1B\ch1\cours diane\TP14\sismreflexmoho.JPG"/>
          <p:cNvPicPr>
            <a:picLocks noGrp="1"/>
          </p:cNvPicPr>
          <p:nvPr>
            <p:ph sz="quarter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88" b="59759"/>
          <a:stretch/>
        </p:blipFill>
        <p:spPr bwMode="auto">
          <a:xfrm>
            <a:off x="0" y="1268761"/>
            <a:ext cx="11596192" cy="262966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 4" descr="F:\lycée\TS\cours diane\geologie P1B\ch1\cours diane\TP14\sismreflexmoho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823" b="1392"/>
          <a:stretch/>
        </p:blipFill>
        <p:spPr bwMode="auto">
          <a:xfrm>
            <a:off x="0" y="3933056"/>
            <a:ext cx="11568608" cy="273630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040657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8B0107A2-BAED-465E-857C-3C0797BF2900}"/>
              </a:ext>
            </a:extLst>
          </p:cNvPr>
          <p:cNvSpPr txBox="1"/>
          <p:nvPr/>
        </p:nvSpPr>
        <p:spPr>
          <a:xfrm>
            <a:off x="1219200" y="762001"/>
            <a:ext cx="9982200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auto"/>
            <a:r>
              <a:rPr lang="fr-FR" sz="2400" kern="0" dirty="0">
                <a:effectLst/>
                <a:latin typeface="Calibri" panose="020F0502020204030204" pitchFamily="34" charset="0"/>
                <a:ea typeface="Noto Sans CJK SC"/>
                <a:cs typeface="Lohit Devanagari"/>
              </a:rPr>
              <a:t>On observe sur le profil ECORS, qu'il y a affrontement entre la plaque Européenne et la plaque Adriatique. Cela entraîne un épaississement des 2 croûtes continentales de 40 à 50 km alors que la moyenne en plaine est de 30 km. </a:t>
            </a:r>
            <a:r>
              <a:rPr lang="fr-FR" sz="2400" kern="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Noto Sans CJK SC"/>
                <a:cs typeface="Lohit Devanagari"/>
              </a:rPr>
              <a:t>Le </a:t>
            </a:r>
            <a:r>
              <a:rPr lang="fr-FR" sz="2400" kern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Noto Sans CJK SC"/>
                <a:cs typeface="Lohit Devanagari"/>
              </a:rPr>
              <a:t>Moho</a:t>
            </a:r>
            <a:r>
              <a:rPr lang="fr-FR" sz="2400" kern="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Noto Sans CJK SC"/>
                <a:cs typeface="Lohit Devanagari"/>
              </a:rPr>
              <a:t>, discontinuité séparant la croûte et le manteau supérieur est ainsi situé plus en profondeur. Il y a mise en place d'une </a:t>
            </a:r>
            <a:r>
              <a:rPr lang="fr-FR" sz="2400" b="1" kern="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Noto Sans CJK SC"/>
                <a:cs typeface="Lohit Devanagari"/>
              </a:rPr>
              <a:t>racine crustale</a:t>
            </a:r>
            <a:r>
              <a:rPr lang="fr-FR" sz="2400" kern="0" dirty="0">
                <a:effectLst/>
                <a:latin typeface="Calibri" panose="020F0502020204030204" pitchFamily="34" charset="0"/>
                <a:ea typeface="Noto Sans CJK SC"/>
                <a:cs typeface="Lohit Devanagari"/>
              </a:rPr>
              <a:t>.</a:t>
            </a:r>
            <a:endParaRPr lang="fr-FR" sz="2400" kern="150" dirty="0">
              <a:effectLst/>
              <a:latin typeface="Liberation Serif"/>
              <a:ea typeface="Noto Sans CJK SC"/>
              <a:cs typeface="Lohit Devanagari"/>
            </a:endParaRPr>
          </a:p>
          <a:p>
            <a:pPr algn="just" fontAlgn="auto"/>
            <a:r>
              <a:rPr lang="fr-FR" sz="2400" kern="0" dirty="0">
                <a:effectLst/>
                <a:latin typeface="Calibri" panose="020F0502020204030204" pitchFamily="34" charset="0"/>
                <a:ea typeface="Noto Sans CJK SC"/>
                <a:cs typeface="Lohit Devanagari"/>
              </a:rPr>
              <a:t>On constate aussi, dans la partie superficielle de la croûte, </a:t>
            </a:r>
            <a:r>
              <a:rPr lang="fr-FR" sz="2400" kern="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Noto Sans CJK SC"/>
                <a:cs typeface="Lohit Devanagari"/>
              </a:rPr>
              <a:t>de nombreuses failles et des déformations importantes de certaines couches géologiques</a:t>
            </a:r>
            <a:r>
              <a:rPr lang="fr-FR" sz="2400" kern="0" dirty="0">
                <a:effectLst/>
                <a:latin typeface="Calibri" panose="020F0502020204030204" pitchFamily="34" charset="0"/>
                <a:ea typeface="Noto Sans CJK SC"/>
                <a:cs typeface="Lohit Devanagari"/>
              </a:rPr>
              <a:t>, qui se plissent. La collision amène à une </a:t>
            </a:r>
            <a:r>
              <a:rPr lang="fr-FR" sz="2400" b="1" kern="0" dirty="0">
                <a:effectLst/>
                <a:latin typeface="Calibri" panose="020F0502020204030204" pitchFamily="34" charset="0"/>
                <a:ea typeface="Noto Sans CJK SC"/>
                <a:cs typeface="Lohit Devanagari"/>
              </a:rPr>
              <a:t>superposition d'écailles </a:t>
            </a:r>
            <a:r>
              <a:rPr lang="fr-FR" sz="2400" kern="0" dirty="0">
                <a:effectLst/>
                <a:latin typeface="Calibri" panose="020F0502020204030204" pitchFamily="34" charset="0"/>
                <a:ea typeface="Noto Sans CJK SC"/>
                <a:cs typeface="Lohit Devanagari"/>
              </a:rPr>
              <a:t>de croûtes les unes sur les autres.</a:t>
            </a:r>
            <a:endParaRPr lang="fr-FR" sz="2400" kern="150" dirty="0">
              <a:effectLst/>
              <a:latin typeface="Liberation Serif"/>
              <a:ea typeface="Noto Sans CJK SC"/>
              <a:cs typeface="Lohit Devanagari"/>
            </a:endParaRPr>
          </a:p>
          <a:p>
            <a:pPr algn="just" fontAlgn="auto"/>
            <a:r>
              <a:rPr lang="fr-FR" sz="2400" kern="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Noto Sans CJK SC"/>
                <a:cs typeface="Lohit Devanagari"/>
              </a:rPr>
              <a:t>La présence d’ophiolites, roches océaniques, dans la partie superficielle atteste de la présence d’un ancien océan, disparu par subduction.</a:t>
            </a:r>
            <a:endParaRPr lang="fr-FR" sz="2400" kern="150" dirty="0">
              <a:solidFill>
                <a:srgbClr val="FF0000"/>
              </a:solidFill>
              <a:effectLst/>
              <a:latin typeface="Liberation Serif"/>
              <a:ea typeface="Noto Sans CJK SC"/>
              <a:cs typeface="Lohit Devanagari"/>
            </a:endParaRPr>
          </a:p>
        </p:txBody>
      </p:sp>
    </p:spTree>
    <p:extLst>
      <p:ext uri="{BB962C8B-B14F-4D97-AF65-F5344CB8AC3E}">
        <p14:creationId xmlns:p14="http://schemas.microsoft.com/office/powerpoint/2010/main" val="8623106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Structures observées</a:t>
            </a:r>
          </a:p>
        </p:txBody>
      </p:sp>
      <p:pic>
        <p:nvPicPr>
          <p:cNvPr id="4" name="Espace réservé du contenu 3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88"/>
          <a:stretch/>
        </p:blipFill>
        <p:spPr bwMode="auto">
          <a:xfrm>
            <a:off x="2520462" y="1406769"/>
            <a:ext cx="7772400" cy="5029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802854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plis </a:t>
            </a:r>
          </a:p>
        </p:txBody>
      </p:sp>
      <p:pic>
        <p:nvPicPr>
          <p:cNvPr id="4" name="Espace réservé du contenu 3" descr="Résultat de recherche d'images pour &quot;pli synclinal&quot;&quot;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122" y="281355"/>
            <a:ext cx="6824540" cy="407975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4618892" y="3809999"/>
            <a:ext cx="2954215" cy="4923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8006861" y="3810000"/>
            <a:ext cx="2872154" cy="4923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891" y="4514850"/>
            <a:ext cx="4286250" cy="234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27531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failles</a:t>
            </a:r>
          </a:p>
        </p:txBody>
      </p:sp>
      <p:pic>
        <p:nvPicPr>
          <p:cNvPr id="4" name="Espace réservé du contenu 3" descr="Résultat de recherche d'images pour &quot;failles inverses et normales&quot;&quot;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0078" y="1031632"/>
            <a:ext cx="6975768" cy="348175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4794739" y="3786555"/>
            <a:ext cx="2309446" cy="7268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8264770" y="3892062"/>
            <a:ext cx="2907323" cy="6213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23060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0553EDBE-6341-479A-B605-726E328072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3020" y="452022"/>
            <a:ext cx="8125959" cy="5953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0619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72024" y="0"/>
            <a:ext cx="10823092" cy="1492132"/>
          </a:xfrm>
        </p:spPr>
        <p:txBody>
          <a:bodyPr>
            <a:normAutofit/>
          </a:bodyPr>
          <a:lstStyle/>
          <a:p>
            <a:r>
              <a:rPr lang="fr-FR" sz="2400" dirty="0"/>
              <a:t>Correction </a:t>
            </a:r>
            <a:r>
              <a:rPr lang="fr-FR" sz="2400" dirty="0" err="1"/>
              <a:t>act</a:t>
            </a:r>
            <a:r>
              <a:rPr lang="fr-FR" sz="2400" dirty="0"/>
              <a:t> 2 </a:t>
            </a:r>
            <a:br>
              <a:rPr lang="fr-FR" sz="2400" dirty="0"/>
            </a:br>
            <a:r>
              <a:rPr lang="fr-FR" sz="2400" u="sng" dirty="0"/>
              <a:t>Pli synclinal couché de St Clément- Hautes Alpes</a:t>
            </a:r>
            <a:r>
              <a:rPr lang="fr-FR" sz="2400" dirty="0"/>
              <a:t>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518" y="1208209"/>
            <a:ext cx="9286875" cy="543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96169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Act2 : </a:t>
            </a:r>
            <a:r>
              <a:rPr lang="fr-FR" u="sng" dirty="0"/>
              <a:t>Pli-Faille de Saint Rambert en Bugey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97"/>
          <a:stretch/>
        </p:blipFill>
        <p:spPr bwMode="auto">
          <a:xfrm>
            <a:off x="1426917" y="1793631"/>
            <a:ext cx="9572625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48032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plis failles</a:t>
            </a:r>
          </a:p>
        </p:txBody>
      </p:sp>
      <p:pic>
        <p:nvPicPr>
          <p:cNvPr id="4" name="Espace réservé du contenu 3" descr="Résultat de recherche d'images pour &quot;nappes de charriages&quot;&quot;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6583" y="1793631"/>
            <a:ext cx="6373202" cy="38803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6091869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Clarté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Badge">
      <a:majorFont>
        <a:latin typeface="Impact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TM10001106[[fn=Badge]]</Template>
  <TotalTime>224</TotalTime>
  <Words>509</Words>
  <Application>Microsoft Office PowerPoint</Application>
  <PresentationFormat>Grand écran</PresentationFormat>
  <Paragraphs>33</Paragraphs>
  <Slides>25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25</vt:i4>
      </vt:variant>
    </vt:vector>
  </HeadingPairs>
  <TitlesOfParts>
    <vt:vector size="35" baseType="lpstr">
      <vt:lpstr>Arial</vt:lpstr>
      <vt:lpstr>Calibri</vt:lpstr>
      <vt:lpstr>Gill Sans MT</vt:lpstr>
      <vt:lpstr>Impact</vt:lpstr>
      <vt:lpstr>Liberation Serif</vt:lpstr>
      <vt:lpstr>Lohit Devanagari</vt:lpstr>
      <vt:lpstr>Noto Sans CJK SC</vt:lpstr>
      <vt:lpstr>Wingdings</vt:lpstr>
      <vt:lpstr>Badge</vt:lpstr>
      <vt:lpstr>Document</vt:lpstr>
      <vt:lpstr>TP dynamique des zones de collision</vt:lpstr>
      <vt:lpstr>De la subduction à la collision</vt:lpstr>
      <vt:lpstr>Structures observées</vt:lpstr>
      <vt:lpstr>Les plis </vt:lpstr>
      <vt:lpstr>Les failles</vt:lpstr>
      <vt:lpstr>Présentation PowerPoint</vt:lpstr>
      <vt:lpstr>Correction act 2  Pli synclinal couché de St Clément- Hautes Alpes </vt:lpstr>
      <vt:lpstr>Act2 : Pli-Faille de Saint Rambert en Bugey</vt:lpstr>
      <vt:lpstr>Les plis failles</vt:lpstr>
      <vt:lpstr>Les nappes de charriage</vt:lpstr>
      <vt:lpstr>Act2. La nappe de Glaris,  Alpes helvétiques.</vt:lpstr>
      <vt:lpstr>bilan</vt:lpstr>
      <vt:lpstr>Activité 3 : modélisation</vt:lpstr>
      <vt:lpstr>Protocole </vt:lpstr>
      <vt:lpstr>Exemple 1 </vt:lpstr>
      <vt:lpstr>Exemple 2 </vt:lpstr>
      <vt:lpstr>Indices pétrographiques. exemple du granite – gneiss – micaschistes - migmatites</vt:lpstr>
      <vt:lpstr>Présentation PowerPoint</vt:lpstr>
      <vt:lpstr>Présentation PowerPoint</vt:lpstr>
      <vt:lpstr>Interprétation </vt:lpstr>
      <vt:lpstr>Granite / gneiss / migmatite : évolution PT. </vt:lpstr>
      <vt:lpstr>Schéma bilan</vt:lpstr>
      <vt:lpstr>Etude du profil ECORS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 lab du lycée Mermoz</dc:title>
  <dc:creator>DUPRE-VAILLANT DIANE</dc:creator>
  <cp:lastModifiedBy>Sophie BOUTIN-PUECH</cp:lastModifiedBy>
  <cp:revision>40</cp:revision>
  <dcterms:created xsi:type="dcterms:W3CDTF">2020-03-06T10:53:05Z</dcterms:created>
  <dcterms:modified xsi:type="dcterms:W3CDTF">2026-05-26T10:58:53Z</dcterms:modified>
</cp:coreProperties>
</file>