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57" r:id="rId3"/>
    <p:sldId id="266" r:id="rId4"/>
    <p:sldId id="258" r:id="rId5"/>
    <p:sldId id="259" r:id="rId6"/>
    <p:sldId id="272" r:id="rId7"/>
    <p:sldId id="261" r:id="rId8"/>
    <p:sldId id="260" r:id="rId9"/>
    <p:sldId id="267" r:id="rId10"/>
    <p:sldId id="269" r:id="rId11"/>
    <p:sldId id="262" r:id="rId12"/>
    <p:sldId id="263" r:id="rId13"/>
    <p:sldId id="264" r:id="rId14"/>
    <p:sldId id="265" r:id="rId15"/>
    <p:sldId id="268" r:id="rId16"/>
    <p:sldId id="271" r:id="rId17"/>
    <p:sldId id="270" r:id="rId18"/>
    <p:sldId id="288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73" r:id="rId31"/>
    <p:sldId id="275" r:id="rId32"/>
    <p:sldId id="274" r:id="rId33"/>
    <p:sldId id="276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A76EB9D5-7E1A-4433-8B21-2237CC26FA2C}" type="datetimeFigureOut">
              <a:rPr lang="en-US" dirty="0"/>
              <a:t>9/1/2025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98A19-B9D6-4696-A74D-9FEF900C8B6A}" type="datetimeFigureOut">
              <a:rPr lang="en-US" dirty="0"/>
              <a:t>9/1/2025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05100-39B0-4914-BBD6-34F267582565}" type="datetimeFigureOut">
              <a:rPr lang="en-US" dirty="0"/>
              <a:t>9/1/2025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EF837-FEDB-44F2-8FB5-4F56FC548A33}" type="datetimeFigureOut">
              <a:rPr lang="en-US" dirty="0"/>
              <a:t>9/1/2025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1784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4EC2AB55-62C0-407E-B706-C907B44B0BFC}" type="datetimeFigureOut">
              <a:rPr lang="en-US" dirty="0"/>
              <a:t>9/1/2025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BB33F-FEF5-4E73-A5F9-307689FE77C6}" type="datetimeFigureOut">
              <a:rPr lang="en-US" dirty="0"/>
              <a:t>9/1/2025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B5FA4-F0B8-4D71-BC92-932E3A1502F8}" type="datetimeFigureOut">
              <a:rPr lang="en-US" dirty="0"/>
              <a:t>9/1/2025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89F80-C2CE-4D6A-80E4-D3515AD92BC6}" type="datetimeFigureOut">
              <a:rPr lang="en-US" dirty="0"/>
              <a:t>9/1/2025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4220E-EF40-477E-B84C-637FC7CE78DB}" type="datetimeFigureOut">
              <a:rPr lang="en-US" dirty="0"/>
              <a:t>9/1/2025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B8D63-E026-4E54-B301-C824E1BD14F3}" type="datetimeFigureOut">
              <a:rPr lang="en-US" dirty="0"/>
              <a:t>9/1/2025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6C423185-9573-406A-8068-0AB4F2335019}" type="datetimeFigureOut">
              <a:rPr lang="en-US" dirty="0"/>
              <a:t>9/1/2025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C5516DA-9D86-4E1E-A623-C11F9F74EB59}" type="datetimeFigureOut">
              <a:rPr lang="en-US" dirty="0"/>
              <a:t>9/1/2025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A03B9-36B4-EC83-4893-C53D05E262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1709" y="2276623"/>
            <a:ext cx="9068586" cy="2590800"/>
          </a:xfrm>
        </p:spPr>
        <p:txBody>
          <a:bodyPr/>
          <a:lstStyle/>
          <a:p>
            <a:r>
              <a:rPr lang="ru-RU" sz="4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«Развитие музыкальных способностей детей дошкольного возраста посредством обучения игре на детских музыкальных инструментах»</a:t>
            </a:r>
            <a:endParaRPr lang="ru-RU" sz="40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56FC5C6-B96C-462E-E020-9C40999605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4689" y="4867423"/>
            <a:ext cx="3005606" cy="496924"/>
          </a:xfrm>
        </p:spPr>
        <p:txBody>
          <a:bodyPr>
            <a:normAutofit fontScale="92500"/>
          </a:bodyPr>
          <a:lstStyle/>
          <a:p>
            <a:pPr algn="l"/>
            <a:r>
              <a:rPr lang="ru-RU" sz="1400" b="1" dirty="0">
                <a:solidFill>
                  <a:schemeClr val="tx1"/>
                </a:solidFill>
              </a:rPr>
              <a:t>Баранова У.А.</a:t>
            </a:r>
          </a:p>
          <a:p>
            <a:pPr algn="l"/>
            <a:r>
              <a:rPr lang="ru-RU" sz="1400" b="1" dirty="0">
                <a:solidFill>
                  <a:schemeClr val="tx1"/>
                </a:solidFill>
              </a:rPr>
              <a:t>МДОАУ №106 «Анютины глазки»</a:t>
            </a:r>
          </a:p>
        </p:txBody>
      </p:sp>
    </p:spTree>
    <p:extLst>
      <p:ext uri="{BB962C8B-B14F-4D97-AF65-F5344CB8AC3E}">
        <p14:creationId xmlns:p14="http://schemas.microsoft.com/office/powerpoint/2010/main" val="90193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5F1A57-D900-E053-1CA5-6257C3D19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1822" y="2457327"/>
            <a:ext cx="5624732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«Трещотка круговая на палочке»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DE98A87-C363-8C7F-8453-407A7D52A1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5446" y="512421"/>
            <a:ext cx="4374867" cy="5833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2039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5D638B-46F1-586C-137A-419D83B4A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«Треугольник»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7D8279DF-5E19-6DD9-5B64-0987417D52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-5554" b="5554"/>
          <a:stretch/>
        </p:blipFill>
        <p:spPr>
          <a:xfrm rot="2653257">
            <a:off x="1287968" y="1463983"/>
            <a:ext cx="3651362" cy="3932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B4613D-267B-02DF-E309-897D59C238C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0872"/>
          <a:stretch/>
        </p:blipFill>
        <p:spPr>
          <a:xfrm>
            <a:off x="5793259" y="2014194"/>
            <a:ext cx="5671258" cy="2683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99031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31E3DA-436D-4E93-24A9-7D3AAA337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«Колокольчики»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0F65004D-4B9C-915B-2112-5352876805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72250" y="2014194"/>
            <a:ext cx="5648517" cy="3932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666A331-3DA4-EB9C-768F-2678FBDF202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13" t="19881" r="21715" b="21143"/>
          <a:stretch/>
        </p:blipFill>
        <p:spPr>
          <a:xfrm>
            <a:off x="647114" y="2014194"/>
            <a:ext cx="5005450" cy="39322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52777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A4571C-E3E7-52A4-B8B5-549C474EE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«Тарелки»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0F1CDCAD-5BF2-21A3-4444-DE27C13C24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5102" y="2265584"/>
            <a:ext cx="3932237" cy="3932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002EEA-C7A4-34A3-46C0-AAEF096D85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102" b="9370"/>
          <a:stretch/>
        </p:blipFill>
        <p:spPr>
          <a:xfrm>
            <a:off x="6052466" y="2265584"/>
            <a:ext cx="5072734" cy="39834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205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0E0D0F-E11D-9652-6109-0F6E49B78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«Ксилофон»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CDAFC08-19D4-A085-CA3A-5F46DB24E4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7566" y="1822104"/>
            <a:ext cx="8716868" cy="4393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333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3871F5-17BE-D552-4078-0B08AA7C3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670730"/>
            <a:ext cx="10058400" cy="1371600"/>
          </a:xfrm>
        </p:spPr>
        <p:txBody>
          <a:bodyPr/>
          <a:lstStyle/>
          <a:p>
            <a:pPr algn="ctr"/>
            <a:r>
              <a:rPr lang="ru-RU" b="1" dirty="0"/>
              <a:t>«Рубель»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F484762-4C4C-A16E-CF3B-09B2653D59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9982" y="1943030"/>
            <a:ext cx="8992033" cy="4244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51719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AEEE78-4424-13CC-253B-DA4D1583E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9508" y="2527664"/>
            <a:ext cx="10058400" cy="1371600"/>
          </a:xfrm>
        </p:spPr>
        <p:txBody>
          <a:bodyPr/>
          <a:lstStyle/>
          <a:p>
            <a:r>
              <a:rPr lang="ru-RU" b="1" dirty="0"/>
              <a:t>«Румба»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91C69B47-E65B-519B-70CC-FE77458C2B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08210" y="642594"/>
            <a:ext cx="5572812" cy="5572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61542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45ED58-E5AD-FC4E-44F1-C8FB26B04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" y="2743200"/>
            <a:ext cx="10058400" cy="1371600"/>
          </a:xfrm>
        </p:spPr>
        <p:txBody>
          <a:bodyPr/>
          <a:lstStyle/>
          <a:p>
            <a:r>
              <a:rPr lang="ru-RU" b="1" dirty="0"/>
              <a:t>«Колотушка»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3023896-3FA7-36C5-68E2-3D17FEC77A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59247" y="879231"/>
            <a:ext cx="7114899" cy="5336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65691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тм">
            <a:hlinkClick r:id="" action="ppaction://media"/>
            <a:extLst>
              <a:ext uri="{FF2B5EF4-FFF2-40B4-BE49-F238E27FC236}">
                <a16:creationId xmlns:a16="http://schemas.microsoft.com/office/drawing/2014/main" id="{9084E733-119E-E4DD-9221-F33C2C7FB81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307"/>
          </a:xfrm>
        </p:spPr>
      </p:pic>
    </p:spTree>
    <p:extLst>
      <p:ext uri="{BB962C8B-B14F-4D97-AF65-F5344CB8AC3E}">
        <p14:creationId xmlns:p14="http://schemas.microsoft.com/office/powerpoint/2010/main" val="3321453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0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BA5F1B-521A-03D6-9504-FD61C9D50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447" y="1233437"/>
            <a:ext cx="10058400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/>
              <a:t>ВИДЫ ПОСОБИЙ: </a:t>
            </a:r>
            <a:br>
              <a:rPr lang="ru-RU" sz="3600" b="1" dirty="0"/>
            </a:br>
            <a:br>
              <a:rPr lang="ru-RU" sz="3600" b="1" dirty="0"/>
            </a:br>
            <a:r>
              <a:rPr lang="ru-RU" sz="3600" b="1" dirty="0"/>
              <a:t>1. Не озвученные детские музыкальные игрушки  и инструменты</a:t>
            </a:r>
            <a:br>
              <a:rPr lang="ru-RU" dirty="0"/>
            </a:b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205F87A-1FE1-8FEB-5007-3795969E7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311" y="2451585"/>
            <a:ext cx="9784928" cy="412125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3B5226C-A58B-205E-2448-3B50732E0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447" y="4512211"/>
            <a:ext cx="2491572" cy="186611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C5CF29D-9133-BB4B-E9AB-948B96E537B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9117"/>
          <a:stretch/>
        </p:blipFill>
        <p:spPr>
          <a:xfrm>
            <a:off x="4703297" y="4723525"/>
            <a:ext cx="2785406" cy="168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766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657A2C-DFBC-6B3A-0976-FD6CA3808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441879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Группы музыкальных инструментов для музыкального развития детей в ДОУ</a:t>
            </a:r>
            <a:endParaRPr lang="ru-RU" sz="5400" dirty="0">
              <a:solidFill>
                <a:srgbClr val="C00000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D76C091-278E-59A2-168A-92C5DDDF9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5586" y="2398040"/>
            <a:ext cx="4122335" cy="4122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3238B42-0CEB-56CC-E223-9F770B1E2FF0}"/>
              </a:ext>
            </a:extLst>
          </p:cNvPr>
          <p:cNvSpPr txBox="1"/>
          <p:nvPr/>
        </p:nvSpPr>
        <p:spPr>
          <a:xfrm>
            <a:off x="7146387" y="1748994"/>
            <a:ext cx="2901462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300" b="1" dirty="0"/>
              <a:t>«Бубенцы»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9B03AD-1D28-5ED9-FC7A-5EF325FD5AC0}"/>
              </a:ext>
            </a:extLst>
          </p:cNvPr>
          <p:cNvSpPr txBox="1"/>
          <p:nvPr/>
        </p:nvSpPr>
        <p:spPr>
          <a:xfrm>
            <a:off x="1066799" y="1748994"/>
            <a:ext cx="4541436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300" b="1" dirty="0"/>
              <a:t>«Погремушки»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C9B9A68-67AD-ADC6-F116-9B43C53F2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6254" y="2463456"/>
            <a:ext cx="3870318" cy="3952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23207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540BAE-B68D-7F13-B275-B5343E4A4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800" b="1" dirty="0"/>
              <a:t>1. Озвученные детские музыкальные игрушки  и инструменты</a:t>
            </a: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705A77A5-8B35-A362-CABD-B58219DA9C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8320" y="1592163"/>
            <a:ext cx="8675360" cy="224352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FA3A50C-5B89-DDF6-4FCC-CB7C5BEBFC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692" b="9370"/>
          <a:stretch/>
        </p:blipFill>
        <p:spPr>
          <a:xfrm>
            <a:off x="426721" y="3971884"/>
            <a:ext cx="4211529" cy="2493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339A70E-AA77-6AA3-3A24-4BFB07E95E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1530" y="3937539"/>
            <a:ext cx="3324484" cy="2493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CAD5A80-30D9-333A-AEC4-0FDEACF793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9294" y="3575067"/>
            <a:ext cx="3104719" cy="2855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05486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1EE79C-07E9-63AD-DBEC-647674532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36525"/>
            <a:ext cx="10058400" cy="1371600"/>
          </a:xfrm>
        </p:spPr>
        <p:txBody>
          <a:bodyPr/>
          <a:lstStyle/>
          <a:p>
            <a:pPr algn="ctr"/>
            <a:r>
              <a:rPr lang="ru-RU" b="1" dirty="0"/>
              <a:t>Музыкальный уголок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32A48B7-8AA9-CADD-1281-2A0C7644BC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0534" y="1187651"/>
            <a:ext cx="7030932" cy="5270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32532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06D18D3F-7FCF-536D-4A31-652604F2C0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9587" y="559190"/>
            <a:ext cx="7652825" cy="5739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49732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CB02B4A1-C293-C45B-2A56-A90A0C083D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7748" y="485653"/>
            <a:ext cx="4424015" cy="5915147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F7F956B-2CDA-5E88-34E8-546D975502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0544" y="1286719"/>
            <a:ext cx="6463708" cy="431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596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C9C2B16-7B0E-676B-4373-94EBA206C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9308" y="472923"/>
            <a:ext cx="7893383" cy="5912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3953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C954DBC9-D2A2-AC4C-59CF-E859057CFA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4336"/>
          <a:stretch/>
        </p:blipFill>
        <p:spPr>
          <a:xfrm>
            <a:off x="1919104" y="343493"/>
            <a:ext cx="8353792" cy="5985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66952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0F6A6DFF-9BD8-FE92-3D3B-AE800346CC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0098" y="329631"/>
            <a:ext cx="8271803" cy="6198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45896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A654AF57-F838-5188-22F4-521D516994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3441"/>
          <a:stretch/>
        </p:blipFill>
        <p:spPr>
          <a:xfrm>
            <a:off x="1962697" y="434888"/>
            <a:ext cx="8266605" cy="5988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42954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8294F89-D848-17D2-FE82-A099D90F1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875" y="316342"/>
            <a:ext cx="9330250" cy="62253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39059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EDA68135-C815-91D1-7475-39D98DD343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3855"/>
          <a:stretch/>
        </p:blipFill>
        <p:spPr>
          <a:xfrm>
            <a:off x="1259168" y="447396"/>
            <a:ext cx="9673663" cy="5963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13895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4444DE-4F90-09E5-B628-A834BB1A3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111111"/>
                </a:solidFill>
                <a:latin typeface="Arial" panose="020B0604020202020204" pitchFamily="34" charset="0"/>
              </a:rPr>
              <a:t>«Игрушки – пищалки»</a:t>
            </a:r>
            <a:br>
              <a:rPr lang="ru-RU" dirty="0">
                <a:solidFill>
                  <a:srgbClr val="111111"/>
                </a:solidFill>
                <a:latin typeface="Arial" panose="020B0604020202020204" pitchFamily="34" charset="0"/>
              </a:rPr>
            </a:b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1A082D3-6A78-3461-0EA4-E9B607C1BD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2535" y="2014194"/>
            <a:ext cx="2965293" cy="3932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C94222A-5A1F-25F7-7931-4FF1909DD5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5073" y="2014193"/>
            <a:ext cx="3932237" cy="3932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90E4CE5-6502-B73C-3730-6707F658270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6137" t="3897" b="13293"/>
          <a:stretch/>
        </p:blipFill>
        <p:spPr>
          <a:xfrm>
            <a:off x="8089443" y="2014193"/>
            <a:ext cx="3507379" cy="3932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85902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269DF51-527E-C96B-56A5-790767F87D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2919"/>
            <a:ext cx="3182388" cy="201185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C01EEF0-19B4-C23D-ED3D-00B6EF2F40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591" y="2709937"/>
            <a:ext cx="2097206" cy="296291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1231BF7-835F-3286-3ED7-4A77B8EBAD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3248" y="3569677"/>
            <a:ext cx="3590855" cy="3511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C564D04-782E-330A-CAA3-C90EE735F979}"/>
              </a:ext>
            </a:extLst>
          </p:cNvPr>
          <p:cNvSpPr txBox="1"/>
          <p:nvPr/>
        </p:nvSpPr>
        <p:spPr>
          <a:xfrm>
            <a:off x="3366055" y="815077"/>
            <a:ext cx="6400800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B050"/>
                </a:solidFill>
              </a:rPr>
              <a:t>МУЗЫКАЛЬНЫЙ УГОЛОК </a:t>
            </a:r>
            <a:r>
              <a:rPr lang="ru-RU" sz="3200" dirty="0"/>
              <a:t>– это место, где дети познают музыку и её красоту. </a:t>
            </a:r>
            <a:endParaRPr lang="ru-RU" sz="3200" dirty="0">
              <a:solidFill>
                <a:srgbClr val="00B050"/>
              </a:solidFill>
            </a:endParaRPr>
          </a:p>
          <a:p>
            <a:pPr algn="ctr"/>
            <a:r>
              <a:rPr lang="ru-RU" sz="3200" b="1" u="sng" dirty="0">
                <a:solidFill>
                  <a:srgbClr val="00B050"/>
                </a:solidFill>
              </a:rPr>
              <a:t>ЗАДАЧИ:</a:t>
            </a:r>
          </a:p>
          <a:p>
            <a:r>
              <a:rPr lang="ru-RU" sz="3200" dirty="0"/>
              <a:t>Творчески оформленный музыкальный уголок поможет: </a:t>
            </a:r>
          </a:p>
          <a:p>
            <a:r>
              <a:rPr lang="ru-RU" sz="3200" dirty="0"/>
              <a:t>расширять представления о музыке;</a:t>
            </a:r>
          </a:p>
          <a:p>
            <a:r>
              <a:rPr lang="ru-RU" sz="3200" dirty="0"/>
              <a:t>развивать воображение детей;</a:t>
            </a:r>
          </a:p>
          <a:p>
            <a:r>
              <a:rPr lang="ru-RU" sz="3200" dirty="0"/>
              <a:t>активизировать эмоциональную сферу,  мышление, речь;</a:t>
            </a:r>
          </a:p>
          <a:p>
            <a:r>
              <a:rPr lang="ru-RU" sz="3200" dirty="0"/>
              <a:t>создавать радостное настроение.</a:t>
            </a:r>
          </a:p>
        </p:txBody>
      </p:sp>
    </p:spTree>
    <p:extLst>
      <p:ext uri="{BB962C8B-B14F-4D97-AF65-F5344CB8AC3E}">
        <p14:creationId xmlns:p14="http://schemas.microsoft.com/office/powerpoint/2010/main" val="2862508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1A9BF8D-A15E-EC17-9E3C-DAA384C6F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48" y="206947"/>
            <a:ext cx="8138865" cy="19143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101C37-44F3-20B0-5A22-0B16B5DAC807}"/>
              </a:ext>
            </a:extLst>
          </p:cNvPr>
          <p:cNvSpPr txBox="1"/>
          <p:nvPr/>
        </p:nvSpPr>
        <p:spPr>
          <a:xfrm>
            <a:off x="607255" y="914399"/>
            <a:ext cx="10977489" cy="5201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u="sng" dirty="0"/>
              <a:t>Оборудование музыкального </a:t>
            </a:r>
          </a:p>
          <a:p>
            <a:pPr algn="ctr"/>
            <a:r>
              <a:rPr lang="ru-RU" sz="2800" b="1" u="sng" dirty="0"/>
              <a:t>уголка разделяют на два уровня: </a:t>
            </a:r>
          </a:p>
          <a:p>
            <a:pPr algn="ctr"/>
            <a:endParaRPr lang="ru-RU" sz="2800" b="1" u="sng" dirty="0"/>
          </a:p>
          <a:p>
            <a:r>
              <a:rPr lang="ru-RU" sz="2800" b="1" u="sng" dirty="0">
                <a:solidFill>
                  <a:srgbClr val="002060"/>
                </a:solidFill>
              </a:rPr>
              <a:t>Для воспитателя и для детей </a:t>
            </a:r>
          </a:p>
          <a:p>
            <a:endParaRPr lang="ru-RU" sz="2800" b="1" u="sng" dirty="0">
              <a:solidFill>
                <a:srgbClr val="002060"/>
              </a:solidFill>
            </a:endParaRPr>
          </a:p>
          <a:p>
            <a:pPr algn="just"/>
            <a:r>
              <a:rPr lang="ru-RU" sz="2400" b="1" dirty="0"/>
              <a:t>На верхнюю полку </a:t>
            </a:r>
            <a:r>
              <a:rPr lang="ru-RU" sz="2400" dirty="0"/>
              <a:t>помещают инструменты, которые используются детьми дозированно (например, металлофон), и те, с которыми дети могут заниматься только под контролем воспитателя.</a:t>
            </a:r>
          </a:p>
          <a:p>
            <a:endParaRPr lang="ru-RU" sz="2400" dirty="0"/>
          </a:p>
          <a:p>
            <a:pPr algn="just"/>
            <a:r>
              <a:rPr lang="ru-RU" sz="2400" b="1" dirty="0"/>
              <a:t>На нижней полке </a:t>
            </a:r>
            <a:r>
              <a:rPr lang="ru-RU" sz="2400" dirty="0"/>
              <a:t>- барабаны, ложки, треугольники, маракасы. Необходимо уделять особое внимание качеству звучания музыкальных инструментов. Они должны быть хорошо настроены и издавать знакомые детям звуки. Не забывайте, что некачественное звучание калечит и засоряет слуховой опыт ребёнка!</a:t>
            </a:r>
          </a:p>
        </p:txBody>
      </p:sp>
    </p:spTree>
    <p:extLst>
      <p:ext uri="{BB962C8B-B14F-4D97-AF65-F5344CB8AC3E}">
        <p14:creationId xmlns:p14="http://schemas.microsoft.com/office/powerpoint/2010/main" val="2734030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4B2C316-CE46-15BB-7E19-5A4D8344960A}"/>
              </a:ext>
            </a:extLst>
          </p:cNvPr>
          <p:cNvSpPr txBox="1"/>
          <p:nvPr/>
        </p:nvSpPr>
        <p:spPr>
          <a:xfrm>
            <a:off x="590841" y="1992854"/>
            <a:ext cx="11352629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/>
              <a:t>Соответствие возрасту, требованиям Программы, ФГОС.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/>
              <a:t>Рациональность расположения, доступность, подвижность.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/>
              <a:t>Наличие атрибутов из бросового материала, нетрадиционного оборудования.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/>
              <a:t>Наличие иллюстративного материала для ознакомления детей с разными видами музыкальных инструментов.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/>
              <a:t>Разнообразие детских музыкальных и шумовых инструментов.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/>
              <a:t>Эстетика в оформлении оборудования и самого уголка.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/>
              <a:t>Креативность (творчество) педагогов в дизайне уголка.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/>
              <a:t>Безопасность оборудования и материалов уголка музыкальной деятельности;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/>
              <a:t>Наличие и разнообразие иллюстративного материала по музыкальным произведениям.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0F9625-4D3E-66A3-2D79-51ABE69EADE7}"/>
              </a:ext>
            </a:extLst>
          </p:cNvPr>
          <p:cNvSpPr txBox="1"/>
          <p:nvPr/>
        </p:nvSpPr>
        <p:spPr>
          <a:xfrm>
            <a:off x="1015805" y="577082"/>
            <a:ext cx="10160389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300" b="1" dirty="0"/>
              <a:t>КРИТЕРИИ ОЦЕНИВАНИЯ МУЗЫКАЛЬНОГО УГОЛКА:</a:t>
            </a:r>
          </a:p>
        </p:txBody>
      </p:sp>
    </p:spTree>
    <p:extLst>
      <p:ext uri="{BB962C8B-B14F-4D97-AF65-F5344CB8AC3E}">
        <p14:creationId xmlns:p14="http://schemas.microsoft.com/office/powerpoint/2010/main" val="3614928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A5DCEB-F301-6850-AE8B-A9A0356AF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1871" y="2527665"/>
            <a:ext cx="10058400" cy="1371600"/>
          </a:xfrm>
        </p:spPr>
        <p:txBody>
          <a:bodyPr/>
          <a:lstStyle/>
          <a:p>
            <a:r>
              <a:rPr lang="ru-RU" b="1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471911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A0397E-825D-54E5-153C-D31827FDC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746" y="642594"/>
            <a:ext cx="10421815" cy="13716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111111"/>
                </a:solidFill>
                <a:latin typeface="Arial" panose="020B0604020202020204" pitchFamily="34" charset="0"/>
              </a:rPr>
              <a:t>«Барабан»        «Бубен»         «Ложки»</a:t>
            </a:r>
            <a:endParaRPr lang="ru-RU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5463955-B290-D829-BE73-4D6D888768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868" r="13892"/>
          <a:stretch/>
        </p:blipFill>
        <p:spPr>
          <a:xfrm>
            <a:off x="521506" y="2014194"/>
            <a:ext cx="3980156" cy="4020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C14ECA1-A5EE-0CC1-8D98-DA374EFBF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1662" y="2014194"/>
            <a:ext cx="4020846" cy="4020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BB27DB8-AA98-9D20-4375-4BAB536C77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887" r="15674"/>
          <a:stretch/>
        </p:blipFill>
        <p:spPr>
          <a:xfrm>
            <a:off x="8522508" y="2010677"/>
            <a:ext cx="2792053" cy="4020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03116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7C0E74-ED08-3C5A-6143-AF3991FC7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379" y="1730326"/>
            <a:ext cx="4377396" cy="94997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111111"/>
                </a:solidFill>
                <a:latin typeface="Arial" panose="020B0604020202020204" pitchFamily="34" charset="0"/>
              </a:rPr>
              <a:t>«Ритмические </a:t>
            </a:r>
            <a:br>
              <a:rPr lang="ru-RU" b="1" dirty="0">
                <a:solidFill>
                  <a:srgbClr val="111111"/>
                </a:solidFill>
                <a:latin typeface="Arial" panose="020B0604020202020204" pitchFamily="34" charset="0"/>
              </a:rPr>
            </a:br>
            <a:r>
              <a:rPr lang="ru-RU" b="1" dirty="0">
                <a:solidFill>
                  <a:srgbClr val="111111"/>
                </a:solidFill>
                <a:latin typeface="Arial" panose="020B0604020202020204" pitchFamily="34" charset="0"/>
              </a:rPr>
              <a:t>кубики»</a:t>
            </a:r>
            <a:br>
              <a:rPr lang="ru-RU" b="1" dirty="0">
                <a:solidFill>
                  <a:srgbClr val="111111"/>
                </a:solidFill>
                <a:latin typeface="Arial" panose="020B0604020202020204" pitchFamily="34" charset="0"/>
              </a:rPr>
            </a:br>
            <a:br>
              <a:rPr lang="ru-RU" dirty="0">
                <a:solidFill>
                  <a:srgbClr val="111111"/>
                </a:solidFill>
                <a:latin typeface="Arial" panose="020B0604020202020204" pitchFamily="34" charset="0"/>
              </a:rPr>
            </a:br>
            <a:br>
              <a:rPr lang="ru-RU" dirty="0">
                <a:solidFill>
                  <a:srgbClr val="111111"/>
                </a:solidFill>
                <a:latin typeface="Arial" panose="020B0604020202020204" pitchFamily="34" charset="0"/>
              </a:rPr>
            </a:b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04048B-22DB-950D-4850-1CF20C399DF4}"/>
              </a:ext>
            </a:extLst>
          </p:cNvPr>
          <p:cNvSpPr txBox="1"/>
          <p:nvPr/>
        </p:nvSpPr>
        <p:spPr>
          <a:xfrm>
            <a:off x="6781392" y="644142"/>
            <a:ext cx="6098344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300" b="1" dirty="0">
                <a:solidFill>
                  <a:srgbClr val="111111"/>
                </a:solidFill>
                <a:latin typeface="Arial" panose="020B0604020202020204" pitchFamily="34" charset="0"/>
              </a:rPr>
              <a:t>«Варежки с пуговицами»</a:t>
            </a:r>
            <a:endParaRPr lang="ru-RU" sz="4300" b="1" dirty="0"/>
          </a:p>
        </p:txBody>
      </p:sp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EFD393A3-2CF3-5458-F361-AAE162888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56" y="2205311"/>
            <a:ext cx="5142155" cy="40588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4B738FB-82CE-45E7-A486-FF337A0A60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79373" y="2205311"/>
            <a:ext cx="5348906" cy="40085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1214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7CEB8D-CDBD-7D76-6897-C75737064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4086" y="2344785"/>
            <a:ext cx="3181643" cy="1371600"/>
          </a:xfrm>
        </p:spPr>
        <p:txBody>
          <a:bodyPr/>
          <a:lstStyle/>
          <a:p>
            <a:r>
              <a:rPr lang="ru-RU" b="1" dirty="0"/>
              <a:t>«Дудочки»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EC7C3F37-C966-E24D-506C-F9EF07B8D4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72333" y="518319"/>
            <a:ext cx="5821361" cy="5821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73819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4EFFD6-62AB-D849-CCD8-83A6324D5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Кастаньеты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D597E2ED-E658-9B36-26E5-76C5A4FC56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3158" y="405954"/>
            <a:ext cx="3991273" cy="28155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F10DEA-7A63-2782-20FB-BA5770D48B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179" b="9370"/>
          <a:stretch/>
        </p:blipFill>
        <p:spPr>
          <a:xfrm>
            <a:off x="7807568" y="417563"/>
            <a:ext cx="3991273" cy="3011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EB6CB45-86AF-102F-9992-3A2440EE9A9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9370" b="21800"/>
          <a:stretch/>
        </p:blipFill>
        <p:spPr>
          <a:xfrm>
            <a:off x="2667000" y="3025873"/>
            <a:ext cx="6858000" cy="3348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4568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6344D4-7E8E-F34E-422F-E2CBACE9B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408" y="910341"/>
            <a:ext cx="3744351" cy="13716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«Маракасы»</a:t>
            </a:r>
            <a:b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3260ED7-F125-1A76-87B1-3AE6A44F1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350" y="1758460"/>
            <a:ext cx="4040409" cy="4456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0FDEACC-2DA5-D9B2-5067-635C180CA3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t="12428" b="7618"/>
          <a:stretch/>
        </p:blipFill>
        <p:spPr>
          <a:xfrm>
            <a:off x="5166146" y="2679433"/>
            <a:ext cx="5864947" cy="3516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63B5F43-5D72-3E38-0C0B-480C61BE0FFD}"/>
              </a:ext>
            </a:extLst>
          </p:cNvPr>
          <p:cNvSpPr txBox="1"/>
          <p:nvPr/>
        </p:nvSpPr>
        <p:spPr>
          <a:xfrm>
            <a:off x="3695431" y="418896"/>
            <a:ext cx="8806375" cy="23544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3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«Бутылочки с разными наполнителями: </a:t>
            </a:r>
          </a:p>
          <a:p>
            <a:pPr algn="ctr"/>
            <a:r>
              <a:rPr lang="ru-RU" sz="43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горох, желуди, камушки»</a:t>
            </a:r>
            <a:b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790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1D6198-C47B-B86C-AAA7-D30382EE6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313" y="535575"/>
            <a:ext cx="3606017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111111"/>
                </a:solidFill>
                <a:latin typeface="Arial" panose="020B0604020202020204" pitchFamily="34" charset="0"/>
              </a:rPr>
              <a:t>«Трещотки»</a:t>
            </a:r>
            <a:endParaRPr lang="ru-RU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93E687-099B-D388-C8C8-C23A55D9F173}"/>
              </a:ext>
            </a:extLst>
          </p:cNvPr>
          <p:cNvSpPr txBox="1"/>
          <p:nvPr/>
        </p:nvSpPr>
        <p:spPr>
          <a:xfrm>
            <a:off x="3046828" y="3105834"/>
            <a:ext cx="6098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7984149-3FFF-1F2F-4654-CC896F257F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923" b="11590"/>
          <a:stretch/>
        </p:blipFill>
        <p:spPr>
          <a:xfrm>
            <a:off x="659958" y="1688123"/>
            <a:ext cx="4604393" cy="4634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5D1584D-19C4-BCC0-5F14-0D7AA32C2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1970" y="1739581"/>
            <a:ext cx="4824047" cy="4582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7711C53-684F-C1E2-B6C4-DB05F360DCB9}"/>
              </a:ext>
            </a:extLst>
          </p:cNvPr>
          <p:cNvSpPr txBox="1"/>
          <p:nvPr/>
        </p:nvSpPr>
        <p:spPr>
          <a:xfrm>
            <a:off x="5764821" y="323809"/>
            <a:ext cx="6098344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300" b="1" dirty="0"/>
              <a:t>«Деревянные палочки/</a:t>
            </a:r>
            <a:r>
              <a:rPr lang="ru-RU" sz="4300" b="1" dirty="0" err="1"/>
              <a:t>клавесы</a:t>
            </a:r>
            <a:r>
              <a:rPr lang="ru-RU" sz="4300" b="1" dirty="0"/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873592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авон">
  <a:themeElements>
    <a:clrScheme name="Savon">
      <a:dk1>
        <a:sysClr val="windowText" lastClr="000000"/>
      </a:dk1>
      <a:lt1>
        <a:sysClr val="window" lastClr="FFFFFF"/>
      </a:lt1>
      <a:dk2>
        <a:srgbClr val="736059"/>
      </a:dk2>
      <a:lt2>
        <a:srgbClr val="E7E0C7"/>
      </a:lt2>
      <a:accent1>
        <a:srgbClr val="92B0C8"/>
      </a:accent1>
      <a:accent2>
        <a:srgbClr val="E37C3D"/>
      </a:accent2>
      <a:accent3>
        <a:srgbClr val="A5AB81"/>
      </a:accent3>
      <a:accent4>
        <a:srgbClr val="E9B635"/>
      </a:accent4>
      <a:accent5>
        <a:srgbClr val="7BA79D"/>
      </a:accent5>
      <a:accent6>
        <a:srgbClr val="968C8C"/>
      </a:accent6>
      <a:hlink>
        <a:srgbClr val="F7A115"/>
      </a:hlink>
      <a:folHlink>
        <a:srgbClr val="969696"/>
      </a:folHlink>
    </a:clrScheme>
    <a:fontScheme name="Savon">
      <a:maj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3F20CFC1-E34F-405B-AA49-5BE0E194F1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TM03457510[[fn=Савон]]</Template>
  <TotalTime>2257</TotalTime>
  <Words>368</Words>
  <Application>Microsoft Office PowerPoint</Application>
  <PresentationFormat>Широкоэкранный</PresentationFormat>
  <Paragraphs>55</Paragraphs>
  <Slides>33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9" baseType="lpstr">
      <vt:lpstr>Arial</vt:lpstr>
      <vt:lpstr>Calibri</vt:lpstr>
      <vt:lpstr>Garamond</vt:lpstr>
      <vt:lpstr>Times New Roman</vt:lpstr>
      <vt:lpstr>Wingdings</vt:lpstr>
      <vt:lpstr>Савон</vt:lpstr>
      <vt:lpstr>«Развитие музыкальных способностей детей дошкольного возраста посредством обучения игре на детских музыкальных инструментах»</vt:lpstr>
      <vt:lpstr>Группы музыкальных инструментов для музыкального развития детей в ДОУ</vt:lpstr>
      <vt:lpstr>«Игрушки – пищалки» </vt:lpstr>
      <vt:lpstr>«Барабан»        «Бубен»         «Ложки»</vt:lpstr>
      <vt:lpstr>«Ритмические  кубики»   </vt:lpstr>
      <vt:lpstr>«Дудочки»</vt:lpstr>
      <vt:lpstr>Кастаньеты</vt:lpstr>
      <vt:lpstr>«Маракасы» </vt:lpstr>
      <vt:lpstr>«Трещотки»</vt:lpstr>
      <vt:lpstr>«Трещотка круговая на палочке»</vt:lpstr>
      <vt:lpstr>«Треугольник»</vt:lpstr>
      <vt:lpstr>«Колокольчики»</vt:lpstr>
      <vt:lpstr>«Тарелки»</vt:lpstr>
      <vt:lpstr>«Ксилофон»</vt:lpstr>
      <vt:lpstr>«Рубель»</vt:lpstr>
      <vt:lpstr>«Румба»</vt:lpstr>
      <vt:lpstr>«Колотушка»</vt:lpstr>
      <vt:lpstr>Презентация PowerPoint</vt:lpstr>
      <vt:lpstr>ВИДЫ ПОСОБИЙ:   1. Не озвученные детские музыкальные игрушки  и инструменты </vt:lpstr>
      <vt:lpstr>1. Озвученные детские музыкальные игрушки  и инструменты</vt:lpstr>
      <vt:lpstr>Музыкальный уголок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Ульяна</dc:creator>
  <cp:lastModifiedBy>Ульяна</cp:lastModifiedBy>
  <cp:revision>5</cp:revision>
  <dcterms:created xsi:type="dcterms:W3CDTF">2024-10-07T07:45:44Z</dcterms:created>
  <dcterms:modified xsi:type="dcterms:W3CDTF">2025-09-01T09:15:18Z</dcterms:modified>
</cp:coreProperties>
</file>