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72" r:id="rId11"/>
    <p:sldId id="265" r:id="rId12"/>
    <p:sldId id="266" r:id="rId13"/>
    <p:sldId id="273" r:id="rId14"/>
    <p:sldId id="274" r:id="rId15"/>
    <p:sldId id="267" r:id="rId16"/>
    <p:sldId id="275" r:id="rId17"/>
    <p:sldId id="268" r:id="rId18"/>
    <p:sldId id="276" r:id="rId19"/>
    <p:sldId id="270"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2542A0DF-07DC-468B-80AE-CC51CFDFCC6E}" type="datetimeFigureOut">
              <a:rPr lang="ru-RU" smtClean="0"/>
              <a:t>19.08.2026</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B00DCA63-D327-42E5-8A22-12CB1F87011F}" type="slidenum">
              <a:rPr lang="ru-RU" smtClean="0"/>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7664241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542A0DF-07DC-468B-80AE-CC51CFDFCC6E}" type="datetimeFigureOut">
              <a:rPr lang="ru-RU" smtClean="0"/>
              <a:t>19.08.2026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00DCA63-D327-42E5-8A22-12CB1F87011F}" type="slidenum">
              <a:rPr lang="ru-RU" smtClean="0"/>
              <a:t>‹#›</a:t>
            </a:fld>
            <a:endParaRPr lang="ru-RU"/>
          </a:p>
        </p:txBody>
      </p:sp>
    </p:spTree>
    <p:extLst>
      <p:ext uri="{BB962C8B-B14F-4D97-AF65-F5344CB8AC3E}">
        <p14:creationId xmlns:p14="http://schemas.microsoft.com/office/powerpoint/2010/main" val="75847982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542A0DF-07DC-468B-80AE-CC51CFDFCC6E}" type="datetimeFigureOut">
              <a:rPr lang="ru-RU" smtClean="0"/>
              <a:t>19.08.2026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00DCA63-D327-42E5-8A22-12CB1F87011F}" type="slidenum">
              <a:rPr lang="ru-RU" smtClean="0"/>
              <a:t>‹#›</a:t>
            </a:fld>
            <a:endParaRPr lang="ru-RU"/>
          </a:p>
        </p:txBody>
      </p:sp>
    </p:spTree>
    <p:extLst>
      <p:ext uri="{BB962C8B-B14F-4D97-AF65-F5344CB8AC3E}">
        <p14:creationId xmlns:p14="http://schemas.microsoft.com/office/powerpoint/2010/main" val="321496683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542A0DF-07DC-468B-80AE-CC51CFDFCC6E}" type="datetimeFigureOut">
              <a:rPr lang="ru-RU" smtClean="0"/>
              <a:t>19.08.2026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00DCA63-D327-42E5-8A22-12CB1F87011F}" type="slidenum">
              <a:rPr lang="ru-RU" smtClean="0"/>
              <a:t>‹#›</a:t>
            </a:fld>
            <a:endParaRPr lang="ru-RU"/>
          </a:p>
        </p:txBody>
      </p:sp>
    </p:spTree>
    <p:extLst>
      <p:ext uri="{BB962C8B-B14F-4D97-AF65-F5344CB8AC3E}">
        <p14:creationId xmlns:p14="http://schemas.microsoft.com/office/powerpoint/2010/main" val="340382577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2542A0DF-07DC-468B-80AE-CC51CFDFCC6E}" type="datetimeFigureOut">
              <a:rPr lang="ru-RU" smtClean="0"/>
              <a:t>19.08.2026</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B00DCA63-D327-42E5-8A22-12CB1F87011F}" type="slidenum">
              <a:rPr lang="ru-RU" smtClean="0"/>
              <a:t>‹#›</a:t>
            </a:fld>
            <a:endParaRPr lang="ru-RU"/>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4280357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542A0DF-07DC-468B-80AE-CC51CFDFCC6E}" type="datetimeFigureOut">
              <a:rPr lang="ru-RU" smtClean="0"/>
              <a:t>19.08.2026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00DCA63-D327-42E5-8A22-12CB1F87011F}" type="slidenum">
              <a:rPr lang="ru-RU" smtClean="0"/>
              <a:t>‹#›</a:t>
            </a:fld>
            <a:endParaRPr lang="ru-RU"/>
          </a:p>
        </p:txBody>
      </p:sp>
    </p:spTree>
    <p:extLst>
      <p:ext uri="{BB962C8B-B14F-4D97-AF65-F5344CB8AC3E}">
        <p14:creationId xmlns:p14="http://schemas.microsoft.com/office/powerpoint/2010/main" val="175197837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542A0DF-07DC-468B-80AE-CC51CFDFCC6E}" type="datetimeFigureOut">
              <a:rPr lang="ru-RU" smtClean="0"/>
              <a:t>19.08.2026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00DCA63-D327-42E5-8A22-12CB1F87011F}" type="slidenum">
              <a:rPr lang="ru-RU" smtClean="0"/>
              <a:t>‹#›</a:t>
            </a:fld>
            <a:endParaRPr lang="ru-RU"/>
          </a:p>
        </p:txBody>
      </p:sp>
    </p:spTree>
    <p:extLst>
      <p:ext uri="{BB962C8B-B14F-4D97-AF65-F5344CB8AC3E}">
        <p14:creationId xmlns:p14="http://schemas.microsoft.com/office/powerpoint/2010/main" val="229312601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542A0DF-07DC-468B-80AE-CC51CFDFCC6E}" type="datetimeFigureOut">
              <a:rPr lang="ru-RU" smtClean="0"/>
              <a:t>19.08.2026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00DCA63-D327-42E5-8A22-12CB1F87011F}" type="slidenum">
              <a:rPr lang="ru-RU" smtClean="0"/>
              <a:t>‹#›</a:t>
            </a:fld>
            <a:endParaRPr lang="ru-RU"/>
          </a:p>
        </p:txBody>
      </p:sp>
    </p:spTree>
    <p:extLst>
      <p:ext uri="{BB962C8B-B14F-4D97-AF65-F5344CB8AC3E}">
        <p14:creationId xmlns:p14="http://schemas.microsoft.com/office/powerpoint/2010/main" val="361765309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42A0DF-07DC-468B-80AE-CC51CFDFCC6E}" type="datetimeFigureOut">
              <a:rPr lang="ru-RU" smtClean="0"/>
              <a:t>19.08.2026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00DCA63-D327-42E5-8A22-12CB1F87011F}" type="slidenum">
              <a:rPr lang="ru-RU" smtClean="0"/>
              <a:t>‹#›</a:t>
            </a:fld>
            <a:endParaRPr lang="ru-RU"/>
          </a:p>
        </p:txBody>
      </p:sp>
    </p:spTree>
    <p:extLst>
      <p:ext uri="{BB962C8B-B14F-4D97-AF65-F5344CB8AC3E}">
        <p14:creationId xmlns:p14="http://schemas.microsoft.com/office/powerpoint/2010/main" val="144420985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2542A0DF-07DC-468B-80AE-CC51CFDFCC6E}" type="datetimeFigureOut">
              <a:rPr lang="ru-RU" smtClean="0"/>
              <a:t>19.08.2026</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B00DCA63-D327-42E5-8A22-12CB1F87011F}"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5457266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2542A0DF-07DC-468B-80AE-CC51CFDFCC6E}" type="datetimeFigureOut">
              <a:rPr lang="ru-RU" smtClean="0"/>
              <a:t>19.08.2026</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B00DCA63-D327-42E5-8A22-12CB1F87011F}"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034672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2542A0DF-07DC-468B-80AE-CC51CFDFCC6E}" type="datetimeFigureOut">
              <a:rPr lang="ru-RU" smtClean="0"/>
              <a:t>19.08.2026</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B00DCA63-D327-42E5-8A22-12CB1F87011F}" type="slidenum">
              <a:rPr lang="ru-RU" smtClean="0"/>
              <a:t>‹#›</a:t>
            </a:fld>
            <a:endParaRPr lang="ru-RU"/>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984275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25D0BA-49C0-48FE-B90A-3D490525876A}"/>
              </a:ext>
            </a:extLst>
          </p:cNvPr>
          <p:cNvSpPr>
            <a:spLocks noGrp="1"/>
          </p:cNvSpPr>
          <p:nvPr>
            <p:ph type="ctrTitle"/>
          </p:nvPr>
        </p:nvSpPr>
        <p:spPr>
          <a:xfrm>
            <a:off x="1657349" y="2259807"/>
            <a:ext cx="8334375" cy="1655762"/>
          </a:xfrm>
        </p:spPr>
        <p:txBody>
          <a:bodyPr>
            <a:noAutofit/>
          </a:bodyPr>
          <a:lstStyle/>
          <a:p>
            <a:r>
              <a:rPr lang="ru-RU" sz="3600" dirty="0">
                <a:latin typeface="Times New Roman" panose="02020603050405020304" pitchFamily="18" charset="0"/>
                <a:cs typeface="Times New Roman" panose="02020603050405020304" pitchFamily="18" charset="0"/>
              </a:rPr>
              <a:t>Опытно-экспериментальная деятельность в подготовительной группе.</a:t>
            </a:r>
          </a:p>
        </p:txBody>
      </p:sp>
      <p:sp>
        <p:nvSpPr>
          <p:cNvPr id="3" name="Подзаголовок 2">
            <a:extLst>
              <a:ext uri="{FF2B5EF4-FFF2-40B4-BE49-F238E27FC236}">
                <a16:creationId xmlns:a16="http://schemas.microsoft.com/office/drawing/2014/main" id="{B0CB2E37-CD12-4BC8-82A0-307C73DF779F}"/>
              </a:ext>
            </a:extLst>
          </p:cNvPr>
          <p:cNvSpPr>
            <a:spLocks noGrp="1"/>
          </p:cNvSpPr>
          <p:nvPr>
            <p:ph type="subTitle" idx="1"/>
          </p:nvPr>
        </p:nvSpPr>
        <p:spPr>
          <a:xfrm>
            <a:off x="-1304925" y="5640388"/>
            <a:ext cx="9144000" cy="1655762"/>
          </a:xfrm>
        </p:spPr>
        <p:txBody>
          <a:bodyPr/>
          <a:lstStyle/>
          <a:p>
            <a:pPr algn="r"/>
            <a:r>
              <a:rPr lang="ru-RU" dirty="0">
                <a:latin typeface="Times New Roman" panose="02020603050405020304" pitchFamily="18" charset="0"/>
                <a:cs typeface="Times New Roman" panose="02020603050405020304" pitchFamily="18" charset="0"/>
              </a:rPr>
              <a:t>Выполнила: Воспитатель </a:t>
            </a:r>
          </a:p>
          <a:p>
            <a:pPr algn="r"/>
            <a:r>
              <a:rPr lang="ru-RU" dirty="0">
                <a:latin typeface="Times New Roman" panose="02020603050405020304" pitchFamily="18" charset="0"/>
                <a:cs typeface="Times New Roman" panose="02020603050405020304" pitchFamily="18" charset="0"/>
              </a:rPr>
              <a:t>Амирова Анастасия Витальевна</a:t>
            </a:r>
          </a:p>
        </p:txBody>
      </p:sp>
      <p:sp>
        <p:nvSpPr>
          <p:cNvPr id="4" name="Прямоугольник 3">
            <a:extLst>
              <a:ext uri="{FF2B5EF4-FFF2-40B4-BE49-F238E27FC236}">
                <a16:creationId xmlns:a16="http://schemas.microsoft.com/office/drawing/2014/main" id="{D1ADFB00-2CDD-4833-910C-BAFC203A99FF}"/>
              </a:ext>
            </a:extLst>
          </p:cNvPr>
          <p:cNvSpPr/>
          <p:nvPr/>
        </p:nvSpPr>
        <p:spPr>
          <a:xfrm>
            <a:off x="3267075" y="64637"/>
            <a:ext cx="8924925" cy="1687963"/>
          </a:xfrm>
          <a:prstGeom prst="rect">
            <a:avLst/>
          </a:prstGeom>
        </p:spPr>
        <p:txBody>
          <a:bodyPr wrap="square">
            <a:spAutoFit/>
          </a:bodyPr>
          <a:lstStyle/>
          <a:p>
            <a:pPr algn="ctr">
              <a:lnSpc>
                <a:spcPct val="150000"/>
              </a:lnSpc>
            </a:pPr>
            <a:r>
              <a:rPr lang="ru-RU" sz="2400" dirty="0">
                <a:latin typeface="Times New Roman" panose="02020603050405020304" pitchFamily="18" charset="0"/>
                <a:cs typeface="Times New Roman" panose="02020603050405020304" pitchFamily="18" charset="0"/>
              </a:rPr>
              <a:t>Муниципальное дошкольное образовательное автономное учреждение "детский сад №106 "анютины глазки" комбинированного вида" г. Орска</a:t>
            </a:r>
          </a:p>
        </p:txBody>
      </p:sp>
    </p:spTree>
    <p:extLst>
      <p:ext uri="{BB962C8B-B14F-4D97-AF65-F5344CB8AC3E}">
        <p14:creationId xmlns:p14="http://schemas.microsoft.com/office/powerpoint/2010/main" val="380057348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986289B-5E24-41BD-8397-004B3819195B}"/>
              </a:ext>
            </a:extLst>
          </p:cNvPr>
          <p:cNvSpPr>
            <a:spLocks noGrp="1"/>
          </p:cNvSpPr>
          <p:nvPr>
            <p:ph idx="1"/>
          </p:nvPr>
        </p:nvSpPr>
        <p:spPr>
          <a:xfrm>
            <a:off x="685799" y="171450"/>
            <a:ext cx="11325225" cy="6057900"/>
          </a:xfrm>
        </p:spPr>
        <p:txBody>
          <a:bodyPr>
            <a:normAutofit/>
          </a:bodyPr>
          <a:lstStyle/>
          <a:p>
            <a:pPr indent="384048" algn="just">
              <a:lnSpc>
                <a:spcPct val="150000"/>
              </a:lnSpc>
            </a:pPr>
            <a:r>
              <a:rPr lang="ru-RU" sz="2400" b="1" u="sng" dirty="0">
                <a:solidFill>
                  <a:srgbClr val="FF0000"/>
                </a:solidFill>
                <a:latin typeface="Times New Roman" panose="02020603050405020304" pitchFamily="18" charset="0"/>
                <a:cs typeface="Times New Roman" panose="02020603050405020304" pitchFamily="18" charset="0"/>
              </a:rPr>
              <a:t>Результат: </a:t>
            </a:r>
            <a:r>
              <a:rPr lang="ru-RU" sz="2400" dirty="0">
                <a:latin typeface="Times New Roman" panose="02020603050405020304" pitchFamily="18" charset="0"/>
                <a:cs typeface="Times New Roman" panose="02020603050405020304" pitchFamily="18" charset="0"/>
              </a:rPr>
              <a:t>Маленькие твердые шарики на ночь впитали всю воду из миски и превратились в большие, прозрачные и упругие сферы. Если их достать из воды и оставить на тарелке, через день-два они снова сморщатся и уменьшатся. А если подсветить миску с ними фонариком в темноте, внутри каждой сферы будет видно красивое свечение (эффект </a:t>
            </a:r>
            <a:r>
              <a:rPr lang="ru-RU" sz="2400" dirty="0" err="1">
                <a:latin typeface="Times New Roman" panose="02020603050405020304" pitchFamily="18" charset="0"/>
                <a:cs typeface="Times New Roman" panose="02020603050405020304" pitchFamily="18" charset="0"/>
              </a:rPr>
              <a:t>Тиндаля</a:t>
            </a:r>
            <a:r>
              <a:rPr lang="ru-RU" sz="2400" dirty="0">
                <a:latin typeface="Times New Roman" panose="02020603050405020304" pitchFamily="18" charset="0"/>
                <a:cs typeface="Times New Roman" panose="02020603050405020304" pitchFamily="18" charset="0"/>
              </a:rPr>
              <a:t>).</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a:p>
            <a:pPr indent="384048" algn="just">
              <a:lnSpc>
                <a:spcPct val="150000"/>
              </a:lnSpc>
            </a:pPr>
            <a:r>
              <a:rPr lang="ru-RU" sz="2400" b="1" u="sng" dirty="0">
                <a:solidFill>
                  <a:srgbClr val="FF0000"/>
                </a:solidFill>
                <a:latin typeface="Times New Roman" panose="02020603050405020304" pitchFamily="18" charset="0"/>
                <a:cs typeface="Times New Roman" panose="02020603050405020304" pitchFamily="18" charset="0"/>
              </a:rPr>
              <a:t>Вывод детей: </a:t>
            </a:r>
            <a:r>
              <a:rPr lang="ru-RU" sz="2400" dirty="0">
                <a:latin typeface="Times New Roman" panose="02020603050405020304" pitchFamily="18" charset="0"/>
                <a:cs typeface="Times New Roman" panose="02020603050405020304" pitchFamily="18" charset="0"/>
              </a:rPr>
              <a:t>Шарики умеют пить воду и раздуваться от нее, как губка или водяной шарик, потому что внутри них есть невидимые пустые кармашки-полимеры. Это называется набуханием. А еще вещи могут становиться то большими, то маленькими, забирая влагу из воздуха или отдавая ее обратно.</a:t>
            </a:r>
          </a:p>
        </p:txBody>
      </p:sp>
    </p:spTree>
    <p:extLst>
      <p:ext uri="{BB962C8B-B14F-4D97-AF65-F5344CB8AC3E}">
        <p14:creationId xmlns:p14="http://schemas.microsoft.com/office/powerpoint/2010/main" val="347264783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2A50AE-8B23-4746-BD91-6CB639EE5CCF}"/>
              </a:ext>
            </a:extLst>
          </p:cNvPr>
          <p:cNvSpPr>
            <a:spLocks noGrp="1"/>
          </p:cNvSpPr>
          <p:nvPr>
            <p:ph type="title"/>
          </p:nvPr>
        </p:nvSpPr>
        <p:spPr>
          <a:xfrm>
            <a:off x="4876800" y="0"/>
            <a:ext cx="9601200" cy="1485900"/>
          </a:xfrm>
        </p:spPr>
        <p:txBody>
          <a:bodyPr/>
          <a:lstStyle/>
          <a:p>
            <a:r>
              <a:rPr lang="ru-RU" b="1" u="sng" dirty="0">
                <a:solidFill>
                  <a:srgbClr val="FF0000"/>
                </a:solidFill>
                <a:latin typeface="Times New Roman" panose="02020603050405020304" pitchFamily="18" charset="0"/>
                <a:cs typeface="Times New Roman" panose="02020603050405020304" pitchFamily="18" charset="0"/>
              </a:rPr>
              <a:t>ОПЫТ № 2.</a:t>
            </a:r>
            <a:endParaRPr lang="ru-RU" dirty="0"/>
          </a:p>
        </p:txBody>
      </p:sp>
      <p:sp>
        <p:nvSpPr>
          <p:cNvPr id="3" name="Объект 2">
            <a:extLst>
              <a:ext uri="{FF2B5EF4-FFF2-40B4-BE49-F238E27FC236}">
                <a16:creationId xmlns:a16="http://schemas.microsoft.com/office/drawing/2014/main" id="{537D1807-E5A1-4CB8-8B99-C46C54407BBD}"/>
              </a:ext>
            </a:extLst>
          </p:cNvPr>
          <p:cNvSpPr>
            <a:spLocks noGrp="1"/>
          </p:cNvSpPr>
          <p:nvPr>
            <p:ph idx="1"/>
          </p:nvPr>
        </p:nvSpPr>
        <p:spPr/>
        <p:txBody>
          <a:bodyPr/>
          <a:lstStyle/>
          <a:p>
            <a:endParaRPr lang="ru-RU"/>
          </a:p>
        </p:txBody>
      </p:sp>
      <p:pic>
        <p:nvPicPr>
          <p:cNvPr id="5" name="Рисунок 4">
            <a:extLst>
              <a:ext uri="{FF2B5EF4-FFF2-40B4-BE49-F238E27FC236}">
                <a16:creationId xmlns:a16="http://schemas.microsoft.com/office/drawing/2014/main" id="{19B4472E-34E4-4841-B8FB-F395AD8B63B9}"/>
              </a:ext>
            </a:extLst>
          </p:cNvPr>
          <p:cNvPicPr>
            <a:picLocks noChangeAspect="1"/>
          </p:cNvPicPr>
          <p:nvPr/>
        </p:nvPicPr>
        <p:blipFill rotWithShape="1">
          <a:blip r:embed="rId2"/>
          <a:srcRect t="51667"/>
          <a:stretch/>
        </p:blipFill>
        <p:spPr>
          <a:xfrm>
            <a:off x="32845" y="742950"/>
            <a:ext cx="12159155" cy="6115051"/>
          </a:xfrm>
          <a:prstGeom prst="rect">
            <a:avLst/>
          </a:prstGeom>
        </p:spPr>
      </p:pic>
    </p:spTree>
    <p:extLst>
      <p:ext uri="{BB962C8B-B14F-4D97-AF65-F5344CB8AC3E}">
        <p14:creationId xmlns:p14="http://schemas.microsoft.com/office/powerpoint/2010/main" val="253833426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EE4112-1155-4750-9760-4A4E566A32A4}"/>
              </a:ext>
            </a:extLst>
          </p:cNvPr>
          <p:cNvSpPr>
            <a:spLocks noGrp="1"/>
          </p:cNvSpPr>
          <p:nvPr>
            <p:ph type="title"/>
          </p:nvPr>
        </p:nvSpPr>
        <p:spPr>
          <a:xfrm>
            <a:off x="4772025" y="0"/>
            <a:ext cx="9601200" cy="1485900"/>
          </a:xfrm>
        </p:spPr>
        <p:txBody>
          <a:bodyPr/>
          <a:lstStyle/>
          <a:p>
            <a:endParaRPr lang="ru-RU" dirty="0"/>
          </a:p>
        </p:txBody>
      </p:sp>
      <p:sp>
        <p:nvSpPr>
          <p:cNvPr id="3" name="Объект 2">
            <a:extLst>
              <a:ext uri="{FF2B5EF4-FFF2-40B4-BE49-F238E27FC236}">
                <a16:creationId xmlns:a16="http://schemas.microsoft.com/office/drawing/2014/main" id="{7C000C55-FCD7-4B49-988F-AFC010BEE340}"/>
              </a:ext>
            </a:extLst>
          </p:cNvPr>
          <p:cNvSpPr>
            <a:spLocks noGrp="1"/>
          </p:cNvSpPr>
          <p:nvPr>
            <p:ph idx="1"/>
          </p:nvPr>
        </p:nvSpPr>
        <p:spPr>
          <a:xfrm>
            <a:off x="714374" y="609600"/>
            <a:ext cx="11210925" cy="5810250"/>
          </a:xfrm>
        </p:spPr>
        <p:txBody>
          <a:bodyPr>
            <a:noAutofit/>
          </a:bodyPr>
          <a:lstStyle/>
          <a:p>
            <a:pPr indent="384048" algn="just">
              <a:lnSpc>
                <a:spcPct val="150000"/>
              </a:lnSpc>
            </a:pPr>
            <a:r>
              <a:rPr lang="ru-RU" sz="2400" b="1" u="sng" dirty="0">
                <a:solidFill>
                  <a:srgbClr val="FF0000"/>
                </a:solidFill>
                <a:latin typeface="Times New Roman" panose="02020603050405020304" pitchFamily="18" charset="0"/>
                <a:cs typeface="Times New Roman" panose="02020603050405020304" pitchFamily="18" charset="0"/>
              </a:rPr>
              <a:t>Результат: </a:t>
            </a:r>
            <a:r>
              <a:rPr lang="ru-RU" sz="2400" dirty="0">
                <a:latin typeface="Times New Roman" panose="02020603050405020304" pitchFamily="18" charset="0"/>
                <a:cs typeface="Times New Roman" panose="02020603050405020304" pitchFamily="18" charset="0"/>
              </a:rPr>
              <a:t>На стенках банки изнутри каждый день появляются капельки воды (конденсат), но земля при этом остается влажной, а растение — зеленым. Банка не открывается месяцами, но цветок не засыхает. Если банку накрыть плотной коробкой и поставить в темный шкаф на пару дней, конденсат почти исчезнет, а листья станут бледными и поникнут. </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a:p>
            <a:pPr indent="384048" algn="just">
              <a:lnSpc>
                <a:spcPct val="150000"/>
              </a:lnSpc>
            </a:pPr>
            <a:r>
              <a:rPr lang="ru-RU" sz="2400" b="1" u="sng" dirty="0">
                <a:solidFill>
                  <a:srgbClr val="FF0000"/>
                </a:solidFill>
                <a:latin typeface="Times New Roman" panose="02020603050405020304" pitchFamily="18" charset="0"/>
                <a:cs typeface="Times New Roman" panose="02020603050405020304" pitchFamily="18" charset="0"/>
              </a:rPr>
              <a:t>Вывод детей: </a:t>
            </a:r>
            <a:r>
              <a:rPr lang="ru-RU" sz="2400" dirty="0">
                <a:latin typeface="Times New Roman" panose="02020603050405020304" pitchFamily="18" charset="0"/>
                <a:cs typeface="Times New Roman" panose="02020603050405020304" pitchFamily="18" charset="0"/>
              </a:rPr>
              <a:t>Внутри получилась маленькая планета Земля. Вода никуда не исчезает: она испаряется из земли, превращается в пар-туман, оседает каплями на стекле и падает дождем обратно вниз. Растение само делает себе воздух, которым дышит, ловя свет. Без света эта система жить не может.</a:t>
            </a:r>
          </a:p>
        </p:txBody>
      </p:sp>
    </p:spTree>
    <p:extLst>
      <p:ext uri="{BB962C8B-B14F-4D97-AF65-F5344CB8AC3E}">
        <p14:creationId xmlns:p14="http://schemas.microsoft.com/office/powerpoint/2010/main" val="88068813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D3AFFD-2E4A-4DCD-938C-EC772938E3BD}"/>
              </a:ext>
            </a:extLst>
          </p:cNvPr>
          <p:cNvSpPr>
            <a:spLocks noGrp="1"/>
          </p:cNvSpPr>
          <p:nvPr>
            <p:ph type="title"/>
          </p:nvPr>
        </p:nvSpPr>
        <p:spPr>
          <a:xfrm>
            <a:off x="1371600" y="95250"/>
            <a:ext cx="9601200" cy="1485900"/>
          </a:xfrm>
        </p:spPr>
        <p:txBody>
          <a:bodyPr/>
          <a:lstStyle/>
          <a:p>
            <a:pPr algn="ctr"/>
            <a:r>
              <a:rPr lang="ru-RU" b="1" u="sng" dirty="0">
                <a:solidFill>
                  <a:srgbClr val="FF0000"/>
                </a:solidFill>
                <a:latin typeface="Times New Roman" panose="02020603050405020304" pitchFamily="18" charset="0"/>
                <a:cs typeface="Times New Roman" panose="02020603050405020304" pitchFamily="18" charset="0"/>
              </a:rPr>
              <a:t>ОПЫТ № 3.</a:t>
            </a:r>
            <a:endParaRPr lang="ru-RU" dirty="0"/>
          </a:p>
        </p:txBody>
      </p:sp>
      <p:pic>
        <p:nvPicPr>
          <p:cNvPr id="5" name="Объект 4">
            <a:extLst>
              <a:ext uri="{FF2B5EF4-FFF2-40B4-BE49-F238E27FC236}">
                <a16:creationId xmlns:a16="http://schemas.microsoft.com/office/drawing/2014/main" id="{079A8EDA-7958-4D83-9B70-31F91E94F0C5}"/>
              </a:ext>
            </a:extLst>
          </p:cNvPr>
          <p:cNvPicPr>
            <a:picLocks noGrp="1" noChangeAspect="1"/>
          </p:cNvPicPr>
          <p:nvPr>
            <p:ph idx="1"/>
          </p:nvPr>
        </p:nvPicPr>
        <p:blipFill rotWithShape="1">
          <a:blip r:embed="rId2"/>
          <a:srcRect b="64894"/>
          <a:stretch/>
        </p:blipFill>
        <p:spPr>
          <a:xfrm>
            <a:off x="19050" y="800099"/>
            <a:ext cx="12192001" cy="6343651"/>
          </a:xfrm>
          <a:prstGeom prst="rect">
            <a:avLst/>
          </a:prstGeom>
        </p:spPr>
      </p:pic>
    </p:spTree>
    <p:extLst>
      <p:ext uri="{BB962C8B-B14F-4D97-AF65-F5344CB8AC3E}">
        <p14:creationId xmlns:p14="http://schemas.microsoft.com/office/powerpoint/2010/main" val="259158967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9951F6-3580-4179-A6AE-CE127ADEE02E}"/>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CF939788-B2F5-421C-BE29-F09A8A52492E}"/>
              </a:ext>
            </a:extLst>
          </p:cNvPr>
          <p:cNvSpPr>
            <a:spLocks noGrp="1"/>
          </p:cNvSpPr>
          <p:nvPr>
            <p:ph idx="1"/>
          </p:nvPr>
        </p:nvSpPr>
        <p:spPr>
          <a:xfrm>
            <a:off x="1133475" y="171450"/>
            <a:ext cx="10687050" cy="3581400"/>
          </a:xfrm>
        </p:spPr>
        <p:txBody>
          <a:bodyPr>
            <a:noAutofit/>
          </a:bodyPr>
          <a:lstStyle/>
          <a:p>
            <a:pPr algn="just">
              <a:lnSpc>
                <a:spcPct val="150000"/>
              </a:lnSpc>
            </a:pPr>
            <a:r>
              <a:rPr lang="ru-RU" sz="2400" b="1" u="sng" dirty="0">
                <a:solidFill>
                  <a:srgbClr val="FF0000"/>
                </a:solidFill>
                <a:latin typeface="Times New Roman" panose="02020603050405020304" pitchFamily="18" charset="0"/>
                <a:cs typeface="Times New Roman" panose="02020603050405020304" pitchFamily="18" charset="0"/>
              </a:rPr>
              <a:t>Результат: </a:t>
            </a:r>
            <a:r>
              <a:rPr lang="ru-RU" sz="2400" dirty="0">
                <a:latin typeface="Times New Roman" panose="02020603050405020304" pitchFamily="18" charset="0"/>
                <a:cs typeface="Times New Roman" panose="02020603050405020304" pitchFamily="18" charset="0"/>
              </a:rPr>
              <a:t>Железная гайка послушно едет по нарисованной дорожке, хотя ребенок касается только дна коробки снизу. Если приподнять магнит высоко над столом, гайка остановится. Если положить между магнитом и противнем толстую книгу, притяжение станет слабее или пропадет. Если попытаться провести гайку под бумажным мостиком, она проедет сквозь него сама.</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a:p>
            <a:pPr algn="just">
              <a:lnSpc>
                <a:spcPct val="150000"/>
              </a:lnSpc>
            </a:pPr>
            <a:r>
              <a:rPr lang="ru-RU" sz="2400" b="1" u="sng" dirty="0">
                <a:solidFill>
                  <a:srgbClr val="FF0000"/>
                </a:solidFill>
                <a:latin typeface="Times New Roman" panose="02020603050405020304" pitchFamily="18" charset="0"/>
                <a:cs typeface="Times New Roman" panose="02020603050405020304" pitchFamily="18" charset="0"/>
              </a:rPr>
              <a:t>Вывод детей: </a:t>
            </a:r>
            <a:r>
              <a:rPr lang="ru-RU" sz="2400" dirty="0">
                <a:latin typeface="Times New Roman" panose="02020603050405020304" pitchFamily="18" charset="0"/>
                <a:cs typeface="Times New Roman" panose="02020603050405020304" pitchFamily="18" charset="0"/>
              </a:rPr>
              <a:t>У магнита есть невидимая сила — поле. Она проходит сквозь стол, бумагу и стекло прямо до железного предмета. Магнит притягивает металл даже на расстоянии и через преграды, поэтому нам не нужно трогать гайку руками.</a:t>
            </a:r>
          </a:p>
        </p:txBody>
      </p:sp>
    </p:spTree>
    <p:extLst>
      <p:ext uri="{BB962C8B-B14F-4D97-AF65-F5344CB8AC3E}">
        <p14:creationId xmlns:p14="http://schemas.microsoft.com/office/powerpoint/2010/main" val="241519885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EE613B-9F16-4AB9-BB82-7204A9B3A2DF}"/>
              </a:ext>
            </a:extLst>
          </p:cNvPr>
          <p:cNvSpPr>
            <a:spLocks noGrp="1"/>
          </p:cNvSpPr>
          <p:nvPr>
            <p:ph type="title"/>
          </p:nvPr>
        </p:nvSpPr>
        <p:spPr>
          <a:xfrm>
            <a:off x="1600200" y="0"/>
            <a:ext cx="9601200" cy="1485900"/>
          </a:xfrm>
        </p:spPr>
        <p:txBody>
          <a:bodyPr/>
          <a:lstStyle/>
          <a:p>
            <a:pPr algn="ctr"/>
            <a:r>
              <a:rPr lang="ru-RU" b="1" u="sng" dirty="0">
                <a:solidFill>
                  <a:srgbClr val="FF0000"/>
                </a:solidFill>
                <a:latin typeface="Times New Roman" panose="02020603050405020304" pitchFamily="18" charset="0"/>
                <a:cs typeface="Times New Roman" panose="02020603050405020304" pitchFamily="18" charset="0"/>
              </a:rPr>
              <a:t>ОПЫТ № 4.</a:t>
            </a:r>
            <a:endParaRPr lang="ru-RU" dirty="0"/>
          </a:p>
        </p:txBody>
      </p:sp>
      <p:sp>
        <p:nvSpPr>
          <p:cNvPr id="3" name="Объект 2">
            <a:extLst>
              <a:ext uri="{FF2B5EF4-FFF2-40B4-BE49-F238E27FC236}">
                <a16:creationId xmlns:a16="http://schemas.microsoft.com/office/drawing/2014/main" id="{B5ABC4AA-CF85-41B7-AA5E-17CDEE1D99A0}"/>
              </a:ext>
            </a:extLst>
          </p:cNvPr>
          <p:cNvSpPr>
            <a:spLocks noGrp="1"/>
          </p:cNvSpPr>
          <p:nvPr>
            <p:ph idx="1"/>
          </p:nvPr>
        </p:nvSpPr>
        <p:spPr/>
        <p:txBody>
          <a:bodyPr/>
          <a:lstStyle/>
          <a:p>
            <a:endParaRPr lang="ru-RU" dirty="0"/>
          </a:p>
        </p:txBody>
      </p:sp>
      <p:pic>
        <p:nvPicPr>
          <p:cNvPr id="5" name="Рисунок 4">
            <a:extLst>
              <a:ext uri="{FF2B5EF4-FFF2-40B4-BE49-F238E27FC236}">
                <a16:creationId xmlns:a16="http://schemas.microsoft.com/office/drawing/2014/main" id="{409FA1F2-9B3F-445B-9003-5E80559BBD4F}"/>
              </a:ext>
            </a:extLst>
          </p:cNvPr>
          <p:cNvPicPr>
            <a:picLocks noChangeAspect="1"/>
          </p:cNvPicPr>
          <p:nvPr/>
        </p:nvPicPr>
        <p:blipFill rotWithShape="1">
          <a:blip r:embed="rId2"/>
          <a:srcRect t="35000" b="31389"/>
          <a:stretch/>
        </p:blipFill>
        <p:spPr>
          <a:xfrm>
            <a:off x="0" y="628650"/>
            <a:ext cx="12185702" cy="6229350"/>
          </a:xfrm>
          <a:prstGeom prst="rect">
            <a:avLst/>
          </a:prstGeom>
        </p:spPr>
      </p:pic>
    </p:spTree>
    <p:extLst>
      <p:ext uri="{BB962C8B-B14F-4D97-AF65-F5344CB8AC3E}">
        <p14:creationId xmlns:p14="http://schemas.microsoft.com/office/powerpoint/2010/main" val="20768358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38BE6A6-F964-4F4D-B82D-1B77A6E840E2}"/>
              </a:ext>
            </a:extLst>
          </p:cNvPr>
          <p:cNvSpPr>
            <a:spLocks noGrp="1"/>
          </p:cNvSpPr>
          <p:nvPr>
            <p:ph idx="1"/>
          </p:nvPr>
        </p:nvSpPr>
        <p:spPr>
          <a:xfrm>
            <a:off x="742950" y="-76200"/>
            <a:ext cx="11449050" cy="3581400"/>
          </a:xfrm>
        </p:spPr>
        <p:txBody>
          <a:bodyPr>
            <a:noAutofit/>
          </a:bodyPr>
          <a:lstStyle/>
          <a:p>
            <a:pPr algn="just">
              <a:lnSpc>
                <a:spcPct val="150000"/>
              </a:lnSpc>
            </a:pPr>
            <a:r>
              <a:rPr lang="ru-RU" b="1" u="sng" dirty="0">
                <a:solidFill>
                  <a:srgbClr val="FF0000"/>
                </a:solidFill>
                <a:latin typeface="Times New Roman" panose="02020603050405020304" pitchFamily="18" charset="0"/>
                <a:cs typeface="Times New Roman" panose="02020603050405020304" pitchFamily="18" charset="0"/>
              </a:rPr>
              <a:t>Гипотеза: </a:t>
            </a:r>
            <a:r>
              <a:rPr lang="ru-RU" dirty="0">
                <a:latin typeface="Times New Roman" panose="02020603050405020304" pitchFamily="18" charset="0"/>
                <a:cs typeface="Times New Roman" panose="02020603050405020304" pitchFamily="18" charset="0"/>
              </a:rPr>
              <a:t>Можно ли написать письмо так, чтобы никто ничего не увидел, а потом сделать буквы видимыми?</a:t>
            </a:r>
          </a:p>
          <a:p>
            <a:pPr algn="just">
              <a:lnSpc>
                <a:spcPct val="150000"/>
              </a:lnSpc>
            </a:pPr>
            <a:r>
              <a:rPr lang="ru-RU" b="1" u="sng" dirty="0">
                <a:solidFill>
                  <a:srgbClr val="FF0000"/>
                </a:solidFill>
                <a:latin typeface="Times New Roman" panose="02020603050405020304" pitchFamily="18" charset="0"/>
                <a:cs typeface="Times New Roman" panose="02020603050405020304" pitchFamily="18" charset="0"/>
              </a:rPr>
              <a:t>Действие: </a:t>
            </a:r>
            <a:r>
              <a:rPr lang="ru-RU" dirty="0">
                <a:latin typeface="Times New Roman" panose="02020603050405020304" pitchFamily="18" charset="0"/>
                <a:cs typeface="Times New Roman" panose="02020603050405020304" pitchFamily="18" charset="0"/>
              </a:rPr>
              <a:t>Дети выживают сок лимона в блюдце, макают в него ватную палочку и пишут тайное послание на белой бумаге. Лист кажется абсолютно чистым. Затем взрослый осторожно нагревает лист над настольной лампой, у батареи или проглаживает теплым (не горячим!) утюгом. Для наглядности можно использовать детский тепловизор или просто присмотреться к краям листа.</a:t>
            </a:r>
          </a:p>
          <a:p>
            <a:pPr algn="just">
              <a:lnSpc>
                <a:spcPct val="150000"/>
              </a:lnSpc>
            </a:pPr>
            <a:r>
              <a:rPr lang="ru-RU" b="1" u="sng" dirty="0">
                <a:solidFill>
                  <a:srgbClr val="FF0000"/>
                </a:solidFill>
                <a:latin typeface="Times New Roman" panose="02020603050405020304" pitchFamily="18" charset="0"/>
                <a:cs typeface="Times New Roman" panose="02020603050405020304" pitchFamily="18" charset="0"/>
              </a:rPr>
              <a:t>Результат: </a:t>
            </a:r>
            <a:r>
              <a:rPr lang="ru-RU" dirty="0">
                <a:latin typeface="Times New Roman" panose="02020603050405020304" pitchFamily="18" charset="0"/>
                <a:cs typeface="Times New Roman" panose="02020603050405020304" pitchFamily="18" charset="0"/>
              </a:rPr>
              <a:t>На глазах у детей бумага в тех местах, где был написан текст, сначала слегка желтеет, а затем становится коричневой. Буквы проступают четко. В окуляре тепловизора надпись видна сразу как более теплое пятно.</a:t>
            </a:r>
          </a:p>
          <a:p>
            <a:pPr algn="just">
              <a:lnSpc>
                <a:spcPct val="150000"/>
              </a:lnSpc>
            </a:pPr>
            <a:r>
              <a:rPr lang="ru-RU" b="1" u="sng" dirty="0">
                <a:solidFill>
                  <a:srgbClr val="FF0000"/>
                </a:solidFill>
                <a:latin typeface="Times New Roman" panose="02020603050405020304" pitchFamily="18" charset="0"/>
                <a:cs typeface="Times New Roman" panose="02020603050405020304" pitchFamily="18" charset="0"/>
              </a:rPr>
              <a:t>Вывод детей: </a:t>
            </a:r>
            <a:r>
              <a:rPr lang="ru-RU" dirty="0">
                <a:latin typeface="Times New Roman" panose="02020603050405020304" pitchFamily="18" charset="0"/>
                <a:cs typeface="Times New Roman" panose="02020603050405020304" pitchFamily="18" charset="0"/>
              </a:rPr>
              <a:t>Лимонный сок — это кислота. При нагревании органические вещества в нем сгорают (окисляются) быстрее, чем чистая бумага, и становятся коричневыми. Тепловизор же видит разницу температур: высохший сок чуть теплее бумаги вокруг, поэтому он подсвечивается другим цветом. Чтобы скрыть секрет, бумагу нельзя греть.</a:t>
            </a:r>
          </a:p>
        </p:txBody>
      </p:sp>
    </p:spTree>
    <p:extLst>
      <p:ext uri="{BB962C8B-B14F-4D97-AF65-F5344CB8AC3E}">
        <p14:creationId xmlns:p14="http://schemas.microsoft.com/office/powerpoint/2010/main" val="158421170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A7ACAF-E5CE-4D55-9D13-53D7A82DAC2C}"/>
              </a:ext>
            </a:extLst>
          </p:cNvPr>
          <p:cNvSpPr>
            <a:spLocks noGrp="1"/>
          </p:cNvSpPr>
          <p:nvPr>
            <p:ph type="title"/>
          </p:nvPr>
        </p:nvSpPr>
        <p:spPr>
          <a:xfrm>
            <a:off x="1295400" y="0"/>
            <a:ext cx="9601200" cy="1485900"/>
          </a:xfrm>
        </p:spPr>
        <p:txBody>
          <a:bodyPr/>
          <a:lstStyle/>
          <a:p>
            <a:pPr algn="ctr"/>
            <a:r>
              <a:rPr lang="ru-RU" b="1" u="sng" dirty="0">
                <a:solidFill>
                  <a:srgbClr val="FF0000"/>
                </a:solidFill>
                <a:latin typeface="Times New Roman" panose="02020603050405020304" pitchFamily="18" charset="0"/>
                <a:cs typeface="Times New Roman" panose="02020603050405020304" pitchFamily="18" charset="0"/>
              </a:rPr>
              <a:t>ОПЫТ № 5.</a:t>
            </a:r>
            <a:endParaRPr lang="ru-RU" dirty="0"/>
          </a:p>
        </p:txBody>
      </p:sp>
      <p:sp>
        <p:nvSpPr>
          <p:cNvPr id="3" name="Объект 2">
            <a:extLst>
              <a:ext uri="{FF2B5EF4-FFF2-40B4-BE49-F238E27FC236}">
                <a16:creationId xmlns:a16="http://schemas.microsoft.com/office/drawing/2014/main" id="{088E784B-6222-4BB3-96A5-154048D874E4}"/>
              </a:ext>
            </a:extLst>
          </p:cNvPr>
          <p:cNvSpPr>
            <a:spLocks noGrp="1"/>
          </p:cNvSpPr>
          <p:nvPr>
            <p:ph idx="1"/>
          </p:nvPr>
        </p:nvSpPr>
        <p:spPr/>
        <p:txBody>
          <a:bodyPr/>
          <a:lstStyle/>
          <a:p>
            <a:endParaRPr lang="ru-RU" dirty="0"/>
          </a:p>
        </p:txBody>
      </p:sp>
      <p:pic>
        <p:nvPicPr>
          <p:cNvPr id="5" name="Рисунок 4">
            <a:extLst>
              <a:ext uri="{FF2B5EF4-FFF2-40B4-BE49-F238E27FC236}">
                <a16:creationId xmlns:a16="http://schemas.microsoft.com/office/drawing/2014/main" id="{522895DE-CA47-40EB-9285-2DEC7C520E3E}"/>
              </a:ext>
            </a:extLst>
          </p:cNvPr>
          <p:cNvPicPr>
            <a:picLocks noChangeAspect="1"/>
          </p:cNvPicPr>
          <p:nvPr/>
        </p:nvPicPr>
        <p:blipFill rotWithShape="1">
          <a:blip r:embed="rId2"/>
          <a:srcRect t="68889"/>
          <a:stretch/>
        </p:blipFill>
        <p:spPr>
          <a:xfrm>
            <a:off x="0" y="647700"/>
            <a:ext cx="12185196" cy="6210300"/>
          </a:xfrm>
          <a:prstGeom prst="rect">
            <a:avLst/>
          </a:prstGeom>
        </p:spPr>
      </p:pic>
    </p:spTree>
    <p:extLst>
      <p:ext uri="{BB962C8B-B14F-4D97-AF65-F5344CB8AC3E}">
        <p14:creationId xmlns:p14="http://schemas.microsoft.com/office/powerpoint/2010/main" val="419184171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CE3AD64-E0AC-4EE9-94BC-C305FAAD9A57}"/>
              </a:ext>
            </a:extLst>
          </p:cNvPr>
          <p:cNvSpPr>
            <a:spLocks noGrp="1"/>
          </p:cNvSpPr>
          <p:nvPr>
            <p:ph idx="1"/>
          </p:nvPr>
        </p:nvSpPr>
        <p:spPr>
          <a:xfrm>
            <a:off x="847725" y="352425"/>
            <a:ext cx="11106150" cy="5981700"/>
          </a:xfrm>
        </p:spPr>
        <p:txBody>
          <a:bodyPr>
            <a:noAutofit/>
          </a:bodyPr>
          <a:lstStyle/>
          <a:p>
            <a:pPr algn="just">
              <a:lnSpc>
                <a:spcPct val="150000"/>
              </a:lnSpc>
            </a:pPr>
            <a:r>
              <a:rPr lang="ru-RU" b="1" u="sng" dirty="0">
                <a:solidFill>
                  <a:srgbClr val="FF0000"/>
                </a:solidFill>
                <a:latin typeface="Times New Roman" panose="02020603050405020304" pitchFamily="18" charset="0"/>
                <a:cs typeface="Times New Roman" panose="02020603050405020304" pitchFamily="18" charset="0"/>
              </a:rPr>
              <a:t>Гипотеза: </a:t>
            </a:r>
            <a:r>
              <a:rPr lang="ru-RU" dirty="0">
                <a:latin typeface="Times New Roman" panose="02020603050405020304" pitchFamily="18" charset="0"/>
                <a:cs typeface="Times New Roman" panose="02020603050405020304" pitchFamily="18" charset="0"/>
              </a:rPr>
              <a:t>Что будет, если аккуратно налить разные жидкости — мед, средство для мытья посуды, окрашенную воду и масло — в один стакан? Перепутаются ли они или лягут слоями?</a:t>
            </a:r>
          </a:p>
          <a:p>
            <a:pPr algn="just">
              <a:lnSpc>
                <a:spcPct val="150000"/>
              </a:lnSpc>
            </a:pPr>
            <a:r>
              <a:rPr lang="ru-RU" b="1" u="sng" dirty="0">
                <a:solidFill>
                  <a:srgbClr val="FF0000"/>
                </a:solidFill>
                <a:latin typeface="Times New Roman" panose="02020603050405020304" pitchFamily="18" charset="0"/>
                <a:cs typeface="Times New Roman" panose="02020603050405020304" pitchFamily="18" charset="0"/>
              </a:rPr>
              <a:t>Действие: </a:t>
            </a:r>
            <a:r>
              <a:rPr lang="ru-RU" dirty="0">
                <a:latin typeface="Times New Roman" panose="02020603050405020304" pitchFamily="18" charset="0"/>
                <a:cs typeface="Times New Roman" panose="02020603050405020304" pitchFamily="18" charset="0"/>
              </a:rPr>
              <a:t>В высокий узкий стакан медленно, по лезвию ножа или тыльной стороне ложки, дети наливают: густой цветной мед, прозрачное жидкое мыло, обычную воду с каплей пищевого красителя и растительное масло.</a:t>
            </a:r>
          </a:p>
          <a:p>
            <a:pPr algn="just">
              <a:lnSpc>
                <a:spcPct val="150000"/>
              </a:lnSpc>
            </a:pPr>
            <a:r>
              <a:rPr lang="ru-RU" b="1" u="sng" dirty="0">
                <a:solidFill>
                  <a:srgbClr val="FF0000"/>
                </a:solidFill>
                <a:latin typeface="Times New Roman" panose="02020603050405020304" pitchFamily="18" charset="0"/>
                <a:cs typeface="Times New Roman" panose="02020603050405020304" pitchFamily="18" charset="0"/>
              </a:rPr>
              <a:t>Результат: </a:t>
            </a:r>
            <a:r>
              <a:rPr lang="ru-RU" dirty="0">
                <a:latin typeface="Times New Roman" panose="02020603050405020304" pitchFamily="18" charset="0"/>
                <a:cs typeface="Times New Roman" panose="02020603050405020304" pitchFamily="18" charset="0"/>
              </a:rPr>
              <a:t>Жидкости не смешиваются. Они выстраиваются ровными этажами: внизу самый тяжелый сироп, выше — мыло, затем вода, а сверху плавает масляное пятно.</a:t>
            </a:r>
          </a:p>
          <a:p>
            <a:pPr algn="just">
              <a:lnSpc>
                <a:spcPct val="150000"/>
              </a:lnSpc>
            </a:pPr>
            <a:r>
              <a:rPr lang="ru-RU" b="1" u="sng" dirty="0">
                <a:solidFill>
                  <a:srgbClr val="FF0000"/>
                </a:solidFill>
                <a:latin typeface="Times New Roman" panose="02020603050405020304" pitchFamily="18" charset="0"/>
                <a:cs typeface="Times New Roman" panose="02020603050405020304" pitchFamily="18" charset="0"/>
              </a:rPr>
              <a:t>Вывод детей: </a:t>
            </a:r>
            <a:r>
              <a:rPr lang="ru-RU" dirty="0">
                <a:latin typeface="Times New Roman" panose="02020603050405020304" pitchFamily="18" charset="0"/>
                <a:cs typeface="Times New Roman" panose="02020603050405020304" pitchFamily="18" charset="0"/>
              </a:rPr>
              <a:t>Все жидкости весят по-разному. Те, что тяжелее (с большей плотностью), проваливаются на самое дно, а легкие остаются наверху, как поплавок.</a:t>
            </a:r>
          </a:p>
        </p:txBody>
      </p:sp>
    </p:spTree>
    <p:extLst>
      <p:ext uri="{BB962C8B-B14F-4D97-AF65-F5344CB8AC3E}">
        <p14:creationId xmlns:p14="http://schemas.microsoft.com/office/powerpoint/2010/main" val="89378705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EE3EBB-D85F-464B-AA35-B5A0D44D830A}"/>
              </a:ext>
            </a:extLst>
          </p:cNvPr>
          <p:cNvSpPr>
            <a:spLocks noGrp="1"/>
          </p:cNvSpPr>
          <p:nvPr>
            <p:ph type="title"/>
          </p:nvPr>
        </p:nvSpPr>
        <p:spPr>
          <a:xfrm>
            <a:off x="638175" y="0"/>
            <a:ext cx="11439525" cy="1485900"/>
          </a:xfrm>
        </p:spPr>
        <p:txBody>
          <a:bodyPr>
            <a:normAutofit fontScale="90000"/>
          </a:bodyPr>
          <a:lstStyle/>
          <a:p>
            <a:pPr algn="just"/>
            <a:r>
              <a:rPr lang="ru-RU" b="1" dirty="0">
                <a:solidFill>
                  <a:srgbClr val="FF0000"/>
                </a:solidFill>
                <a:latin typeface="Times New Roman" panose="02020603050405020304" pitchFamily="18" charset="0"/>
                <a:cs typeface="Times New Roman" panose="02020603050405020304" pitchFamily="18" charset="0"/>
              </a:rPr>
              <a:t>Опытно-экспериментальная деятельность для дошкольников значима тем, что:</a:t>
            </a:r>
            <a:br>
              <a:rPr lang="ru-RU" dirty="0"/>
            </a:br>
            <a:br>
              <a:rPr lang="ru-RU" dirty="0"/>
            </a:br>
            <a:endParaRPr lang="ru-RU" dirty="0"/>
          </a:p>
        </p:txBody>
      </p:sp>
      <p:sp>
        <p:nvSpPr>
          <p:cNvPr id="3" name="Объект 2">
            <a:extLst>
              <a:ext uri="{FF2B5EF4-FFF2-40B4-BE49-F238E27FC236}">
                <a16:creationId xmlns:a16="http://schemas.microsoft.com/office/drawing/2014/main" id="{D6EFD6AF-AA72-4828-BCE2-C01716A4C557}"/>
              </a:ext>
            </a:extLst>
          </p:cNvPr>
          <p:cNvSpPr>
            <a:spLocks noGrp="1"/>
          </p:cNvSpPr>
          <p:nvPr>
            <p:ph idx="1"/>
          </p:nvPr>
        </p:nvSpPr>
        <p:spPr>
          <a:xfrm>
            <a:off x="695324" y="1371600"/>
            <a:ext cx="11325225" cy="3581400"/>
          </a:xfrm>
        </p:spPr>
        <p:txBody>
          <a:bodyPr>
            <a:noAutofit/>
          </a:bodyPr>
          <a:lstStyle/>
          <a:p>
            <a:pPr indent="384048" algn="just"/>
            <a:r>
              <a:rPr lang="ru-RU" dirty="0">
                <a:latin typeface="Times New Roman" panose="02020603050405020304" pitchFamily="18" charset="0"/>
                <a:cs typeface="Times New Roman" panose="02020603050405020304" pitchFamily="18" charset="0"/>
              </a:rPr>
              <a:t>* Формирует научное мышление: дети на практике познают законы природы (магнетизм, плотность), учатся видеть причинно-следственные связи и переходят от веры в магию к пониманию реальных процессов.</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a:p>
            <a:pPr indent="384048" algn="just"/>
            <a:r>
              <a:rPr lang="ru-RU" dirty="0">
                <a:latin typeface="Times New Roman" panose="02020603050405020304" pitchFamily="18" charset="0"/>
                <a:cs typeface="Times New Roman" panose="02020603050405020304" pitchFamily="18" charset="0"/>
              </a:rPr>
              <a:t>* Развивает интеллект: тренирует логику, внимание, память и обогащает речь — ребенок учится выдвигать гипотезы и самостоятельно формулировать выводы.</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a:p>
            <a:pPr indent="384048" algn="just"/>
            <a:r>
              <a:rPr lang="ru-RU" dirty="0">
                <a:latin typeface="Times New Roman" panose="02020603050405020304" pitchFamily="18" charset="0"/>
                <a:cs typeface="Times New Roman" panose="02020603050405020304" pitchFamily="18" charset="0"/>
              </a:rPr>
              <a:t>* Воспитывает характер: развивает любознательность, самостоятельность, настойчивость и учит воспринимать ошибку не как провал, а как повод для нового исследования.</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a:p>
            <a:pPr indent="384048" algn="just"/>
            <a:r>
              <a:rPr lang="ru-RU" dirty="0">
                <a:latin typeface="Times New Roman" panose="02020603050405020304" pitchFamily="18" charset="0"/>
                <a:cs typeface="Times New Roman" panose="02020603050405020304" pitchFamily="18" charset="0"/>
              </a:rPr>
              <a:t>* Удовлетворяет исследовательский инстинкт: дает безопасный способ изучать мир через органы чувств, снижая риск опасных игр с бытовыми предметами.</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a:p>
            <a:pPr indent="384048" algn="just"/>
            <a:r>
              <a:rPr lang="ru-RU" dirty="0">
                <a:latin typeface="Times New Roman" panose="02020603050405020304" pitchFamily="18" charset="0"/>
                <a:cs typeface="Times New Roman" panose="02020603050405020304" pitchFamily="18" charset="0"/>
              </a:rPr>
              <a:t>* Готовит к школе: закладывает базу критического мышления и умение проверять информацию практикой.</a:t>
            </a:r>
          </a:p>
        </p:txBody>
      </p:sp>
    </p:spTree>
    <p:extLst>
      <p:ext uri="{BB962C8B-B14F-4D97-AF65-F5344CB8AC3E}">
        <p14:creationId xmlns:p14="http://schemas.microsoft.com/office/powerpoint/2010/main" val="319208151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ADA190-2DA9-4AE5-998D-66ED7DAFF39B}"/>
              </a:ext>
            </a:extLst>
          </p:cNvPr>
          <p:cNvSpPr>
            <a:spLocks noGrp="1"/>
          </p:cNvSpPr>
          <p:nvPr>
            <p:ph type="title"/>
          </p:nvPr>
        </p:nvSpPr>
        <p:spPr>
          <a:xfrm>
            <a:off x="885824" y="66675"/>
            <a:ext cx="11077575" cy="1304925"/>
          </a:xfrm>
        </p:spPr>
        <p:txBody>
          <a:bodyPr>
            <a:normAutofit/>
          </a:bodyPr>
          <a:lstStyle/>
          <a:p>
            <a:r>
              <a:rPr lang="ru-RU" sz="4000" b="1" dirty="0">
                <a:latin typeface="Times New Roman" panose="02020603050405020304" pitchFamily="18" charset="0"/>
                <a:cs typeface="Times New Roman" panose="02020603050405020304" pitchFamily="18" charset="0"/>
              </a:rPr>
              <a:t>Опытно-экспериментальная деятельность у дошкольников…?</a:t>
            </a:r>
            <a:endParaRPr lang="ru-RU" sz="40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B7320F74-3112-4827-82D8-C30CBD89AC52}"/>
              </a:ext>
            </a:extLst>
          </p:cNvPr>
          <p:cNvSpPr>
            <a:spLocks noGrp="1"/>
          </p:cNvSpPr>
          <p:nvPr>
            <p:ph idx="1"/>
          </p:nvPr>
        </p:nvSpPr>
        <p:spPr>
          <a:xfrm>
            <a:off x="695325" y="1533525"/>
            <a:ext cx="5276850" cy="5676900"/>
          </a:xfrm>
        </p:spPr>
        <p:txBody>
          <a:bodyPr>
            <a:normAutofit/>
          </a:bodyPr>
          <a:lstStyle/>
          <a:p>
            <a:pPr algn="just">
              <a:lnSpc>
                <a:spcPct val="150000"/>
              </a:lnSpc>
            </a:pPr>
            <a:r>
              <a:rPr lang="ru-RU" sz="2400" b="1" dirty="0">
                <a:latin typeface="Times New Roman" panose="02020603050405020304" pitchFamily="18" charset="0"/>
                <a:cs typeface="Times New Roman" panose="02020603050405020304" pitchFamily="18" charset="0"/>
              </a:rPr>
              <a:t>Опытно-экспериментальная деятельность у дошкольников</a:t>
            </a:r>
            <a:r>
              <a:rPr lang="ru-RU" sz="2400" dirty="0">
                <a:latin typeface="Times New Roman" panose="02020603050405020304" pitchFamily="18" charset="0"/>
                <a:cs typeface="Times New Roman" panose="02020603050405020304" pitchFamily="18" charset="0"/>
              </a:rPr>
              <a:t> — это активная форма познания мира, при которой дети самостоятельно или с помощью взрослого исследуют свойства предметов и явлений живой и неживой природы, устанавливают причинно-следственные связи. </a:t>
            </a:r>
          </a:p>
        </p:txBody>
      </p:sp>
      <p:pic>
        <p:nvPicPr>
          <p:cNvPr id="1026" name="Picture 2" descr="Picture background">
            <a:extLst>
              <a:ext uri="{FF2B5EF4-FFF2-40B4-BE49-F238E27FC236}">
                <a16:creationId xmlns:a16="http://schemas.microsoft.com/office/drawing/2014/main" id="{D3EAC269-B971-449E-949A-8DBB1B8F53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390650"/>
            <a:ext cx="5892801" cy="4981576"/>
          </a:xfrm>
          <a:prstGeom prst="snip2DiagRect">
            <a:avLst/>
          </a:prstGeom>
          <a:solidFill>
            <a:srgbClr val="FFFFFF">
              <a:shade val="85000"/>
            </a:srgbClr>
          </a:solidFill>
          <a:ln w="88900" cap="sq">
            <a:solidFill>
              <a:srgbClr val="FFFF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34827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1CB2F0-7F38-4914-B6DC-5241837E65CE}"/>
              </a:ext>
            </a:extLst>
          </p:cNvPr>
          <p:cNvSpPr>
            <a:spLocks noGrp="1"/>
          </p:cNvSpPr>
          <p:nvPr>
            <p:ph type="title"/>
          </p:nvPr>
        </p:nvSpPr>
        <p:spPr>
          <a:xfrm>
            <a:off x="809625" y="57150"/>
            <a:ext cx="11087100" cy="1838325"/>
          </a:xfrm>
        </p:spPr>
        <p:txBody>
          <a:bodyPr>
            <a:normAutofit fontScale="90000"/>
          </a:bodyPr>
          <a:lstStyle/>
          <a:p>
            <a:pPr algn="just"/>
            <a:r>
              <a:rPr lang="ru-RU" b="1" dirty="0">
                <a:latin typeface="Times New Roman" panose="02020603050405020304" pitchFamily="18" charset="0"/>
                <a:cs typeface="Times New Roman" panose="02020603050405020304" pitchFamily="18" charset="0"/>
              </a:rPr>
              <a:t>Почему</a:t>
            </a:r>
            <a:r>
              <a:rPr lang="ru-RU" b="1" dirty="0">
                <a:solidFill>
                  <a:schemeClr val="bg1"/>
                </a:solidFill>
                <a:latin typeface="Times New Roman" panose="02020603050405020304" pitchFamily="18" charset="0"/>
                <a:cs typeface="Times New Roman" panose="02020603050405020304" pitchFamily="18" charset="0"/>
              </a:rPr>
              <a:t>--</a:t>
            </a:r>
            <a:r>
              <a:rPr lang="ru-RU" b="1" dirty="0">
                <a:latin typeface="Times New Roman" panose="02020603050405020304" pitchFamily="18" charset="0"/>
                <a:cs typeface="Times New Roman" panose="02020603050405020304" pitchFamily="18" charset="0"/>
              </a:rPr>
              <a:t>опытно-экспериментальная деятельность так важна и какие цели она преследует…?</a:t>
            </a:r>
          </a:p>
        </p:txBody>
      </p:sp>
      <p:sp>
        <p:nvSpPr>
          <p:cNvPr id="3" name="Объект 2">
            <a:extLst>
              <a:ext uri="{FF2B5EF4-FFF2-40B4-BE49-F238E27FC236}">
                <a16:creationId xmlns:a16="http://schemas.microsoft.com/office/drawing/2014/main" id="{82DBD984-D722-4706-823B-1F7B33E899D3}"/>
              </a:ext>
            </a:extLst>
          </p:cNvPr>
          <p:cNvSpPr>
            <a:spLocks noGrp="1"/>
          </p:cNvSpPr>
          <p:nvPr>
            <p:ph idx="1"/>
          </p:nvPr>
        </p:nvSpPr>
        <p:spPr>
          <a:xfrm>
            <a:off x="4200525" y="1128712"/>
            <a:ext cx="7696199" cy="4848225"/>
          </a:xfrm>
        </p:spPr>
        <p:txBody>
          <a:bodyPr>
            <a:noAutofit/>
          </a:bodyPr>
          <a:lstStyle/>
          <a:p>
            <a:pPr indent="720000" algn="just">
              <a:lnSpc>
                <a:spcPct val="150000"/>
              </a:lnSpc>
            </a:pPr>
            <a:r>
              <a:rPr lang="ru-RU" sz="2100" b="1" dirty="0">
                <a:latin typeface="Times New Roman" panose="02020603050405020304" pitchFamily="18" charset="0"/>
                <a:cs typeface="Times New Roman" panose="02020603050405020304" pitchFamily="18" charset="0"/>
              </a:rPr>
              <a:t>1.</a:t>
            </a:r>
            <a:r>
              <a:rPr lang="ru-RU" sz="2100" b="1" u="sng" dirty="0">
                <a:latin typeface="Times New Roman" panose="02020603050405020304" pitchFamily="18" charset="0"/>
                <a:cs typeface="Times New Roman" panose="02020603050405020304" pitchFamily="18" charset="0"/>
              </a:rPr>
              <a:t>Развитие подлинной познавательной активности.</a:t>
            </a:r>
            <a:endParaRPr lang="ru-RU" sz="2100" dirty="0">
              <a:latin typeface="Times New Roman" panose="02020603050405020304" pitchFamily="18" charset="0"/>
              <a:cs typeface="Times New Roman" panose="02020603050405020304" pitchFamily="18" charset="0"/>
            </a:endParaRPr>
          </a:p>
          <a:p>
            <a:pPr indent="457200" algn="just">
              <a:lnSpc>
                <a:spcPct val="150000"/>
              </a:lnSpc>
              <a:buNone/>
            </a:pPr>
            <a:r>
              <a:rPr lang="ru-RU" sz="2100" dirty="0">
                <a:latin typeface="Times New Roman" panose="02020603050405020304" pitchFamily="18" charset="0"/>
                <a:cs typeface="Times New Roman" panose="02020603050405020304" pitchFamily="18" charset="0"/>
              </a:rPr>
              <a:t>В этом возрасте у детей начинает угасать интерес к простому созерцанию. Им важно понять причину. Эксперимент дает ответ на вопрос «Почему?». Когда ребенок сам выдвигает гипотезу (как в опыте с </a:t>
            </a:r>
            <a:r>
              <a:rPr lang="ru-RU" sz="2100" dirty="0" err="1">
                <a:latin typeface="Times New Roman" panose="02020603050405020304" pitchFamily="18" charset="0"/>
                <a:cs typeface="Times New Roman" panose="02020603050405020304" pitchFamily="18" charset="0"/>
              </a:rPr>
              <a:t>гидрогелевыми</a:t>
            </a:r>
            <a:r>
              <a:rPr lang="ru-RU" sz="2100" dirty="0">
                <a:latin typeface="Times New Roman" panose="02020603050405020304" pitchFamily="18" charset="0"/>
                <a:cs typeface="Times New Roman" panose="02020603050405020304" pitchFamily="18" charset="0"/>
              </a:rPr>
              <a:t> шариками: «Они растворятся или станут резиновыми?»), он берет на себя роль ученого. Это формирует внутреннюю мотивацию к обучению, которая гораздо эффективнее внешней (оценок или похвалы).</a:t>
            </a:r>
          </a:p>
          <a:p>
            <a:pPr indent="457200" algn="just">
              <a:lnSpc>
                <a:spcPct val="150000"/>
              </a:lnSpc>
              <a:buNone/>
            </a:pPr>
            <a:r>
              <a:rPr lang="ru-RU" sz="2100" b="1" u="sng" dirty="0">
                <a:latin typeface="Times New Roman" panose="02020603050405020304" pitchFamily="18" charset="0"/>
                <a:cs typeface="Times New Roman" panose="02020603050405020304" pitchFamily="18" charset="0"/>
              </a:rPr>
              <a:t>* Задача: </a:t>
            </a:r>
            <a:r>
              <a:rPr lang="ru-RU" sz="2100" dirty="0">
                <a:latin typeface="Times New Roman" panose="02020603050405020304" pitchFamily="18" charset="0"/>
                <a:cs typeface="Times New Roman" panose="02020603050405020304" pitchFamily="18" charset="0"/>
              </a:rPr>
              <a:t>Научить ребенка не принимать факты на веру, а сомневаться и проверять.</a:t>
            </a:r>
          </a:p>
        </p:txBody>
      </p:sp>
      <p:pic>
        <p:nvPicPr>
          <p:cNvPr id="2050" name="Picture 2" descr="Picture background">
            <a:extLst>
              <a:ext uri="{FF2B5EF4-FFF2-40B4-BE49-F238E27FC236}">
                <a16:creationId xmlns:a16="http://schemas.microsoft.com/office/drawing/2014/main" id="{843AFDDB-843A-4012-AD82-0AE2D877B6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876" y="1895476"/>
            <a:ext cx="3676650" cy="3676650"/>
          </a:xfrm>
          <a:prstGeom prst="snip2DiagRect">
            <a:avLst>
              <a:gd name="adj1" fmla="val 1277"/>
              <a:gd name="adj2" fmla="val 16667"/>
            </a:avLst>
          </a:prstGeom>
          <a:solidFill>
            <a:srgbClr val="FFFFFF">
              <a:shade val="85000"/>
            </a:srgbClr>
          </a:solidFill>
          <a:ln w="88900" cap="sq">
            <a:solidFill>
              <a:schemeClr val="accent6">
                <a:lumMod val="5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36819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0C7D67-0B61-4FF1-9571-4335CE717216}"/>
              </a:ext>
            </a:extLst>
          </p:cNvPr>
          <p:cNvSpPr>
            <a:spLocks noGrp="1"/>
          </p:cNvSpPr>
          <p:nvPr>
            <p:ph type="title"/>
          </p:nvPr>
        </p:nvSpPr>
        <p:spPr>
          <a:xfrm>
            <a:off x="828675" y="114300"/>
            <a:ext cx="11258549" cy="1485900"/>
          </a:xfrm>
        </p:spPr>
        <p:txBody>
          <a:bodyPr>
            <a:normAutofit/>
          </a:bodyPr>
          <a:lstStyle/>
          <a:p>
            <a:pPr algn="ctr"/>
            <a:r>
              <a:rPr lang="ru-RU" sz="4000" b="1" u="sng" dirty="0">
                <a:latin typeface="Times New Roman" panose="02020603050405020304" pitchFamily="18" charset="0"/>
                <a:cs typeface="Times New Roman" panose="02020603050405020304" pitchFamily="18" charset="0"/>
              </a:rPr>
              <a:t>2. Формирование основ логического мышления и анализа.</a:t>
            </a:r>
          </a:p>
        </p:txBody>
      </p:sp>
      <p:sp>
        <p:nvSpPr>
          <p:cNvPr id="3" name="Объект 2">
            <a:extLst>
              <a:ext uri="{FF2B5EF4-FFF2-40B4-BE49-F238E27FC236}">
                <a16:creationId xmlns:a16="http://schemas.microsoft.com/office/drawing/2014/main" id="{4709F28E-1033-4C3D-95BB-180E7A29653E}"/>
              </a:ext>
            </a:extLst>
          </p:cNvPr>
          <p:cNvSpPr>
            <a:spLocks noGrp="1"/>
          </p:cNvSpPr>
          <p:nvPr>
            <p:ph idx="1"/>
          </p:nvPr>
        </p:nvSpPr>
        <p:spPr>
          <a:xfrm>
            <a:off x="600076" y="1308119"/>
            <a:ext cx="11363324" cy="3581400"/>
          </a:xfrm>
        </p:spPr>
        <p:txBody>
          <a:bodyPr>
            <a:normAutofit fontScale="92500" lnSpcReduction="10000"/>
          </a:bodyPr>
          <a:lstStyle/>
          <a:p>
            <a:pPr marL="0" indent="457200" algn="just">
              <a:lnSpc>
                <a:spcPct val="150000"/>
              </a:lnSpc>
              <a:buNone/>
            </a:pPr>
            <a:r>
              <a:rPr lang="ru-RU" sz="2400" dirty="0">
                <a:latin typeface="Times New Roman" panose="02020603050405020304" pitchFamily="18" charset="0"/>
                <a:cs typeface="Times New Roman" panose="02020603050405020304" pitchFamily="18" charset="0"/>
              </a:rPr>
              <a:t>Опыт всегда состоит из цепочки: действие — наблюдение — результат — вывод. Ребенок учится видеть причинно-следственные связи. Например, в банке с мини-садом: если мы переборщили с водой (действие) — появилась плесень (следствие). Если поставили банку в темный шкаф — растение пожелтело.</a:t>
            </a:r>
          </a:p>
          <a:p>
            <a:pPr marL="0" indent="457200" algn="just">
              <a:lnSpc>
                <a:spcPct val="150000"/>
              </a:lnSpc>
              <a:buNone/>
            </a:pPr>
            <a:r>
              <a:rPr lang="ru-RU" sz="2400" b="1" u="sng" dirty="0">
                <a:latin typeface="Times New Roman" panose="02020603050405020304" pitchFamily="18" charset="0"/>
                <a:cs typeface="Times New Roman" panose="02020603050405020304" pitchFamily="18" charset="0"/>
              </a:rPr>
              <a:t>* Задача: </a:t>
            </a:r>
            <a:r>
              <a:rPr lang="ru-RU" sz="2400" dirty="0">
                <a:latin typeface="Times New Roman" panose="02020603050405020304" pitchFamily="18" charset="0"/>
                <a:cs typeface="Times New Roman" panose="02020603050405020304" pitchFamily="18" charset="0"/>
              </a:rPr>
              <a:t>Развивать умение сравнивать, классифицировать объекты по признакам, делать самостоятельные обобщения и фиксировать их (например, зарисовывать изменения в дневнике наблюдений).</a:t>
            </a:r>
          </a:p>
        </p:txBody>
      </p:sp>
      <p:pic>
        <p:nvPicPr>
          <p:cNvPr id="3074" name="Picture 2" descr="Picture background">
            <a:extLst>
              <a:ext uri="{FF2B5EF4-FFF2-40B4-BE49-F238E27FC236}">
                <a16:creationId xmlns:a16="http://schemas.microsoft.com/office/drawing/2014/main" id="{58056C38-F725-472C-B5EA-906CFEBB73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3153" y="4311060"/>
            <a:ext cx="4017169" cy="2546940"/>
          </a:xfrm>
          <a:prstGeom prst="snip2DiagRect">
            <a:avLst/>
          </a:prstGeom>
          <a:solidFill>
            <a:srgbClr val="FFFFFF">
              <a:shade val="85000"/>
            </a:srgbClr>
          </a:solidFill>
          <a:ln w="88900" cap="sq">
            <a:solidFill>
              <a:schemeClr val="accent2">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01034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373070-6202-4A42-8FCF-61CE517298F3}"/>
              </a:ext>
            </a:extLst>
          </p:cNvPr>
          <p:cNvSpPr>
            <a:spLocks noGrp="1"/>
          </p:cNvSpPr>
          <p:nvPr>
            <p:ph type="title"/>
          </p:nvPr>
        </p:nvSpPr>
        <p:spPr>
          <a:xfrm>
            <a:off x="685800" y="180975"/>
            <a:ext cx="11306175" cy="1485900"/>
          </a:xfrm>
        </p:spPr>
        <p:txBody>
          <a:bodyPr>
            <a:normAutofit/>
          </a:bodyPr>
          <a:lstStyle/>
          <a:p>
            <a:pPr algn="just"/>
            <a:r>
              <a:rPr lang="ru-RU" sz="4000" b="1" u="sng" dirty="0">
                <a:latin typeface="Times New Roman" panose="02020603050405020304" pitchFamily="18" charset="0"/>
                <a:cs typeface="Times New Roman" panose="02020603050405020304" pitchFamily="18" charset="0"/>
              </a:rPr>
              <a:t>3.Тренировка произвольности психических процессов.</a:t>
            </a:r>
          </a:p>
        </p:txBody>
      </p:sp>
      <p:sp>
        <p:nvSpPr>
          <p:cNvPr id="3" name="Объект 2">
            <a:extLst>
              <a:ext uri="{FF2B5EF4-FFF2-40B4-BE49-F238E27FC236}">
                <a16:creationId xmlns:a16="http://schemas.microsoft.com/office/drawing/2014/main" id="{83C2A1C4-34E0-48B8-8E7A-C3C537CA6FCB}"/>
              </a:ext>
            </a:extLst>
          </p:cNvPr>
          <p:cNvSpPr>
            <a:spLocks noGrp="1"/>
          </p:cNvSpPr>
          <p:nvPr>
            <p:ph idx="1"/>
          </p:nvPr>
        </p:nvSpPr>
        <p:spPr>
          <a:xfrm>
            <a:off x="504824" y="1152525"/>
            <a:ext cx="6343651" cy="3581400"/>
          </a:xfrm>
        </p:spPr>
        <p:txBody>
          <a:bodyPr>
            <a:noAutofit/>
          </a:bodyPr>
          <a:lstStyle/>
          <a:p>
            <a:pPr indent="384048" algn="just">
              <a:lnSpc>
                <a:spcPct val="150000"/>
              </a:lnSpc>
            </a:pPr>
            <a:r>
              <a:rPr lang="ru-RU" sz="2200" dirty="0">
                <a:latin typeface="Times New Roman" panose="02020603050405020304" pitchFamily="18" charset="0"/>
                <a:cs typeface="Times New Roman" panose="02020603050405020304" pitchFamily="18" charset="0"/>
              </a:rPr>
              <a:t>Эксперимент требует дисциплины. Чтобы увидеть, как вырастут </a:t>
            </a:r>
            <a:r>
              <a:rPr lang="ru-RU" sz="2200" dirty="0" err="1">
                <a:latin typeface="Times New Roman" panose="02020603050405020304" pitchFamily="18" charset="0"/>
                <a:cs typeface="Times New Roman" panose="02020603050405020304" pitchFamily="18" charset="0"/>
              </a:rPr>
              <a:t>орбизы</a:t>
            </a:r>
            <a:r>
              <a:rPr lang="ru-RU" sz="2200" dirty="0">
                <a:latin typeface="Times New Roman" panose="02020603050405020304" pitchFamily="18" charset="0"/>
                <a:cs typeface="Times New Roman" panose="02020603050405020304" pitchFamily="18" charset="0"/>
              </a:rPr>
              <a:t>, нужно ждать несколько часов. Чтобы банка стала экосистемой, за ней нужно наблюдать неделями. Магнитный лабиринт невозможно пройти быстро — нужна координация движений и концентрация внимания.</a:t>
            </a:r>
          </a:p>
          <a:p>
            <a:pPr indent="384048" algn="just">
              <a:lnSpc>
                <a:spcPct val="150000"/>
              </a:lnSpc>
            </a:pPr>
            <a:r>
              <a:rPr lang="ru-RU" sz="2200" b="1" u="sng" dirty="0">
                <a:latin typeface="Times New Roman" panose="02020603050405020304" pitchFamily="18" charset="0"/>
                <a:cs typeface="Times New Roman" panose="02020603050405020304" pitchFamily="18" charset="0"/>
              </a:rPr>
              <a:t>*Задача: </a:t>
            </a:r>
            <a:r>
              <a:rPr lang="ru-RU" sz="2200" dirty="0">
                <a:latin typeface="Times New Roman" panose="02020603050405020304" pitchFamily="18" charset="0"/>
                <a:cs typeface="Times New Roman" panose="02020603050405020304" pitchFamily="18" charset="0"/>
              </a:rPr>
              <a:t>Воспитывать терпение, усидчивость и способность удерживать цель деятельности долгое время. Это прямая профилактика школьной дезадаптации.</a:t>
            </a:r>
          </a:p>
        </p:txBody>
      </p:sp>
      <p:pic>
        <p:nvPicPr>
          <p:cNvPr id="4098" name="Picture 2" descr="Picture background">
            <a:extLst>
              <a:ext uri="{FF2B5EF4-FFF2-40B4-BE49-F238E27FC236}">
                <a16:creationId xmlns:a16="http://schemas.microsoft.com/office/drawing/2014/main" id="{01A006F9-FF30-41AC-B131-7631EC9D73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2781" y="1914524"/>
            <a:ext cx="4872038" cy="3733801"/>
          </a:xfrm>
          <a:prstGeom prst="snip2DiagRect">
            <a:avLst/>
          </a:prstGeom>
          <a:solidFill>
            <a:srgbClr val="FFFFFF">
              <a:shade val="85000"/>
            </a:srgbClr>
          </a:solidFill>
          <a:ln w="88900" cap="sq">
            <a:solidFill>
              <a:srgbClr val="FF000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215725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E4A1FF-D819-402C-8EDE-8BAD3332F2F5}"/>
              </a:ext>
            </a:extLst>
          </p:cNvPr>
          <p:cNvSpPr>
            <a:spLocks noGrp="1"/>
          </p:cNvSpPr>
          <p:nvPr>
            <p:ph type="title"/>
          </p:nvPr>
        </p:nvSpPr>
        <p:spPr>
          <a:xfrm>
            <a:off x="1028700" y="247650"/>
            <a:ext cx="10591800" cy="1485900"/>
          </a:xfrm>
        </p:spPr>
        <p:txBody>
          <a:bodyPr>
            <a:normAutofit/>
          </a:bodyPr>
          <a:lstStyle/>
          <a:p>
            <a:pPr algn="just"/>
            <a:r>
              <a:rPr lang="ru-RU" sz="4000" b="1" u="sng" dirty="0">
                <a:latin typeface="Times New Roman" panose="02020603050405020304" pitchFamily="18" charset="0"/>
                <a:cs typeface="Times New Roman" panose="02020603050405020304" pitchFamily="18" charset="0"/>
              </a:rPr>
              <a:t>4. Обогащение словарного запаса научными терминами.</a:t>
            </a:r>
          </a:p>
        </p:txBody>
      </p:sp>
      <p:sp>
        <p:nvSpPr>
          <p:cNvPr id="3" name="Объект 2">
            <a:extLst>
              <a:ext uri="{FF2B5EF4-FFF2-40B4-BE49-F238E27FC236}">
                <a16:creationId xmlns:a16="http://schemas.microsoft.com/office/drawing/2014/main" id="{80D4DD87-7428-4ADD-9975-F3FF3DA810AA}"/>
              </a:ext>
            </a:extLst>
          </p:cNvPr>
          <p:cNvSpPr>
            <a:spLocks noGrp="1"/>
          </p:cNvSpPr>
          <p:nvPr>
            <p:ph idx="1"/>
          </p:nvPr>
        </p:nvSpPr>
        <p:spPr>
          <a:xfrm>
            <a:off x="4343400" y="1466850"/>
            <a:ext cx="7762874" cy="3581400"/>
          </a:xfrm>
        </p:spPr>
        <p:txBody>
          <a:bodyPr>
            <a:noAutofit/>
          </a:bodyPr>
          <a:lstStyle/>
          <a:p>
            <a:pPr algn="just">
              <a:lnSpc>
                <a:spcPct val="150000"/>
              </a:lnSpc>
            </a:pPr>
            <a:r>
              <a:rPr lang="ru-RU" sz="2200" dirty="0">
                <a:latin typeface="Times New Roman" panose="02020603050405020304" pitchFamily="18" charset="0"/>
                <a:cs typeface="Times New Roman" panose="02020603050405020304" pitchFamily="18" charset="0"/>
              </a:rPr>
              <a:t>Дети этого возраста способны усваивать сложную лексику, если она подкреплена наглядным действием. Слова «абсорбция», «полимер», «конденсат», «фотосинтез», «магнитное поле» перестают быть абстракцией. Когда ребенок трогает разбухший полимер, слово обретает смысл. При обсуждении опыта взрослый вводит эти понятия естественно, без зубрежки.</a:t>
            </a:r>
          </a:p>
          <a:p>
            <a:pPr algn="just">
              <a:lnSpc>
                <a:spcPct val="150000"/>
              </a:lnSpc>
            </a:pPr>
            <a:r>
              <a:rPr lang="ru-RU" sz="2200" b="1" u="sng" dirty="0">
                <a:latin typeface="Times New Roman" panose="02020603050405020304" pitchFamily="18" charset="0"/>
                <a:cs typeface="Times New Roman" panose="02020603050405020304" pitchFamily="18" charset="0"/>
              </a:rPr>
              <a:t>* Задача: </a:t>
            </a:r>
            <a:r>
              <a:rPr lang="ru-RU" sz="2200" dirty="0">
                <a:latin typeface="Times New Roman" panose="02020603050405020304" pitchFamily="18" charset="0"/>
                <a:cs typeface="Times New Roman" panose="02020603050405020304" pitchFamily="18" charset="0"/>
              </a:rPr>
              <a:t>Перевести мышление ребенка из наглядно-образного в словесно-логическое, научить строить связные доказательства («Я думаю так, потому что увидел...»).</a:t>
            </a:r>
          </a:p>
        </p:txBody>
      </p:sp>
      <p:pic>
        <p:nvPicPr>
          <p:cNvPr id="5122" name="Picture 2" descr="Picture background">
            <a:extLst>
              <a:ext uri="{FF2B5EF4-FFF2-40B4-BE49-F238E27FC236}">
                <a16:creationId xmlns:a16="http://schemas.microsoft.com/office/drawing/2014/main" id="{E951067A-2CFE-466B-A739-01467F39F5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307" y="2228850"/>
            <a:ext cx="3773487" cy="2965520"/>
          </a:xfrm>
          <a:prstGeom prst="snip2DiagRect">
            <a:avLst/>
          </a:prstGeom>
          <a:solidFill>
            <a:srgbClr val="FFFFFF">
              <a:shade val="85000"/>
            </a:srgbClr>
          </a:solidFill>
          <a:ln w="88900" cap="sq">
            <a:solidFill>
              <a:srgbClr val="00B0F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732240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1BA237-13ED-4B3F-9746-60F7F1BD441D}"/>
              </a:ext>
            </a:extLst>
          </p:cNvPr>
          <p:cNvSpPr>
            <a:spLocks noGrp="1"/>
          </p:cNvSpPr>
          <p:nvPr>
            <p:ph type="title"/>
          </p:nvPr>
        </p:nvSpPr>
        <p:spPr>
          <a:xfrm>
            <a:off x="809625" y="123825"/>
            <a:ext cx="11258550" cy="1485900"/>
          </a:xfrm>
        </p:spPr>
        <p:txBody>
          <a:bodyPr/>
          <a:lstStyle/>
          <a:p>
            <a:pPr algn="just"/>
            <a:r>
              <a:rPr lang="ru-RU" b="1" dirty="0">
                <a:latin typeface="Times New Roman" panose="02020603050405020304" pitchFamily="18" charset="0"/>
                <a:cs typeface="Times New Roman" panose="02020603050405020304" pitchFamily="18" charset="0"/>
              </a:rPr>
              <a:t>5. </a:t>
            </a:r>
            <a:r>
              <a:rPr lang="ru-RU" b="1" u="sng" dirty="0">
                <a:latin typeface="Times New Roman" panose="02020603050405020304" pitchFamily="18" charset="0"/>
                <a:cs typeface="Times New Roman" panose="02020603050405020304" pitchFamily="18" charset="0"/>
              </a:rPr>
              <a:t>Безопасность и экологическое сознание.</a:t>
            </a:r>
          </a:p>
        </p:txBody>
      </p:sp>
      <p:sp>
        <p:nvSpPr>
          <p:cNvPr id="3" name="Объект 2">
            <a:extLst>
              <a:ext uri="{FF2B5EF4-FFF2-40B4-BE49-F238E27FC236}">
                <a16:creationId xmlns:a16="http://schemas.microsoft.com/office/drawing/2014/main" id="{9A9EF88A-EA35-4F27-A56A-C6FD5230559E}"/>
              </a:ext>
            </a:extLst>
          </p:cNvPr>
          <p:cNvSpPr>
            <a:spLocks noGrp="1"/>
          </p:cNvSpPr>
          <p:nvPr>
            <p:ph idx="1"/>
          </p:nvPr>
        </p:nvSpPr>
        <p:spPr>
          <a:xfrm>
            <a:off x="990600" y="866775"/>
            <a:ext cx="11201400" cy="3581400"/>
          </a:xfrm>
        </p:spPr>
        <p:txBody>
          <a:bodyPr>
            <a:normAutofit/>
          </a:bodyPr>
          <a:lstStyle/>
          <a:p>
            <a:pPr algn="just">
              <a:lnSpc>
                <a:spcPct val="150000"/>
              </a:lnSpc>
            </a:pPr>
            <a:r>
              <a:rPr lang="ru-RU" sz="2200" dirty="0">
                <a:latin typeface="Times New Roman" panose="02020603050405020304" pitchFamily="18" charset="0"/>
                <a:cs typeface="Times New Roman" panose="02020603050405020304" pitchFamily="18" charset="0"/>
              </a:rPr>
              <a:t>Современные эксперименты учат ответственному отношению к миру. Опыт с закрытой банкой показывает ценность каждого глотка воды и замкнутость природных циклов. Работа с мелкими деталями (гайками, блестками) приучает к аккуратности.</a:t>
            </a:r>
          </a:p>
          <a:p>
            <a:pPr algn="just">
              <a:lnSpc>
                <a:spcPct val="150000"/>
              </a:lnSpc>
            </a:pPr>
            <a:r>
              <a:rPr lang="ru-RU" sz="2200" b="1" u="sng" dirty="0">
                <a:latin typeface="Times New Roman" panose="02020603050405020304" pitchFamily="18" charset="0"/>
                <a:cs typeface="Times New Roman" panose="02020603050405020304" pitchFamily="18" charset="0"/>
              </a:rPr>
              <a:t>* Задача: </a:t>
            </a:r>
            <a:r>
              <a:rPr lang="ru-RU" sz="2200" dirty="0">
                <a:latin typeface="Times New Roman" panose="02020603050405020304" pitchFamily="18" charset="0"/>
                <a:cs typeface="Times New Roman" panose="02020603050405020304" pitchFamily="18" charset="0"/>
              </a:rPr>
              <a:t>Сформировать понимание того, что мир хрупок и подчиняется определенным законам, которые нельзя нарушать. Также воспитывается культура безопасности: дети четко усваивают правило — «ничего не пробуем на вкус и не берем без разрешения».</a:t>
            </a:r>
          </a:p>
        </p:txBody>
      </p:sp>
      <p:pic>
        <p:nvPicPr>
          <p:cNvPr id="6146" name="Picture 2" descr="Picture background">
            <a:extLst>
              <a:ext uri="{FF2B5EF4-FFF2-40B4-BE49-F238E27FC236}">
                <a16:creationId xmlns:a16="http://schemas.microsoft.com/office/drawing/2014/main" id="{97916FF1-37A6-4132-BC0C-A95E4CFBA3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2032" y="4066641"/>
            <a:ext cx="3664744" cy="2667534"/>
          </a:xfrm>
          <a:prstGeom prst="snip2DiagRect">
            <a:avLst/>
          </a:prstGeom>
          <a:solidFill>
            <a:srgbClr val="FFFFFF">
              <a:shade val="85000"/>
            </a:srgbClr>
          </a:solidFill>
          <a:ln w="88900" cap="sq">
            <a:solidFill>
              <a:srgbClr val="92D05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38437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B1D924-24C0-4018-B15A-716A8473F8A1}"/>
              </a:ext>
            </a:extLst>
          </p:cNvPr>
          <p:cNvSpPr>
            <a:spLocks noGrp="1"/>
          </p:cNvSpPr>
          <p:nvPr>
            <p:ph type="title"/>
          </p:nvPr>
        </p:nvSpPr>
        <p:spPr>
          <a:xfrm>
            <a:off x="1000125" y="142875"/>
            <a:ext cx="10991850" cy="1485900"/>
          </a:xfrm>
        </p:spPr>
        <p:txBody>
          <a:bodyPr/>
          <a:lstStyle/>
          <a:p>
            <a:pPr algn="just"/>
            <a:r>
              <a:rPr lang="ru-RU" b="1" dirty="0">
                <a:latin typeface="Times New Roman" panose="02020603050405020304" pitchFamily="18" charset="0"/>
                <a:cs typeface="Times New Roman" panose="02020603050405020304" pitchFamily="18" charset="0"/>
              </a:rPr>
              <a:t>6</a:t>
            </a:r>
            <a:r>
              <a:rPr lang="ru-RU" sz="4000" b="1" u="sng" dirty="0">
                <a:latin typeface="Times New Roman" panose="02020603050405020304" pitchFamily="18" charset="0"/>
                <a:cs typeface="Times New Roman" panose="02020603050405020304" pitchFamily="18" charset="0"/>
              </a:rPr>
              <a:t>. Развитие мелкой моторики и сенсорных эталонов</a:t>
            </a:r>
          </a:p>
        </p:txBody>
      </p:sp>
      <p:sp>
        <p:nvSpPr>
          <p:cNvPr id="3" name="Объект 2">
            <a:extLst>
              <a:ext uri="{FF2B5EF4-FFF2-40B4-BE49-F238E27FC236}">
                <a16:creationId xmlns:a16="http://schemas.microsoft.com/office/drawing/2014/main" id="{41CBDD8A-7F69-4756-AAC9-1562CC566D1D}"/>
              </a:ext>
            </a:extLst>
          </p:cNvPr>
          <p:cNvSpPr>
            <a:spLocks noGrp="1"/>
          </p:cNvSpPr>
          <p:nvPr>
            <p:ph idx="1"/>
          </p:nvPr>
        </p:nvSpPr>
        <p:spPr>
          <a:xfrm>
            <a:off x="838199" y="1438275"/>
            <a:ext cx="6391275" cy="3581400"/>
          </a:xfrm>
        </p:spPr>
        <p:txBody>
          <a:bodyPr>
            <a:noAutofit/>
          </a:bodyPr>
          <a:lstStyle/>
          <a:p>
            <a:pPr algn="just">
              <a:lnSpc>
                <a:spcPct val="150000"/>
              </a:lnSpc>
            </a:pPr>
            <a:r>
              <a:rPr lang="ru-RU" dirty="0">
                <a:latin typeface="Times New Roman" panose="02020603050405020304" pitchFamily="18" charset="0"/>
                <a:cs typeface="Times New Roman" panose="02020603050405020304" pitchFamily="18" charset="0"/>
              </a:rPr>
              <a:t>Почти каждый опыт задействует руки. Использование пинцета для </a:t>
            </a:r>
            <a:r>
              <a:rPr lang="ru-RU" dirty="0" err="1">
                <a:latin typeface="Times New Roman" panose="02020603050405020304" pitchFamily="18" charset="0"/>
                <a:cs typeface="Times New Roman" panose="02020603050405020304" pitchFamily="18" charset="0"/>
              </a:rPr>
              <a:t>орбизов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насыпание</a:t>
            </a:r>
            <a:r>
              <a:rPr lang="ru-RU" dirty="0">
                <a:latin typeface="Times New Roman" panose="02020603050405020304" pitchFamily="18" charset="0"/>
                <a:cs typeface="Times New Roman" panose="02020603050405020304" pitchFamily="18" charset="0"/>
              </a:rPr>
              <a:t> угля через воронку, ведение металлической монеты по лабиринту — всё это точнейшая настройка мышц кисти. Именно этот навык, а не простое рисование палочек в прописях, является лучшей подготовкой руки к письму.</a:t>
            </a:r>
          </a:p>
          <a:p>
            <a:pPr algn="just">
              <a:lnSpc>
                <a:spcPct val="150000"/>
              </a:lnSpc>
            </a:pPr>
            <a:r>
              <a:rPr lang="ru-RU" b="1" u="sng" dirty="0">
                <a:latin typeface="Times New Roman" panose="02020603050405020304" pitchFamily="18" charset="0"/>
                <a:cs typeface="Times New Roman" panose="02020603050405020304" pitchFamily="18" charset="0"/>
              </a:rPr>
              <a:t>*Задача: </a:t>
            </a:r>
            <a:r>
              <a:rPr lang="ru-RU" dirty="0">
                <a:latin typeface="Times New Roman" panose="02020603050405020304" pitchFamily="18" charset="0"/>
                <a:cs typeface="Times New Roman" panose="02020603050405020304" pitchFamily="18" charset="0"/>
              </a:rPr>
              <a:t>Совершенствовать мелкую моторику глаз-рука, развивать тактильную чувствительность (сравнение сухого и мокрого полимера, теплого пятна от лимона и холодного листа бумаги).</a:t>
            </a:r>
          </a:p>
        </p:txBody>
      </p:sp>
      <p:pic>
        <p:nvPicPr>
          <p:cNvPr id="7170" name="Picture 2" descr="Picture background">
            <a:extLst>
              <a:ext uri="{FF2B5EF4-FFF2-40B4-BE49-F238E27FC236}">
                <a16:creationId xmlns:a16="http://schemas.microsoft.com/office/drawing/2014/main" id="{6A4FE7FA-67A4-4528-8803-2C45F821B7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3929" y="863406"/>
            <a:ext cx="4405094" cy="5889819"/>
          </a:xfrm>
          <a:prstGeom prst="snip2DiagRect">
            <a:avLst/>
          </a:prstGeom>
          <a:solidFill>
            <a:srgbClr val="FFFFFF">
              <a:shade val="85000"/>
            </a:srgbClr>
          </a:solidFill>
          <a:ln w="8890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783678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D6BF43-4F42-41C1-B983-9C6EA82A3542}"/>
              </a:ext>
            </a:extLst>
          </p:cNvPr>
          <p:cNvSpPr>
            <a:spLocks noGrp="1"/>
          </p:cNvSpPr>
          <p:nvPr>
            <p:ph type="title"/>
          </p:nvPr>
        </p:nvSpPr>
        <p:spPr>
          <a:xfrm>
            <a:off x="1143000" y="0"/>
            <a:ext cx="10820400" cy="1752600"/>
          </a:xfrm>
        </p:spPr>
        <p:txBody>
          <a:bodyPr>
            <a:normAutofit/>
          </a:bodyPr>
          <a:lstStyle/>
          <a:p>
            <a:pPr algn="ctr"/>
            <a:r>
              <a:rPr lang="ru-RU" sz="4000" b="1" u="sng" dirty="0">
                <a:solidFill>
                  <a:srgbClr val="FF0000"/>
                </a:solidFill>
                <a:latin typeface="Times New Roman" panose="02020603050405020304" pitchFamily="18" charset="0"/>
                <a:cs typeface="Times New Roman" panose="02020603050405020304" pitchFamily="18" charset="0"/>
              </a:rPr>
              <a:t>ОПЫТ № 1. </a:t>
            </a:r>
            <a:br>
              <a:rPr lang="ru-RU" sz="4000" b="1" dirty="0">
                <a:solidFill>
                  <a:srgbClr val="FF0000"/>
                </a:solidFill>
                <a:latin typeface="Times New Roman" panose="02020603050405020304" pitchFamily="18" charset="0"/>
                <a:cs typeface="Times New Roman" panose="02020603050405020304" pitchFamily="18" charset="0"/>
              </a:rPr>
            </a:br>
            <a:r>
              <a:rPr lang="ru-RU" sz="4000" b="1" dirty="0">
                <a:solidFill>
                  <a:srgbClr val="FF0000"/>
                </a:solidFill>
                <a:latin typeface="Times New Roman" panose="02020603050405020304" pitchFamily="18" charset="0"/>
                <a:cs typeface="Times New Roman" panose="02020603050405020304" pitchFamily="18" charset="0"/>
              </a:rPr>
              <a:t> </a:t>
            </a:r>
          </a:p>
        </p:txBody>
      </p:sp>
      <p:pic>
        <p:nvPicPr>
          <p:cNvPr id="5" name="Рисунок 4">
            <a:extLst>
              <a:ext uri="{FF2B5EF4-FFF2-40B4-BE49-F238E27FC236}">
                <a16:creationId xmlns:a16="http://schemas.microsoft.com/office/drawing/2014/main" id="{D953B17D-3238-4B1F-AB28-9CFC7DA0EC3E}"/>
              </a:ext>
            </a:extLst>
          </p:cNvPr>
          <p:cNvPicPr>
            <a:picLocks noChangeAspect="1"/>
          </p:cNvPicPr>
          <p:nvPr/>
        </p:nvPicPr>
        <p:blipFill rotWithShape="1">
          <a:blip r:embed="rId2"/>
          <a:srcRect b="48889"/>
          <a:stretch/>
        </p:blipFill>
        <p:spPr>
          <a:xfrm>
            <a:off x="0" y="706543"/>
            <a:ext cx="12192000" cy="6294332"/>
          </a:xfrm>
          <a:prstGeom prst="rect">
            <a:avLst/>
          </a:prstGeom>
        </p:spPr>
      </p:pic>
    </p:spTree>
    <p:extLst>
      <p:ext uri="{BB962C8B-B14F-4D97-AF65-F5344CB8AC3E}">
        <p14:creationId xmlns:p14="http://schemas.microsoft.com/office/powerpoint/2010/main" val="399322670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theme/theme1.xml><?xml version="1.0" encoding="utf-8"?>
<a:theme xmlns:a="http://schemas.openxmlformats.org/drawingml/2006/main" name="Уголки">
  <a:themeElements>
    <a:clrScheme name="Уголки">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Уголки">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Уголки">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Уголки</Template>
  <TotalTime>75</TotalTime>
  <Words>1370</Words>
  <Application>Microsoft Office PowerPoint</Application>
  <PresentationFormat>Широкоэкранный</PresentationFormat>
  <Paragraphs>50</Paragraphs>
  <Slides>19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19</vt:i4>
      </vt:variant>
    </vt:vector>
  </HeadingPairs>
  <TitlesOfParts>
    <vt:vector size="23" baseType="lpstr">
      <vt:lpstr>Arial</vt:lpstr>
      <vt:lpstr>Franklin Gothic Book</vt:lpstr>
      <vt:lpstr>Times New Roman</vt:lpstr>
      <vt:lpstr>Уголки</vt:lpstr>
      <vt:lpstr>Опытно-экспериментальная деятельность в подготовительной группе.</vt:lpstr>
      <vt:lpstr>Опытно-экспериментальная деятельность у дошкольников…?</vt:lpstr>
      <vt:lpstr>Почему--опытно-экспериментальная деятельность так важна и какие цели она преследует…?</vt:lpstr>
      <vt:lpstr>2. Формирование основ логического мышления и анализа.</vt:lpstr>
      <vt:lpstr>3.Тренировка произвольности психических процессов.</vt:lpstr>
      <vt:lpstr>4. Обогащение словарного запаса научными терминами.</vt:lpstr>
      <vt:lpstr>5. Безопасность и экологическое сознание.</vt:lpstr>
      <vt:lpstr>6. Развитие мелкой моторики и сенсорных эталонов</vt:lpstr>
      <vt:lpstr>ОПЫТ № 1.   </vt:lpstr>
      <vt:lpstr>Презентация PowerPoint</vt:lpstr>
      <vt:lpstr>ОПЫТ № 2.</vt:lpstr>
      <vt:lpstr>Презентация PowerPoint</vt:lpstr>
      <vt:lpstr>ОПЫТ № 3.</vt:lpstr>
      <vt:lpstr>Презентация PowerPoint</vt:lpstr>
      <vt:lpstr>ОПЫТ № 4.</vt:lpstr>
      <vt:lpstr>Презентация PowerPoint</vt:lpstr>
      <vt:lpstr>ОПЫТ № 5.</vt:lpstr>
      <vt:lpstr>Презентация PowerPoint</vt:lpstr>
      <vt:lpstr>Опытно-экспериментальная деятельность для дошкольников значима тем, что: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Опытно-экспериментальная деятельность в подготовительной группе.</dc:title>
  <dc:creator>Рафаэль Амиров</dc:creator>
  <cp:lastModifiedBy>Рафаэль Амиров</cp:lastModifiedBy>
  <cp:revision>1</cp:revision>
  <dcterms:created xsi:type="dcterms:W3CDTF">2026-08-19T09:25:23Z</dcterms:created>
  <dcterms:modified xsi:type="dcterms:W3CDTF">2026-08-19T10:41:11Z</dcterms:modified>
</cp:coreProperties>
</file>