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png" ContentType="image/png"/>
  <Override PartName="/ppt/media/image5.jpeg" ContentType="image/jpeg"/>
  <Override PartName="/ppt/media/image11.jpeg" ContentType="image/jpeg"/>
  <Override PartName="/ppt/media/image6.jpeg" ContentType="image/jpeg"/>
  <Override PartName="/ppt/media/image7.jpeg" ContentType="image/jpeg"/>
  <Override PartName="/ppt/media/image26.png" ContentType="image/png"/>
  <Override PartName="/ppt/media/image8.jpeg" ContentType="image/jpeg"/>
  <Override PartName="/ppt/media/image9.png" ContentType="image/png"/>
  <Override PartName="/ppt/media/image14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jpeg" ContentType="image/jpeg"/>
  <Override PartName="/ppt/media/image22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7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Clique para mover o slide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Clique para editar o formato de notas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&lt;cabeçalho&gt;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dt" idx="1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ftr" idx="2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0" name="PlaceHolder 6"/>
          <p:cNvSpPr>
            <a:spLocks noGrp="1"/>
          </p:cNvSpPr>
          <p:nvPr>
            <p:ph type="sldNum" idx="2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C68E9DE-9934-4FBB-85F3-D3DFA389870F}" type="slidenum"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&lt;número&gt;</a:t>
            </a:fld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AF35E5B0-226B-49CD-95A4-3296376350D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&lt;número&gt;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A3C0E4-38A1-4C4F-AF71-ACF5A0D5077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BF7AF8B-1377-4A7B-9438-7B2711CFD0B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3F72E5-B571-45B0-9ED9-0A50445940A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4520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56676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212364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4520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56676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32A037-5D6D-4A78-886B-5E3F53C52A2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F8EB755-137F-4C5D-A9AD-130323040F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976AA6-2E32-4C15-B8A5-1220A34F2C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9A90447-B3D0-4020-B35A-A396AF21A81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0E9C98-B2D8-4D0B-B423-EB5F580543B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EB35C9A-EC42-4AA2-B3B4-88BDA4ED98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2123640" y="465480"/>
            <a:ext cx="6570000" cy="336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8C00CBA-FDA1-4A6A-A695-1DB8EBC0CF6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777C92-0820-49DC-AF7D-EEA0F1648A6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BCD48C-8570-46D3-8822-73FE5CF9A6E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5DAE6CD-356F-4FDA-8943-40C812BC2C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607EF4-3EE8-4760-9F72-C96515E692E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1144617-4539-4216-AAA0-F95780AD6FE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B1D95B8-0D8D-4761-9D7A-BFF5438255D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4520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56676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212364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4520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56676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AB3D99D-AF10-4229-9BA2-8806F58E5A4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203342C-CDF5-448C-A034-AFDA0766EAE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8EAF7EE-BCD2-4F22-A57B-0A19577F16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CB06F7D-E134-4FD5-8F09-9B0DB1CE75E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3C3859D-3CC6-4F95-BF9A-46E5AD2B82D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2F998E1-5B60-4150-B30F-332C93DDD70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B714DF-3CD7-43B4-8569-B54AF418E7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2123640" y="465480"/>
            <a:ext cx="6570000" cy="336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5D060C5-2881-48BD-94C1-6D8C94181C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2B41418-2F82-4195-82A6-F001C3A773D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BD7945E-1986-4B62-A5B8-9A5A023168C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1797163-43CA-482C-8973-EB7CCC07CF1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6F97078-43D9-4279-91A2-5A95004D407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2FD4146-AD8F-49F7-8209-CFBC0B55E5C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34520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56676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212364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434520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56676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1D4E764-1F24-4ED7-9251-F7AAF940931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C8DDD5AF-FF00-49A7-9741-2A982DFBA9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7959815-95C7-4A73-91C6-6C597A63FF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C6067E7-E34F-4099-A20D-6C485E06CB2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70DDF9-461F-42C9-9F97-7978B01C6F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A311C73-D891-447D-83D5-267E9A09995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EAB51ED-F200-4418-B9EF-BF365F0E24B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2123640" y="465480"/>
            <a:ext cx="6570000" cy="336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A48C11E-4DB3-4BE0-A536-91BEB0A4F4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E5852C2-A155-4A69-AB74-EF269EB7647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0BEF7DDE-6AEC-4E44-87FB-0F6B984BB4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6F4C7EF-216E-4C04-945D-A63AA27E5CD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E425FBE-0790-41E5-96FF-E60E1053ACD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87FA6F0-BD7B-4248-9FDA-3A711D455DC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34520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656676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/>
          </p:nvPr>
        </p:nvSpPr>
        <p:spPr>
          <a:xfrm>
            <a:off x="212364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/>
          </p:nvPr>
        </p:nvSpPr>
        <p:spPr>
          <a:xfrm>
            <a:off x="434520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/>
          </p:nvPr>
        </p:nvSpPr>
        <p:spPr>
          <a:xfrm>
            <a:off x="656676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473D38A-5BF1-4AC1-94A7-3910D863F1C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CAD4513-3E93-4D09-89C1-DF033CA492A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60F2D44-2E9A-454B-B905-C83EA5AEF3B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80DA2D1-399C-4580-866A-741899EB57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D869006-C051-4FFE-A3EC-639BAB72185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04B2368-B6B6-4226-9651-9B53B630AFC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05BA09E-FF1A-47E3-BCB0-AFF041838FC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2123640" y="465480"/>
            <a:ext cx="6570000" cy="336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F654F67-14F2-4624-B733-5B15D980592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B56CAADF-9319-452A-9594-8E0FF821A76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AB9DABE6-74E0-4659-8E48-CA2E9437E1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7D3ED0E-17E7-454C-A31A-354663DD8F4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3AD12772-CD6D-4EF4-9CB1-4166DE4EB94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4E0F486F-542D-474D-BEBF-8BD760F314D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2123640" y="465480"/>
            <a:ext cx="6570000" cy="336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036054-ABBE-4D8C-8B1D-D908897DEF9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34520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56676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212364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/>
          </p:nvPr>
        </p:nvSpPr>
        <p:spPr>
          <a:xfrm>
            <a:off x="434520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/>
          </p:nvPr>
        </p:nvSpPr>
        <p:spPr>
          <a:xfrm>
            <a:off x="656676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6F09C007-EB04-4FCE-A41E-99B6533C62E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F920553-57DB-4993-B5CB-4135FF7AE28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CA17362-4D2F-4E34-814D-CD3A44BB28E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4241AFA-E759-45E4-B6F9-DCADE12334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1FD6438-E122-455F-851A-5DAF215046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EAC7FC7-6DDE-4851-8D13-64562916694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2123640" y="465480"/>
            <a:ext cx="6570000" cy="3362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287CFE6-B7BB-49B9-91EE-506CDF53A2D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F7B70706-0B75-405C-8FB4-4651DE4E4AE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0EA4D0F-017A-4055-B515-4E44A446726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413ACF8-1FCB-4CC9-9AFD-BCFAB4DC43E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64BA84-361C-4DF2-861C-24585EB765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866A796-1A18-4B44-A999-D63FF6C4CE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F523D27-34C9-4B96-868B-940E1E474F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434520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6566760" y="122904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/>
          </p:nvPr>
        </p:nvSpPr>
        <p:spPr>
          <a:xfrm>
            <a:off x="212364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/>
          </p:nvPr>
        </p:nvSpPr>
        <p:spPr>
          <a:xfrm>
            <a:off x="434520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/>
          </p:nvPr>
        </p:nvSpPr>
        <p:spPr>
          <a:xfrm>
            <a:off x="6566760" y="3062880"/>
            <a:ext cx="211536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82E261D-53E4-4EE3-BF00-9CB9A22590C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351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490000" y="306288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4C1EE7-30A5-4681-B9B6-D260B313DB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490000" y="1229040"/>
            <a:ext cx="32058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2123640" y="3062880"/>
            <a:ext cx="6570000" cy="167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073AD34-EFEC-4105-BB34-7860B1BD675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Box 6"/>
          <p:cNvSpPr/>
          <p:nvPr/>
        </p:nvSpPr>
        <p:spPr>
          <a:xfrm>
            <a:off x="-9000" y="5213880"/>
            <a:ext cx="8389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64400" y="3296160"/>
            <a:ext cx="7285320" cy="9140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rmAutofit/>
          </a:bodyPr>
          <a:p>
            <a:pPr indent="0" algn="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 idx="2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 idx="3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AEBC098-B4A1-43DC-906E-C0DDF1614DE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6"/>
          <p:cNvSpPr/>
          <p:nvPr/>
        </p:nvSpPr>
        <p:spPr>
          <a:xfrm>
            <a:off x="-9000" y="5213880"/>
            <a:ext cx="8389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34160" y="150480"/>
            <a:ext cx="8245800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26960" y="1423080"/>
            <a:ext cx="8245800" cy="311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F4AD913-1336-4545-879F-7FFDAEA6056B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6"/>
          <p:cNvSpPr/>
          <p:nvPr/>
        </p:nvSpPr>
        <p:spPr>
          <a:xfrm>
            <a:off x="-9000" y="5213880"/>
            <a:ext cx="8389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Calibri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2123640" y="1229040"/>
            <a:ext cx="6570000" cy="351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–"/>
            </a:pPr>
            <a:r>
              <a:rPr b="0" lang="en-US" sz="28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»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7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8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9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5C1AB65-97B9-4B53-B1A3-70E53DCCD35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Box 6"/>
          <p:cNvSpPr/>
          <p:nvPr/>
        </p:nvSpPr>
        <p:spPr>
          <a:xfrm>
            <a:off x="-9000" y="5213880"/>
            <a:ext cx="8389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62320" y="293760"/>
            <a:ext cx="8093160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36760" y="1596600"/>
            <a:ext cx="4039920" cy="479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536760" y="2068920"/>
            <a:ext cx="4039920" cy="227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 algn="ctr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–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»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0" y="1596600"/>
            <a:ext cx="4041360" cy="4795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572000" y="2068920"/>
            <a:ext cx="4041360" cy="227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 algn="ctr">
              <a:lnSpc>
                <a:spcPct val="100000"/>
              </a:lnSpc>
              <a:spcBef>
                <a:spcPts val="479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Click to edit Master text styles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 algn="ctr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–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 algn="ctr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Calibri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–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 algn="ctr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Arial"/>
              <a:buChar char="»"/>
            </a:pPr>
            <a:r>
              <a:rPr b="0" lang="en-US" sz="1600" spc="-1" strike="noStrike">
                <a:solidFill>
                  <a:srgbClr val="ffffff"/>
                </a:solidFill>
                <a:latin typeface="Calibri"/>
              </a:rPr>
              <a:t>Fifth level</a:t>
            </a:r>
            <a:endParaRPr b="0" lang="en-US" sz="1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dt" idx="10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ftr" idx="11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8"/>
          <p:cNvSpPr>
            <a:spLocks noGrp="1"/>
          </p:cNvSpPr>
          <p:nvPr>
            <p:ph type="sldNum" idx="12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66340EE-B1AC-4865-88A5-865475668BC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Box 6"/>
          <p:cNvSpPr/>
          <p:nvPr/>
        </p:nvSpPr>
        <p:spPr>
          <a:xfrm>
            <a:off x="-9000" y="5213880"/>
            <a:ext cx="8389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1"/>
          <p:cNvSpPr>
            <a:spLocks noGrp="1"/>
          </p:cNvSpPr>
          <p:nvPr>
            <p:ph type="dt" idx="13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ftr" idx="14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15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94063C-C568-4818-BB9F-38836FDF8792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Clique para editar o formato do texto do título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Box 6"/>
          <p:cNvSpPr/>
          <p:nvPr/>
        </p:nvSpPr>
        <p:spPr>
          <a:xfrm>
            <a:off x="-9000" y="5213880"/>
            <a:ext cx="8389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This presentation uses a free template provided by FPPT.com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a6a6a6"/>
                </a:solidFill>
                <a:latin typeface="Calibri"/>
              </a:rPr>
              <a:t>www.free-power-point-templates.com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dt" idx="16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&lt;data/hora&gt;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ftr" idx="17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sldNum" idx="18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81D87F1-A757-48A4-BF49-98C2DC1540AA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&lt;número&gt;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Clique para editar o formato do texto da estrutura de tópicos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2.º nível da estrutura de tópicos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3.º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4.º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5.º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6.º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7.º nível da estrutura de tópicos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fos200ans.fr/" TargetMode="External"/><Relationship Id="rId2" Type="http://schemas.openxmlformats.org/officeDocument/2006/relationships/hyperlink" Target="https://fos200ans.fr/-Mode-cartographique-d5ca.html?id_rub=6" TargetMode="External"/><Relationship Id="rId3" Type="http://schemas.openxmlformats.org/officeDocument/2006/relationships/hyperlink" Target="https://cnes.fr/projets/geoimage/paca-fos-sur-mer-un-complexe-industrialo-portuaire-de-1er-rang-en-profondes-mutations" TargetMode="External"/><Relationship Id="rId4" Type="http://schemas.openxmlformats.org/officeDocument/2006/relationships/hyperlink" Target="https://www.institut-ecocitoyen.fr/" TargetMode="External"/><Relationship Id="rId5" Type="http://schemas.openxmlformats.org/officeDocument/2006/relationships/hyperlink" Target="https://www.radiofrance.fr/franceculture/podcasts/les-enjeux-territoriaux/fos-sur-mer-entre-science-et-pollution-7485059" TargetMode="External"/><Relationship Id="rId6" Type="http://schemas.openxmlformats.org/officeDocument/2006/relationships/hyperlink" Target="https://www.arte.tv/fr/videos/100834-004-A/arte-regards-fos-sur-mer-les-sentinelles-de-la-pollution/" TargetMode="External"/><Relationship Id="rId7" Type="http://schemas.openxmlformats.org/officeDocument/2006/relationships/hyperlink" Target="https://www.legifrance.gouv.fr/codes/section_lc/LEGITEXT000006074220/LEGISCTA000006143775/" TargetMode="External"/><Relationship Id="rId8" Type="http://schemas.openxmlformats.org/officeDocument/2006/relationships/hyperlink" Target="https://www.ecologie.gouv.fr/sites/default/files/documents/01_Tableau-Normes-Seuils%20r&#233;glementaires.pdf" TargetMode="External"/><Relationship Id="rId9" Type="http://schemas.openxmlformats.org/officeDocument/2006/relationships/slideLayout" Target="../slideLayouts/slideLayout6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49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60360" y="1944000"/>
            <a:ext cx="8583120" cy="162756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ctr">
            <a:normAutofit fontScale="96000"/>
          </a:bodyPr>
          <a:p>
            <a:pPr indent="0" algn="ctr">
              <a:lnSpc>
                <a:spcPct val="100000"/>
              </a:lnSpc>
              <a:buNone/>
            </a:pPr>
            <a:r>
              <a:rPr b="1" lang="fr-FR" sz="3600" spc="-1" strike="noStrike">
                <a:solidFill>
                  <a:srgbClr val="ffffff"/>
                </a:solidFill>
                <a:latin typeface="Calibri"/>
              </a:rPr>
              <a:t>"Fos-sur-Mer : L’impact du Pôle Industriel Méditerranéen sur les Populations Environnantes"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956880" y="4191120"/>
            <a:ext cx="7390080" cy="583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800" spc="-1" strike="noStrike">
                <a:solidFill>
                  <a:srgbClr val="000000"/>
                </a:solidFill>
                <a:latin typeface="Arial"/>
              </a:rPr>
              <a:t>Par : Tacito et NASIRI Najeem Ullah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icture 3"/>
          <p:cNvSpPr/>
          <p:nvPr/>
        </p:nvSpPr>
        <p:spPr>
          <a:xfrm>
            <a:off x="6345360" y="359640"/>
            <a:ext cx="2489040" cy="1244520"/>
          </a:xfrm>
          <a:prstGeom prst="roundRect">
            <a:avLst>
              <a:gd name="adj" fmla="val 50000"/>
            </a:avLst>
          </a:prstGeom>
          <a:blipFill rotWithShape="0">
            <a:blip r:embed="rId1"/>
            <a:srcRect/>
            <a:stretch/>
          </a:blipFill>
          <a:ln cap="sq" w="76200">
            <a:solidFill>
              <a:srgbClr val="eaeaea"/>
            </a:solidFill>
            <a:miter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2101320" y="388080"/>
            <a:ext cx="5447880" cy="448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5000"/>
          </a:bodyPr>
          <a:p>
            <a:pPr indent="0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</a:rPr>
              <a:t> </a:t>
            </a:r>
            <a:r>
              <a:rPr b="1" lang="en-US" sz="3600" spc="-1" strike="noStrike">
                <a:solidFill>
                  <a:srgbClr val="000000"/>
                </a:solidFill>
                <a:latin typeface="Lato"/>
              </a:rPr>
              <a:t>Entreprises INDUSTRIES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5" name="Content Placeholder 4" descr=""/>
          <p:cNvPicPr/>
          <p:nvPr/>
        </p:nvPicPr>
        <p:blipFill>
          <a:blip r:embed="rId1"/>
          <a:stretch/>
        </p:blipFill>
        <p:spPr>
          <a:xfrm>
            <a:off x="0" y="1905480"/>
            <a:ext cx="5711040" cy="323748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5711400" y="1786320"/>
            <a:ext cx="3432240" cy="37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000000"/>
                </a:solidFill>
                <a:latin typeface="Lato"/>
              </a:rPr>
              <a:t>Industrie pétrolière et chimique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000000"/>
                </a:solidFill>
                <a:latin typeface="Lato"/>
              </a:rPr>
              <a:t>Métallurgie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000000"/>
                </a:solidFill>
                <a:latin typeface="Lato"/>
              </a:rPr>
              <a:t>Logistique et transport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000000"/>
                </a:solidFill>
                <a:latin typeface="Lato"/>
              </a:rPr>
              <a:t>Énergies renouvelables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000000"/>
                </a:solidFill>
                <a:latin typeface="Lato"/>
              </a:rPr>
              <a:t>Industrie agroalimentaire</a:t>
            </a:r>
            <a:endParaRPr b="0" lang="fr-FR" sz="2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Rectangle 6"/>
          <p:cNvSpPr/>
          <p:nvPr/>
        </p:nvSpPr>
        <p:spPr>
          <a:xfrm>
            <a:off x="3347280" y="1080000"/>
            <a:ext cx="295632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Lato"/>
              </a:rPr>
              <a:t>1514</a:t>
            </a:r>
            <a:r>
              <a:rPr b="0" lang="en-US" sz="2800" spc="-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Lato"/>
              </a:rPr>
              <a:t>Entreprises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Image 4" descr=""/>
          <p:cNvPicPr/>
          <p:nvPr/>
        </p:nvPicPr>
        <p:blipFill>
          <a:blip r:embed="rId1"/>
          <a:stretch/>
        </p:blipFill>
        <p:spPr>
          <a:xfrm>
            <a:off x="2397960" y="0"/>
            <a:ext cx="674568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2541240" y="402120"/>
            <a:ext cx="6385320" cy="1566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7000"/>
          </a:bodyPr>
          <a:p>
            <a:pPr indent="0" algn="ctr">
              <a:lnSpc>
                <a:spcPct val="100000"/>
              </a:lnSpc>
              <a:buNone/>
            </a:pPr>
            <a:r>
              <a:rPr b="1" lang="fr-FR" sz="3600" spc="-1" strike="noStrike">
                <a:solidFill>
                  <a:srgbClr val="000000"/>
                </a:solidFill>
                <a:latin typeface="Calibri Light"/>
              </a:rPr>
              <a:t>Comment trouver un équilibre entre l'activité industrielle et la qualité de vie pour les habitants de Fos-sur-Mer?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0" name="Image 3" descr=""/>
          <p:cNvPicPr/>
          <p:nvPr/>
        </p:nvPicPr>
        <p:blipFill>
          <a:blip r:embed="rId1"/>
          <a:stretch/>
        </p:blipFill>
        <p:spPr>
          <a:xfrm>
            <a:off x="2324160" y="1968480"/>
            <a:ext cx="6819480" cy="317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Image 3" descr=""/>
          <p:cNvPicPr/>
          <p:nvPr/>
        </p:nvPicPr>
        <p:blipFill>
          <a:blip r:embed="rId1"/>
          <a:stretch/>
        </p:blipFill>
        <p:spPr>
          <a:xfrm>
            <a:off x="4572000" y="2089440"/>
            <a:ext cx="4571640" cy="3053520"/>
          </a:xfrm>
          <a:prstGeom prst="rect">
            <a:avLst/>
          </a:prstGeom>
          <a:ln w="0">
            <a:noFill/>
          </a:ln>
        </p:spPr>
      </p:pic>
      <p:pic>
        <p:nvPicPr>
          <p:cNvPr id="292" name="Image 5" descr=""/>
          <p:cNvPicPr/>
          <p:nvPr/>
        </p:nvPicPr>
        <p:blipFill>
          <a:blip r:embed="rId2"/>
          <a:stretch/>
        </p:blipFill>
        <p:spPr>
          <a:xfrm>
            <a:off x="668160" y="2813040"/>
            <a:ext cx="3040200" cy="2306160"/>
          </a:xfrm>
          <a:prstGeom prst="rect">
            <a:avLst/>
          </a:prstGeom>
          <a:ln w="0">
            <a:noFill/>
          </a:ln>
        </p:spPr>
      </p:pic>
      <p:pic>
        <p:nvPicPr>
          <p:cNvPr id="293" name="Image 7" descr=""/>
          <p:cNvPicPr/>
          <p:nvPr/>
        </p:nvPicPr>
        <p:blipFill>
          <a:blip r:embed="rId3"/>
          <a:stretch/>
        </p:blipFill>
        <p:spPr>
          <a:xfrm>
            <a:off x="977400" y="247680"/>
            <a:ext cx="2422080" cy="247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 4" descr=""/>
          <p:cNvPicPr/>
          <p:nvPr/>
        </p:nvPicPr>
        <p:blipFill>
          <a:blip r:embed="rId1"/>
          <a:stretch/>
        </p:blipFill>
        <p:spPr>
          <a:xfrm>
            <a:off x="3898800" y="0"/>
            <a:ext cx="5244840" cy="5143320"/>
          </a:xfrm>
          <a:prstGeom prst="rect">
            <a:avLst/>
          </a:prstGeom>
          <a:ln w="0">
            <a:noFill/>
          </a:ln>
        </p:spPr>
      </p:pic>
      <p:pic>
        <p:nvPicPr>
          <p:cNvPr id="295" name="Image 6" descr=""/>
          <p:cNvPicPr/>
          <p:nvPr/>
        </p:nvPicPr>
        <p:blipFill>
          <a:blip r:embed="rId2"/>
          <a:stretch/>
        </p:blipFill>
        <p:spPr>
          <a:xfrm>
            <a:off x="12240" y="2971800"/>
            <a:ext cx="3886560" cy="217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2718360" y="620640"/>
            <a:ext cx="5331600" cy="72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3200" spc="-1" strike="noStrike">
                <a:solidFill>
                  <a:srgbClr val="000000"/>
                </a:solidFill>
                <a:latin typeface="Aptos"/>
              </a:rPr>
              <a:t>Réactions et mobilisations des citoyens et des associations 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7" name="Espace réservé du contenu 4" descr=""/>
          <p:cNvPicPr/>
          <p:nvPr/>
        </p:nvPicPr>
        <p:blipFill>
          <a:blip r:embed="rId1"/>
          <a:stretch/>
        </p:blipFill>
        <p:spPr>
          <a:xfrm>
            <a:off x="2036880" y="1663920"/>
            <a:ext cx="4230360" cy="1815480"/>
          </a:xfrm>
          <a:prstGeom prst="rect">
            <a:avLst/>
          </a:prstGeom>
          <a:ln w="0">
            <a:noFill/>
          </a:ln>
        </p:spPr>
      </p:pic>
      <p:pic>
        <p:nvPicPr>
          <p:cNvPr id="298" name="Image 6" descr=""/>
          <p:cNvPicPr/>
          <p:nvPr/>
        </p:nvPicPr>
        <p:blipFill>
          <a:blip r:embed="rId2"/>
          <a:stretch/>
        </p:blipFill>
        <p:spPr>
          <a:xfrm>
            <a:off x="6267600" y="2542320"/>
            <a:ext cx="2693880" cy="2601000"/>
          </a:xfrm>
          <a:prstGeom prst="rect">
            <a:avLst/>
          </a:prstGeom>
          <a:ln w="0">
            <a:noFill/>
          </a:ln>
        </p:spPr>
      </p:pic>
      <p:pic>
        <p:nvPicPr>
          <p:cNvPr id="299" name="Image 8" descr=""/>
          <p:cNvPicPr/>
          <p:nvPr/>
        </p:nvPicPr>
        <p:blipFill>
          <a:blip r:embed="rId3"/>
          <a:stretch/>
        </p:blipFill>
        <p:spPr>
          <a:xfrm>
            <a:off x="2876400" y="3612600"/>
            <a:ext cx="1885680" cy="1257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ZoneTexte 6"/>
          <p:cNvSpPr/>
          <p:nvPr/>
        </p:nvSpPr>
        <p:spPr>
          <a:xfrm>
            <a:off x="322560" y="528840"/>
            <a:ext cx="8131320" cy="155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3200" spc="-1" strike="noStrike">
                <a:solidFill>
                  <a:srgbClr val="000000"/>
                </a:solidFill>
                <a:latin typeface="Calibri"/>
              </a:rPr>
              <a:t>Biosurveillance de la population exposée aux émissions de polluants atmosphériques de la zone industrialo-portuaire de Fos-sur-Mer</a:t>
            </a: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1" name="Image 5" descr=""/>
          <p:cNvPicPr/>
          <p:nvPr/>
        </p:nvPicPr>
        <p:blipFill>
          <a:blip r:embed="rId1"/>
          <a:stretch/>
        </p:blipFill>
        <p:spPr>
          <a:xfrm>
            <a:off x="1991520" y="2111760"/>
            <a:ext cx="4524120" cy="275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 2" descr=""/>
          <p:cNvPicPr/>
          <p:nvPr/>
        </p:nvPicPr>
        <p:blipFill>
          <a:blip r:embed="rId1"/>
          <a:stretch/>
        </p:blipFill>
        <p:spPr>
          <a:xfrm>
            <a:off x="4676760" y="0"/>
            <a:ext cx="4466880" cy="5143320"/>
          </a:xfrm>
          <a:prstGeom prst="rect">
            <a:avLst/>
          </a:prstGeom>
          <a:ln w="0">
            <a:noFill/>
          </a:ln>
        </p:spPr>
      </p:pic>
      <p:pic>
        <p:nvPicPr>
          <p:cNvPr id="303" name="Image 4" descr=""/>
          <p:cNvPicPr/>
          <p:nvPr/>
        </p:nvPicPr>
        <p:blipFill>
          <a:blip r:embed="rId2"/>
          <a:stretch/>
        </p:blipFill>
        <p:spPr>
          <a:xfrm>
            <a:off x="605160" y="1933200"/>
            <a:ext cx="3685320" cy="285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/>
          <p:nvPr/>
        </p:nvSpPr>
        <p:spPr>
          <a:xfrm>
            <a:off x="0" y="829800"/>
            <a:ext cx="9143640" cy="120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6000"/>
          </a:bodyPr>
          <a:p>
            <a:pPr algn="ctr"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Calibri Light"/>
              </a:rPr>
              <a:t>Principaux facteurs d’exposition associés à la zone d’étude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Rectangle 2"/>
          <p:cNvSpPr/>
          <p:nvPr/>
        </p:nvSpPr>
        <p:spPr>
          <a:xfrm>
            <a:off x="367200" y="2473200"/>
            <a:ext cx="5958360" cy="178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Lieu de résidence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Consommation de produits de la mer locaux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Consommation des légumes du jardin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Pratique du jardinage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/>
          <p:nvPr/>
        </p:nvSpPr>
        <p:spPr>
          <a:xfrm>
            <a:off x="401040" y="650880"/>
            <a:ext cx="8170560" cy="106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Calibri Light"/>
              </a:rPr>
              <a:t>Points de discussion et perspectives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Rectangle 2"/>
          <p:cNvSpPr/>
          <p:nvPr/>
        </p:nvSpPr>
        <p:spPr>
          <a:xfrm>
            <a:off x="296280" y="1711440"/>
            <a:ext cx="8380440" cy="277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Augmentation de technologie pour diminuer  les émissions de fumées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Vérifier l'ampleur des investissements effectués pour l'arcellomital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Les diminutions des impôts pour les habitants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Associations scientifiques et civiques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013400" y="381960"/>
            <a:ext cx="5476680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fr-FR" sz="3600" spc="-1" strike="noStrike">
                <a:solidFill>
                  <a:srgbClr val="000000"/>
                </a:solidFill>
                <a:latin typeface="Calibri Light"/>
              </a:rPr>
              <a:t>Le plan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7680" y="1823400"/>
            <a:ext cx="8245800" cy="311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Génie civil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Situation géographique et historique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Génie HSE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Etude Associative Scientifique de Biosurveillance de la population exposée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Points de discussion et perspectives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</a:rPr>
              <a:t>Sources 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6f9fc"/>
            </a:gs>
            <a:gs pos="100000">
              <a:srgbClr val="b0c6e1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3162960" y="133200"/>
            <a:ext cx="2862720" cy="550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rgbClr val="000000"/>
                </a:solidFill>
                <a:latin typeface="Calibri Light"/>
              </a:rPr>
              <a:t>lexique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45000" y="684000"/>
            <a:ext cx="9098640" cy="447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Seveso: La directive Seveso impose aux États membres de l'Union Européenne d'identifier les sites industriels à risque pour y maintenir un haut niveau de prévention.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Objectif de qualité : un niveau de concentration de substances polluantes dans l’atmosphère à atteindre à long terme,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sauf lorsque cela n’est pas réalisable par des mesures proportionnées, afin d’assurer une protection efficace de la santé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humaine et de l'environnement dans son ensemble;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Valeur cible : un niveau de concentration de substances polluantes dans l’atmosphère fixé dans le but d’éviter, de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prévenir ou de réduire les effets nocifs sur la santé humaine ou sur l’environnement dans son ensemble, à atteindre, dans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la mesure du possible, dans un délai donné 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Valeur limite : un niveau de concentration de substances polluantes dans l’atmosphère fixé sur la base des connaissances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scientifiques à ne pas dépasser dans le but d’éviter, de prévenir ou de réduire les effets nocifs de ces substances sur la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santé humaine ou sur l'environnement dans son ensemble;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Seuil d’information et de recommandation : un niveau de concentration de substances polluantes dans l’atmosphère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au-delà duquel une exposition de courte durée présente un risque pour la santé humaine des groupes particulièrement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sensibles de la population rendant nécessaires des informations immédiates et adéquates;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Seuil d’alerte : un niveau de concentration de substances polluantes dans l’atmosphère au-delà duquel une exposition de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courte durée présente un risque pour la santé de l’ensemble de la population ou de dégradation de l’environnement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  <a:p>
            <a:pPr marL="297000" indent="-297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1" lang="fr-FR" sz="1000" spc="-1" strike="noStrike">
                <a:solidFill>
                  <a:srgbClr val="000000"/>
                </a:solidFill>
                <a:latin typeface="Calibri"/>
              </a:rPr>
              <a:t>justifiant l’intervention de mesures d’urgence</a:t>
            </a:r>
            <a:endParaRPr b="0" lang="en-US" sz="1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6f9fc"/>
            </a:gs>
            <a:gs pos="100000">
              <a:srgbClr val="b0c6e1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ontent Placeholder 2"/>
          <p:cNvSpPr/>
          <p:nvPr/>
        </p:nvSpPr>
        <p:spPr>
          <a:xfrm>
            <a:off x="180000" y="1632600"/>
            <a:ext cx="8753760" cy="351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  <a:buFont typeface="Arial"/>
              <a:buChar char="•"/>
            </a:pPr>
            <a:r>
              <a:rPr b="0" lang="fr-FR" sz="1400" spc="-1" strike="noStrike" u="sng">
                <a:solidFill>
                  <a:srgbClr val="0000ff"/>
                </a:solidFill>
                <a:uFillTx/>
                <a:latin typeface="Aptos"/>
                <a:hlinkClick r:id="rId1"/>
              </a:rPr>
              <a:t>https://fos200ans.fr/</a:t>
            </a:r>
            <a:r>
              <a:rPr b="0" lang="fr-FR" sz="1400" spc="-1" strike="noStrike">
                <a:solidFill>
                  <a:srgbClr val="000000"/>
                </a:solidFill>
                <a:latin typeface="Aptos"/>
              </a:rPr>
              <a:t> 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  <a:buFont typeface="Arial"/>
              <a:buChar char="•"/>
            </a:pPr>
            <a:r>
              <a:rPr b="0" lang="fr-FR" sz="1400" spc="-1" strike="noStrike" u="sng">
                <a:solidFill>
                  <a:srgbClr val="0000ff"/>
                </a:solidFill>
                <a:uFillTx/>
                <a:latin typeface="Aptos"/>
                <a:hlinkClick r:id="rId2"/>
              </a:rPr>
              <a:t>https://fos200ans.fr/-Mode-cartographique-d5ca.html?id_rub=6</a:t>
            </a:r>
            <a:r>
              <a:rPr b="0" lang="fr-FR" sz="1400" spc="-1" strike="noStrike">
                <a:solidFill>
                  <a:srgbClr val="000000"/>
                </a:solidFill>
                <a:latin typeface="Aptos"/>
              </a:rPr>
              <a:t> 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  <a:buFont typeface="Arial"/>
              <a:buChar char="•"/>
            </a:pPr>
            <a:r>
              <a:rPr b="0" lang="fr-FR" sz="1400" spc="-1" strike="noStrike" u="sng">
                <a:solidFill>
                  <a:srgbClr val="0000ff"/>
                </a:solidFill>
                <a:uFillTx/>
                <a:latin typeface="Aptos"/>
                <a:hlinkClick r:id="rId3"/>
              </a:rPr>
              <a:t>https://cnes.fr/projets/geoimage/paca-fos-sur-mer-un-complexe-industrialo-portuaire-de-1er-rang-en-profondes-mutations</a:t>
            </a:r>
            <a:r>
              <a:rPr b="0" lang="fr-FR" sz="1400" spc="-1" strike="noStrike">
                <a:solidFill>
                  <a:srgbClr val="000000"/>
                </a:solidFill>
                <a:latin typeface="Aptos"/>
              </a:rPr>
              <a:t> 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  <a:buFont typeface="Arial"/>
              <a:buChar char="•"/>
            </a:pPr>
            <a:r>
              <a:rPr b="0" lang="fr-FR" sz="1400" spc="-1" strike="noStrike" u="sng">
                <a:solidFill>
                  <a:srgbClr val="0000ff"/>
                </a:solidFill>
                <a:uFillTx/>
                <a:latin typeface="Aptos"/>
                <a:hlinkClick r:id="rId4"/>
              </a:rPr>
              <a:t>https://www.institut-ecocitoyen.fr/</a:t>
            </a:r>
            <a:r>
              <a:rPr b="0" lang="fr-FR" sz="1400" spc="-1" strike="noStrike">
                <a:solidFill>
                  <a:srgbClr val="000000"/>
                </a:solidFill>
                <a:latin typeface="Aptos"/>
              </a:rPr>
              <a:t> 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  <a:buFont typeface="Arial"/>
              <a:buChar char="•"/>
            </a:pPr>
            <a:r>
              <a:rPr b="0" lang="fr-FR" sz="1400" spc="-1" strike="noStrike" u="sng">
                <a:solidFill>
                  <a:srgbClr val="0000ff"/>
                </a:solidFill>
                <a:uFillTx/>
                <a:latin typeface="Aptos"/>
                <a:hlinkClick r:id="rId5"/>
              </a:rPr>
              <a:t>https://www.radiofrance.fr/franceculture/podcasts/les-enjeux-territoriaux/fos-sur-mer-entre-science-et-pollution-7485059</a:t>
            </a:r>
            <a:r>
              <a:rPr b="0" lang="fr-FR" sz="1400" spc="-1" strike="noStrike">
                <a:solidFill>
                  <a:srgbClr val="000000"/>
                </a:solidFill>
                <a:latin typeface="Aptos"/>
              </a:rPr>
              <a:t> 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467886"/>
              </a:buClr>
              <a:buFont typeface="Arial"/>
              <a:buChar char="•"/>
            </a:pPr>
            <a:r>
              <a:rPr b="0" lang="fr-FR" sz="1400" spc="-1" strike="noStrike" u="sng">
                <a:solidFill>
                  <a:srgbClr val="0000ff"/>
                </a:solidFill>
                <a:uFillTx/>
                <a:latin typeface="Aptos"/>
                <a:hlinkClick r:id="rId6"/>
              </a:rPr>
              <a:t>https://www.arte.tv/fr/videos/100834-004-A/arte-regards-fos-sur-mer-les-sentinelles-de-la-pollution/</a:t>
            </a:r>
            <a:r>
              <a:rPr b="0" lang="fr-FR" sz="1400" spc="-1" strike="noStrike">
                <a:solidFill>
                  <a:srgbClr val="000000"/>
                </a:solidFill>
                <a:latin typeface="Aptos"/>
              </a:rPr>
              <a:t> 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400" spc="-1" strike="noStrike" u="sng">
                <a:solidFill>
                  <a:srgbClr val="0000ff"/>
                </a:solidFill>
                <a:uFillTx/>
                <a:latin typeface="Aptos"/>
                <a:hlinkClick r:id="rId7"/>
              </a:rPr>
              <a:t>https://www.legifrance.gouv.fr/codes/section_lc/LEGITEXT000006074220/LEGISCTA000006143775/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1400" spc="-1" strike="noStrike" u="sng">
                <a:solidFill>
                  <a:srgbClr val="0000ff"/>
                </a:solidFill>
                <a:uFillTx/>
                <a:latin typeface="Aptos"/>
                <a:hlinkClick r:id="rId8"/>
              </a:rPr>
              <a:t>https://www.ecologie.gouv.fr/sites/default/files/documents/01_Tableau-Normes-Seuils%20r%C3%A9glementaires.pdf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180000" y="435600"/>
            <a:ext cx="3137400" cy="72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7000"/>
          </a:bodyPr>
          <a:p>
            <a:pPr indent="0" algn="ctr">
              <a:lnSpc>
                <a:spcPct val="100000"/>
              </a:lnSpc>
              <a:buNone/>
            </a:pPr>
            <a:r>
              <a:rPr b="1" lang="fr-FR" sz="4400" spc="-1" strike="noStrike">
                <a:solidFill>
                  <a:srgbClr val="000000"/>
                </a:solidFill>
                <a:latin typeface="Calibri Light"/>
              </a:rPr>
              <a:t>sources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itle 1"/>
          <p:cNvSpPr/>
          <p:nvPr/>
        </p:nvSpPr>
        <p:spPr>
          <a:xfrm>
            <a:off x="2290320" y="258120"/>
            <a:ext cx="6373800" cy="12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b">
            <a:noAutofit/>
          </a:bodyPr>
          <a:p>
            <a:pPr>
              <a:lnSpc>
                <a:spcPct val="100000"/>
              </a:lnSpc>
            </a:pPr>
            <a:r>
              <a:rPr b="0" lang="en-US" sz="6600" spc="-1" strike="noStrike">
                <a:solidFill>
                  <a:srgbClr val="ffff00"/>
                </a:solidFill>
                <a:latin typeface="Edwardian Script ITC"/>
              </a:rPr>
              <a:t>Merci de votre attention !</a:t>
            </a:r>
            <a:endParaRPr b="0" lang="fr-FR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Subtitle 2"/>
          <p:cNvSpPr/>
          <p:nvPr/>
        </p:nvSpPr>
        <p:spPr>
          <a:xfrm>
            <a:off x="2405880" y="2855880"/>
            <a:ext cx="5523480" cy="177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Edwardian Script ITC"/>
              </a:rPr>
              <a:t>Najeem Ullah Nasiri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FR" sz="5400" spc="-1" strike="noStrike">
                <a:solidFill>
                  <a:srgbClr val="000000"/>
                </a:solidFill>
                <a:latin typeface="Edwardian Script ITC"/>
              </a:rPr>
              <a:t>Et  Tacito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TextBox 5"/>
          <p:cNvSpPr/>
          <p:nvPr/>
        </p:nvSpPr>
        <p:spPr>
          <a:xfrm>
            <a:off x="3495600" y="1649160"/>
            <a:ext cx="374976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5400" spc="-1" strike="noStrike">
                <a:solidFill>
                  <a:srgbClr val="000000"/>
                </a:solidFill>
                <a:latin typeface="Edwardian Script ITC"/>
              </a:rPr>
              <a:t>Des Questions?</a:t>
            </a:r>
            <a:endParaRPr b="0" lang="fr-FR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icture 6"/>
          <p:cNvSpPr/>
          <p:nvPr/>
        </p:nvSpPr>
        <p:spPr>
          <a:xfrm>
            <a:off x="6019560" y="3684600"/>
            <a:ext cx="2451960" cy="1225800"/>
          </a:xfrm>
          <a:prstGeom prst="roundRect">
            <a:avLst>
              <a:gd name="adj" fmla="val 50000"/>
            </a:avLst>
          </a:prstGeom>
          <a:blipFill rotWithShape="0">
            <a:blip r:embed="rId1"/>
            <a:srcRect/>
            <a:stretch/>
          </a:blipFill>
          <a:ln cap="sq" w="76200">
            <a:solidFill>
              <a:srgbClr val="eaeaea"/>
            </a:solidFill>
            <a:miter/>
          </a:ln>
          <a:effectLst>
            <a:reflection algn="bl" blurRad="12700" dir="5400000" dist="5000" endPos="28000" rotWithShape="0" stA="33000" sy="-100000"/>
          </a:effectLst>
          <a:scene3d>
            <a:camera prst="orthographicFront"/>
            <a:lightRig dir="t" rig="threeP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2123640" y="465480"/>
            <a:ext cx="6570000" cy="725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Calibri Light"/>
              </a:rPr>
              <a:t>Génie civil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2123640" y="1229040"/>
            <a:ext cx="6795000" cy="3510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6000"/>
          </a:bodyPr>
          <a:p>
            <a:pPr marL="329040" indent="-329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La définition génie civil se concentre sur l'entretien, la construction et la conception de divers ouvrages publics.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29040" indent="-329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les infrastructures dont dépendent les gens dans leur vie quotidienne.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29040" indent="-329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les systèmes de transport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29040" indent="-329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les systèmes d'eau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329040" indent="-3290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Gares, aéroports, ETC…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/>
          </p:nvPr>
        </p:nvSpPr>
        <p:spPr>
          <a:xfrm>
            <a:off x="0" y="1862280"/>
            <a:ext cx="8359200" cy="2245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Les ingénieurs civils possèdent des compétences particulières, par exemple des compétences en résolution de problèmes.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analyse et conception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Estimation du matériel et des coûts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9" name="Picture 10" descr=""/>
          <p:cNvPicPr/>
          <p:nvPr/>
        </p:nvPicPr>
        <p:blipFill>
          <a:blip r:embed="rId1"/>
          <a:stretch/>
        </p:blipFill>
        <p:spPr>
          <a:xfrm>
            <a:off x="4854960" y="2773080"/>
            <a:ext cx="4288680" cy="20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34160" y="150480"/>
            <a:ext cx="8245800" cy="76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fr-FR" sz="3600" spc="-1" strike="noStrike">
                <a:solidFill>
                  <a:srgbClr val="000000"/>
                </a:solidFill>
                <a:latin typeface="Calibri"/>
              </a:rPr>
              <a:t>Génie HSE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426960" y="1423080"/>
            <a:ext cx="8245800" cy="311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ffff"/>
                </a:solidFill>
                <a:latin typeface="Calibri"/>
              </a:rPr>
              <a:t>L'ingénieur ou ingénieure hygiène sécurité environnement (</a:t>
            </a:r>
            <a:r>
              <a:rPr b="1" lang="fr-FR" sz="2800" spc="-1" strike="noStrike">
                <a:solidFill>
                  <a:srgbClr val="ffffff"/>
                </a:solidFill>
                <a:latin typeface="Calibri"/>
              </a:rPr>
              <a:t>HSE</a:t>
            </a:r>
            <a:r>
              <a:rPr b="0" lang="fr-FR" sz="2800" spc="-1" strike="noStrike">
                <a:solidFill>
                  <a:srgbClr val="ffffff"/>
                </a:solidFill>
                <a:latin typeface="Calibri"/>
              </a:rPr>
              <a:t>) intervient dans la conception, la coordination et la mise en œuvre de la politique de l'entreprise en matière d'hygiène, d'environnement, de sécurité des sites industriels et des conditions de travail.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 4" descr=""/>
          <p:cNvPicPr/>
          <p:nvPr/>
        </p:nvPicPr>
        <p:blipFill>
          <a:blip r:embed="rId1"/>
          <a:srcRect l="0" t="17622" r="0" b="15546"/>
          <a:stretch/>
        </p:blipFill>
        <p:spPr>
          <a:xfrm>
            <a:off x="0" y="3192840"/>
            <a:ext cx="2233080" cy="1950120"/>
          </a:xfrm>
          <a:prstGeom prst="rect">
            <a:avLst/>
          </a:prstGeom>
          <a:ln w="0">
            <a:noFill/>
          </a:ln>
        </p:spPr>
      </p:pic>
      <p:sp>
        <p:nvSpPr>
          <p:cNvPr id="273" name="Rectangle 5"/>
          <p:cNvSpPr/>
          <p:nvPr/>
        </p:nvSpPr>
        <p:spPr>
          <a:xfrm>
            <a:off x="3270600" y="251640"/>
            <a:ext cx="302040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fr-FR" sz="4400" spc="-1" strike="noStrike">
                <a:solidFill>
                  <a:srgbClr val="000000"/>
                </a:solidFill>
                <a:latin typeface="Calibri"/>
              </a:rPr>
              <a:t>Fos-sur-Mer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Rectangle 6"/>
          <p:cNvSpPr/>
          <p:nvPr/>
        </p:nvSpPr>
        <p:spPr>
          <a:xfrm>
            <a:off x="1984320" y="1325520"/>
            <a:ext cx="7159320" cy="334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Fos-sur-Mer, située dans les Bouches-du-Rhône, a des origines antiques avec des établissements romains.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Au Moyen Âge, c'était un port important.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Le 19ème siècle a marqué son industrialisation, notamment avec la construction du canal de Marseille à Fos.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Dans les années 1960, le port de Fos est devenu l'un des plus grands de la Méditerranée, stimulant la croissance démographique et économique. 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Aujourd'hui, la commune combine activités industrielles et initiatives de développement durable.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 3" descr=""/>
          <p:cNvPicPr/>
          <p:nvPr/>
        </p:nvPicPr>
        <p:blipFill>
          <a:blip r:embed="rId1"/>
          <a:stretch/>
        </p:blipFill>
        <p:spPr>
          <a:xfrm>
            <a:off x="1799640" y="262080"/>
            <a:ext cx="3813480" cy="2398320"/>
          </a:xfrm>
          <a:prstGeom prst="rect">
            <a:avLst/>
          </a:prstGeom>
          <a:ln w="0">
            <a:noFill/>
          </a:ln>
        </p:spPr>
      </p:pic>
      <p:pic>
        <p:nvPicPr>
          <p:cNvPr id="276" name="Image 4" descr=""/>
          <p:cNvPicPr/>
          <p:nvPr/>
        </p:nvPicPr>
        <p:blipFill>
          <a:blip r:embed="rId2"/>
          <a:stretch/>
        </p:blipFill>
        <p:spPr>
          <a:xfrm>
            <a:off x="5463000" y="2661120"/>
            <a:ext cx="3680640" cy="2300400"/>
          </a:xfrm>
          <a:prstGeom prst="rect">
            <a:avLst/>
          </a:prstGeom>
          <a:ln w="0">
            <a:noFill/>
          </a:ln>
        </p:spPr>
      </p:pic>
      <p:sp>
        <p:nvSpPr>
          <p:cNvPr id="277" name="ZoneTexte 6"/>
          <p:cNvSpPr/>
          <p:nvPr/>
        </p:nvSpPr>
        <p:spPr>
          <a:xfrm>
            <a:off x="2950920" y="3562560"/>
            <a:ext cx="2304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Au Moyen Âge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 1" descr=""/>
          <p:cNvPicPr/>
          <p:nvPr/>
        </p:nvPicPr>
        <p:blipFill>
          <a:blip r:embed="rId1"/>
          <a:stretch/>
        </p:blipFill>
        <p:spPr>
          <a:xfrm>
            <a:off x="4171320" y="0"/>
            <a:ext cx="4972320" cy="4219200"/>
          </a:xfrm>
          <a:prstGeom prst="rect">
            <a:avLst/>
          </a:prstGeom>
          <a:ln w="0">
            <a:noFill/>
          </a:ln>
        </p:spPr>
      </p:pic>
      <p:sp>
        <p:nvSpPr>
          <p:cNvPr id="279" name="Rectangle 5"/>
          <p:cNvSpPr/>
          <p:nvPr/>
        </p:nvSpPr>
        <p:spPr>
          <a:xfrm>
            <a:off x="1182960" y="4130640"/>
            <a:ext cx="7206840" cy="58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1" lang="fr-FR" sz="3600" spc="-1" strike="noStrike">
                <a:solidFill>
                  <a:srgbClr val="ffffff"/>
                </a:solidFill>
                <a:latin typeface="Calibri"/>
              </a:rPr>
              <a:t>Situation Géographique et historique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0" name="Image 1" descr=""/>
          <p:cNvPicPr/>
          <p:nvPr/>
        </p:nvPicPr>
        <p:blipFill>
          <a:blip r:embed="rId2"/>
          <a:srcRect l="0" t="0" r="14385" b="0"/>
          <a:stretch/>
        </p:blipFill>
        <p:spPr>
          <a:xfrm>
            <a:off x="0" y="760320"/>
            <a:ext cx="4170960" cy="315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5" descr=""/>
          <p:cNvPicPr/>
          <p:nvPr/>
        </p:nvPicPr>
        <p:blipFill>
          <a:blip r:embed="rId1"/>
          <a:srcRect l="0" t="0" r="0" b="11305"/>
          <a:stretch/>
        </p:blipFill>
        <p:spPr>
          <a:xfrm>
            <a:off x="0" y="0"/>
            <a:ext cx="9132480" cy="5143320"/>
          </a:xfrm>
          <a:prstGeom prst="rect">
            <a:avLst/>
          </a:prstGeom>
          <a:ln w="0">
            <a:noFill/>
          </a:ln>
        </p:spPr>
      </p:pic>
      <p:pic>
        <p:nvPicPr>
          <p:cNvPr id="282" name="Image 2" descr=""/>
          <p:cNvPicPr/>
          <p:nvPr/>
        </p:nvPicPr>
        <p:blipFill>
          <a:blip r:embed="rId2"/>
          <a:srcRect l="0" t="0" r="17661" b="0"/>
          <a:stretch/>
        </p:blipFill>
        <p:spPr>
          <a:xfrm>
            <a:off x="286560" y="2049120"/>
            <a:ext cx="4109040" cy="3093840"/>
          </a:xfrm>
          <a:prstGeom prst="rect">
            <a:avLst/>
          </a:prstGeom>
          <a:ln w="0">
            <a:noFill/>
          </a:ln>
        </p:spPr>
      </p:pic>
      <p:pic>
        <p:nvPicPr>
          <p:cNvPr id="283" name="Image 1" descr=""/>
          <p:cNvPicPr/>
          <p:nvPr/>
        </p:nvPicPr>
        <p:blipFill>
          <a:blip r:embed="rId3"/>
          <a:srcRect l="0" t="0" r="25926" b="0"/>
          <a:stretch/>
        </p:blipFill>
        <p:spPr>
          <a:xfrm>
            <a:off x="5001480" y="2049120"/>
            <a:ext cx="3668400" cy="309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LibreOffice/7.5.2.2$Windows_X86_64 LibreOffice_project/53bb9681a964705cf672590721dbc85eb4d0c3a2</Application>
  <AppVersion>15.0000</AppVersion>
  <Words>764</Words>
  <Paragraphs>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2017-08-01T15:40:51Z</dcterms:created>
  <dc:creator/>
  <dc:description/>
  <dc:language>fr-FR</dc:language>
  <cp:lastModifiedBy/>
  <dcterms:modified xsi:type="dcterms:W3CDTF">2024-11-27T10:57:42Z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Affichage à l'écran (16:9)</vt:lpwstr>
  </property>
  <property fmtid="{D5CDD505-2E9C-101B-9397-08002B2CF9AE}" pid="4" name="Slides">
    <vt:i4>22</vt:i4>
  </property>
</Properties>
</file>