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2" autoAdjust="0"/>
    <p:restoredTop sz="94660"/>
  </p:normalViewPr>
  <p:slideViewPr>
    <p:cSldViewPr snapToGrid="0">
      <p:cViewPr varScale="1">
        <p:scale>
          <a:sx n="54" d="100"/>
          <a:sy n="54" d="100"/>
        </p:scale>
        <p:origin x="549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0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2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2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6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5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2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4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6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0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7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A79-A33C-4B7E-B69D-050603AABA04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06A0-A4C0-4F05-AF60-FC02B9F88F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3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720" y="368915"/>
            <a:ext cx="9144000" cy="1655762"/>
          </a:xfrm>
        </p:spPr>
        <p:txBody>
          <a:bodyPr/>
          <a:lstStyle/>
          <a:p>
            <a:r>
              <a:rPr lang="ru-RU" dirty="0" smtClean="0">
                <a:latin typeface="Bahnschrift Condensed" panose="020B0502040204020203" pitchFamily="34" charset="0"/>
                <a:cs typeface="Arial" panose="020B0604020202020204" pitchFamily="34" charset="0"/>
              </a:rPr>
              <a:t>Муниципальное дошкольное образовательное учреждение «Детский сад № 121 «Золотой колосок» комбинированного вида г. Орска»</a:t>
            </a:r>
            <a:endParaRPr lang="ru-RU" dirty="0"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10862" y="5147207"/>
            <a:ext cx="3359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 Black" panose="020B0A04020102020204" pitchFamily="34" charset="0"/>
              </a:rPr>
              <a:t>Учитель-дефектолог </a:t>
            </a:r>
          </a:p>
          <a:p>
            <a:pPr algn="r"/>
            <a:r>
              <a:rPr lang="ru-RU" dirty="0" smtClean="0">
                <a:latin typeface="Arial Black" panose="020B0A04020102020204" pitchFamily="34" charset="0"/>
              </a:rPr>
              <a:t>Андрюшкевич Ольга Сергеевна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7738" y="1870673"/>
            <a:ext cx="999965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rgbClr val="FF0000"/>
                </a:solidFill>
                <a:effectLst/>
              </a:rPr>
              <a:t>Дидактическое пособие из бросового материала «</a:t>
            </a:r>
            <a:r>
              <a:rPr lang="ru-RU" sz="6000" b="1" cap="none" spc="0" dirty="0" err="1" smtClean="0">
                <a:ln/>
                <a:solidFill>
                  <a:srgbClr val="FF0000"/>
                </a:solidFill>
                <a:effectLst/>
              </a:rPr>
              <a:t>Ф</a:t>
            </a:r>
            <a:r>
              <a:rPr lang="ru-RU" sz="6000" b="1" cap="none" spc="0" dirty="0" err="1" smtClean="0">
                <a:ln/>
                <a:solidFill>
                  <a:srgbClr val="FFC000"/>
                </a:solidFill>
                <a:effectLst/>
              </a:rPr>
              <a:t>р</a:t>
            </a:r>
            <a:r>
              <a:rPr lang="ru-RU" sz="6000" b="1" cap="none" spc="0" dirty="0" err="1" smtClean="0">
                <a:ln/>
                <a:solidFill>
                  <a:srgbClr val="00B050"/>
                </a:solidFill>
                <a:effectLst/>
              </a:rPr>
              <a:t>у</a:t>
            </a:r>
            <a:r>
              <a:rPr lang="ru-RU" sz="6000" b="1" cap="none" spc="0" dirty="0" err="1" smtClean="0">
                <a:ln/>
                <a:solidFill>
                  <a:srgbClr val="FFFF00"/>
                </a:solidFill>
                <a:effectLst/>
              </a:rPr>
              <a:t>т</a:t>
            </a:r>
            <a:r>
              <a:rPr lang="ru-RU" sz="6000" b="1" cap="none" spc="0" dirty="0" err="1" smtClean="0">
                <a:ln/>
                <a:solidFill>
                  <a:srgbClr val="00B0F0"/>
                </a:solidFill>
                <a:effectLst/>
              </a:rPr>
              <a:t>о</a:t>
            </a:r>
            <a:r>
              <a:rPr lang="ru-RU" sz="6000" b="1" cap="none" spc="0" dirty="0" err="1" smtClean="0">
                <a:ln/>
                <a:solidFill>
                  <a:srgbClr val="0070C0"/>
                </a:solidFill>
                <a:effectLst/>
              </a:rPr>
              <a:t>к</a:t>
            </a:r>
            <a:r>
              <a:rPr lang="ru-RU" sz="6000" b="1" cap="none" spc="0" dirty="0" err="1" smtClean="0">
                <a:ln/>
                <a:solidFill>
                  <a:srgbClr val="002060"/>
                </a:solidFill>
                <a:effectLst/>
              </a:rPr>
              <a:t>р</a:t>
            </a:r>
            <a:r>
              <a:rPr lang="ru-RU" sz="6000" b="1" cap="none" spc="0" dirty="0" err="1" smtClean="0">
                <a:ln/>
                <a:solidFill>
                  <a:srgbClr val="7030A0"/>
                </a:solidFill>
                <a:effectLst/>
              </a:rPr>
              <a:t>ы</a:t>
            </a:r>
            <a:r>
              <a:rPr lang="ru-RU" sz="6000" b="1" cap="none" spc="0" dirty="0" err="1" smtClean="0">
                <a:ln/>
                <a:solidFill>
                  <a:srgbClr val="00B050"/>
                </a:solidFill>
                <a:effectLst/>
              </a:rPr>
              <a:t>ш</a:t>
            </a:r>
            <a:r>
              <a:rPr lang="ru-RU" sz="6000" b="1" cap="none" spc="0" dirty="0" err="1" smtClean="0">
                <a:ln/>
                <a:solidFill>
                  <a:srgbClr val="FF0000"/>
                </a:solidFill>
                <a:effectLst/>
              </a:rPr>
              <a:t>к</a:t>
            </a:r>
            <a:r>
              <a:rPr lang="ru-RU" sz="6000" b="1" cap="none" spc="0" dirty="0" err="1" smtClean="0">
                <a:ln/>
                <a:solidFill>
                  <a:srgbClr val="92D050"/>
                </a:solidFill>
                <a:effectLst/>
              </a:rPr>
              <a:t>и</a:t>
            </a:r>
            <a:r>
              <a:rPr lang="ru-RU" sz="6000" b="1" cap="none" spc="0" dirty="0" smtClean="0">
                <a:ln/>
                <a:solidFill>
                  <a:srgbClr val="FF0000"/>
                </a:solidFill>
                <a:effectLst/>
              </a:rPr>
              <a:t>»</a:t>
            </a:r>
            <a:endParaRPr lang="ru-RU" sz="6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11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166" y="76367"/>
            <a:ext cx="7449152" cy="2349200"/>
          </a:xfrm>
        </p:spPr>
        <p:txBody>
          <a:bodyPr>
            <a:normAutofit/>
          </a:bodyPr>
          <a:lstStyle/>
          <a:p>
            <a:pPr algn="ctr"/>
            <a:r>
              <a:rPr lang="ru-RU" b="1" cap="none" spc="0" dirty="0" smtClean="0">
                <a:ln/>
                <a:solidFill>
                  <a:srgbClr val="FF0000"/>
                </a:solidFill>
                <a:effectLst/>
                <a:latin typeface="Bahnschrift Condensed" panose="020B0502040204020203" pitchFamily="34" charset="0"/>
              </a:rPr>
              <a:t>Дидактическое пособие из бросового материала «</a:t>
            </a:r>
            <a:r>
              <a:rPr lang="ru-RU" b="1" cap="none" spc="0" dirty="0" err="1" smtClean="0">
                <a:ln/>
                <a:solidFill>
                  <a:srgbClr val="FF0000"/>
                </a:solidFill>
                <a:effectLst/>
                <a:latin typeface="Bahnschrift Condensed" panose="020B0502040204020203" pitchFamily="34" charset="0"/>
              </a:rPr>
              <a:t>Ф</a:t>
            </a:r>
            <a:r>
              <a:rPr lang="ru-RU" b="1" cap="none" spc="0" dirty="0" err="1" smtClean="0">
                <a:ln/>
                <a:solidFill>
                  <a:srgbClr val="FFC000"/>
                </a:solidFill>
                <a:effectLst/>
                <a:latin typeface="Bahnschrift Condensed" panose="020B0502040204020203" pitchFamily="34" charset="0"/>
              </a:rPr>
              <a:t>р</a:t>
            </a:r>
            <a:r>
              <a:rPr lang="ru-RU" b="1" cap="none" spc="0" dirty="0" err="1" smtClean="0">
                <a:ln/>
                <a:solidFill>
                  <a:srgbClr val="00B050"/>
                </a:solidFill>
                <a:effectLst/>
                <a:latin typeface="Bahnschrift Condensed" panose="020B0502040204020203" pitchFamily="34" charset="0"/>
              </a:rPr>
              <a:t>у</a:t>
            </a:r>
            <a:r>
              <a:rPr lang="ru-RU" b="1" cap="none" spc="0" dirty="0" err="1" smtClean="0">
                <a:ln/>
                <a:solidFill>
                  <a:srgbClr val="FFFF00"/>
                </a:solidFill>
                <a:effectLst/>
                <a:latin typeface="Bahnschrift Condensed" panose="020B0502040204020203" pitchFamily="34" charset="0"/>
              </a:rPr>
              <a:t>т</a:t>
            </a:r>
            <a:r>
              <a:rPr lang="ru-RU" b="1" cap="none" spc="0" dirty="0" err="1" smtClean="0">
                <a:ln/>
                <a:solidFill>
                  <a:srgbClr val="00B0F0"/>
                </a:solidFill>
                <a:effectLst/>
                <a:latin typeface="Bahnschrift Condensed" panose="020B0502040204020203" pitchFamily="34" charset="0"/>
              </a:rPr>
              <a:t>о</a:t>
            </a:r>
            <a:r>
              <a:rPr lang="ru-RU" b="1" cap="none" spc="0" dirty="0" err="1" smtClean="0">
                <a:ln/>
                <a:solidFill>
                  <a:srgbClr val="0070C0"/>
                </a:solidFill>
                <a:effectLst/>
                <a:latin typeface="Bahnschrift Condensed" panose="020B0502040204020203" pitchFamily="34" charset="0"/>
              </a:rPr>
              <a:t>к</a:t>
            </a:r>
            <a:r>
              <a:rPr lang="ru-RU" b="1" cap="none" spc="0" dirty="0" err="1" smtClean="0">
                <a:ln/>
                <a:solidFill>
                  <a:srgbClr val="002060"/>
                </a:solidFill>
                <a:effectLst/>
                <a:latin typeface="Bahnschrift Condensed" panose="020B0502040204020203" pitchFamily="34" charset="0"/>
              </a:rPr>
              <a:t>р</a:t>
            </a:r>
            <a:r>
              <a:rPr lang="ru-RU" b="1" cap="none" spc="0" dirty="0" err="1" smtClean="0">
                <a:ln/>
                <a:solidFill>
                  <a:srgbClr val="7030A0"/>
                </a:solidFill>
                <a:effectLst/>
                <a:latin typeface="Bahnschrift Condensed" panose="020B0502040204020203" pitchFamily="34" charset="0"/>
              </a:rPr>
              <a:t>ы</a:t>
            </a:r>
            <a:r>
              <a:rPr lang="ru-RU" b="1" cap="none" spc="0" dirty="0" err="1" smtClean="0">
                <a:ln/>
                <a:solidFill>
                  <a:srgbClr val="00B050"/>
                </a:solidFill>
                <a:effectLst/>
                <a:latin typeface="Bahnschrift Condensed" panose="020B0502040204020203" pitchFamily="34" charset="0"/>
              </a:rPr>
              <a:t>ш</a:t>
            </a:r>
            <a:r>
              <a:rPr lang="ru-RU" b="1" cap="none" spc="0" dirty="0" err="1" smtClean="0">
                <a:ln/>
                <a:solidFill>
                  <a:srgbClr val="FF0000"/>
                </a:solidFill>
                <a:effectLst/>
                <a:latin typeface="Bahnschrift Condensed" panose="020B0502040204020203" pitchFamily="34" charset="0"/>
              </a:rPr>
              <a:t>к</a:t>
            </a:r>
            <a:r>
              <a:rPr lang="ru-RU" b="1" cap="none" spc="0" dirty="0" err="1" smtClean="0">
                <a:ln/>
                <a:solidFill>
                  <a:srgbClr val="92D050"/>
                </a:solidFill>
                <a:effectLst/>
                <a:latin typeface="Bahnschrift Condensed" panose="020B0502040204020203" pitchFamily="34" charset="0"/>
              </a:rPr>
              <a:t>и</a:t>
            </a:r>
            <a:r>
              <a:rPr lang="ru-RU" b="1" cap="none" spc="0" dirty="0" smtClean="0">
                <a:ln/>
                <a:solidFill>
                  <a:srgbClr val="FF0000"/>
                </a:solidFill>
                <a:effectLst/>
                <a:latin typeface="Bahnschrift Condensed" panose="020B0502040204020203" pitchFamily="34" charset="0"/>
              </a:rPr>
              <a:t>»</a:t>
            </a:r>
            <a:r>
              <a:rPr lang="ru-RU" b="1" cap="none" spc="0" dirty="0" smtClean="0">
                <a:ln/>
                <a:solidFill>
                  <a:srgbClr val="FF0000"/>
                </a:solidFill>
                <a:effectLst/>
              </a:rPr>
              <a:t/>
            </a:r>
            <a:br>
              <a:rPr lang="ru-RU" b="1" cap="none" spc="0" dirty="0" smtClean="0">
                <a:ln/>
                <a:solidFill>
                  <a:srgbClr val="FF0000"/>
                </a:solidFill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10" y="2104757"/>
            <a:ext cx="4696216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3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064" y="766845"/>
            <a:ext cx="8642684" cy="43634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0" dirty="0" smtClean="0">
                <a:effectLst/>
                <a:latin typeface="Bahnschrift Condensed" panose="020B0502040204020203" pitchFamily="34" charset="0"/>
              </a:rPr>
              <a:t>«Ум ребёнка находится на кончиках его пальцев»</a:t>
            </a:r>
            <a:r>
              <a:rPr lang="ru-RU" b="0" i="0" dirty="0" smtClean="0">
                <a:effectLst/>
                <a:latin typeface="Bahnschrift Condensed" panose="020B0502040204020203" pitchFamily="34" charset="0"/>
              </a:rPr>
              <a:t> — цитата, принадлежащая известному педагогу В.А. Сухомлинскому. </a:t>
            </a:r>
          </a:p>
          <a:p>
            <a:pPr marL="0" indent="0" algn="ctr">
              <a:buNone/>
            </a:pPr>
            <a:r>
              <a:rPr lang="ru-RU" b="0" i="0" dirty="0" smtClean="0">
                <a:effectLst/>
                <a:latin typeface="Bahnschrift Condensed" panose="020B0502040204020203" pitchFamily="34" charset="0"/>
              </a:rPr>
              <a:t>В этой фразе сконцентрирована важность развития мелкой моторики пальцев рук.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54" y="3084571"/>
            <a:ext cx="5138513" cy="3604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62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635" y="481806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Bahnschrift Condensed" panose="020B0502040204020203" pitchFamily="34" charset="0"/>
              </a:rPr>
              <a:t>Цель и задачи дидактического пособия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5263" y="1684421"/>
            <a:ext cx="8292165" cy="4492542"/>
          </a:xfrm>
        </p:spPr>
        <p:txBody>
          <a:bodyPr>
            <a:normAutofit fontScale="92500" lnSpcReduction="20000"/>
          </a:bodyPr>
          <a:lstStyle/>
          <a:p>
            <a:r>
              <a:rPr lang="ru-RU" b="1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Цель: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 развитие мелкой моторики рук,  координации,  пространственного мышления, сенсорных ощущений,  внимания. </a:t>
            </a:r>
          </a:p>
          <a:p>
            <a:r>
              <a:rPr lang="ru-RU" b="1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Задачи:</a:t>
            </a:r>
            <a:endParaRPr lang="ru-RU" b="0" i="0" dirty="0" smtClean="0">
              <a:solidFill>
                <a:srgbClr val="212529"/>
              </a:solidFill>
              <a:effectLst/>
              <a:latin typeface="Bahnschrift Condensed" panose="020B0502040204020203" pitchFamily="34" charset="0"/>
            </a:endParaRP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-развивать мелкую моторику</a:t>
            </a:r>
          </a:p>
          <a:p>
            <a:r>
              <a:rPr lang="ru-RU" dirty="0" smtClean="0">
                <a:solidFill>
                  <a:srgbClr val="212529"/>
                </a:solidFill>
                <a:latin typeface="Bahnschrift Condensed" panose="020B0502040204020203" pitchFamily="34" charset="0"/>
              </a:rPr>
              <a:t>- развивать представления об окружающем мире;</a:t>
            </a:r>
            <a:endParaRPr lang="ru-RU" b="0" i="0" dirty="0" smtClean="0">
              <a:solidFill>
                <a:srgbClr val="212529"/>
              </a:solidFill>
              <a:effectLst/>
              <a:latin typeface="Bahnschrift Condensed" panose="020B0502040204020203" pitchFamily="34" charset="0"/>
            </a:endParaRP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-развивать восприятие, наглядно-образное мышление, пространственное воображение, внимание;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-формировать умения сравнивать и анализировать;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-развивать умения ориентироваться в понятиях, как цвет, величина, количество, форма, счет;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-развитие речи;</a:t>
            </a:r>
          </a:p>
          <a:p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0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55" y="109513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Используемый материал для создания пособия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055" y="1363719"/>
            <a:ext cx="2784910" cy="2599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247" y="3397718"/>
            <a:ext cx="3460282" cy="3460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127" y="1374232"/>
            <a:ext cx="2328320" cy="2339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065" y="3909566"/>
            <a:ext cx="3141044" cy="23557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6969" y="1690688"/>
            <a:ext cx="194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Картон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62" y="5127859"/>
            <a:ext cx="2974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Цветная</a:t>
            </a:r>
            <a:r>
              <a:rPr lang="ru-RU" sz="3200" dirty="0" smtClean="0">
                <a:latin typeface="Bahnschrift Condensed" panose="020B0502040204020203" pitchFamily="34" charset="0"/>
              </a:rPr>
              <a:t> </a:t>
            </a:r>
            <a:r>
              <a:rPr lang="ru-RU" sz="3600" dirty="0" smtClean="0">
                <a:latin typeface="Bahnschrift Condensed" panose="020B0502040204020203" pitchFamily="34" charset="0"/>
              </a:rPr>
              <a:t>бумага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33721" y="2337019"/>
            <a:ext cx="337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Bahnschrift Condensed" panose="020B0502040204020203" pitchFamily="34" charset="0"/>
              </a:rPr>
              <a:t>Крышки от упаковки с пюре</a:t>
            </a:r>
            <a:endParaRPr lang="ru-RU" sz="36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7140" y="634632"/>
            <a:ext cx="8517556" cy="3513856"/>
          </a:xfrm>
        </p:spPr>
        <p:txBody>
          <a:bodyPr>
            <a:normAutofit fontScale="90000"/>
          </a:bodyPr>
          <a:lstStyle/>
          <a:p>
            <a:r>
              <a:rPr lang="ru-RU" sz="4000" b="0" i="0" dirty="0" smtClean="0">
                <a:effectLst/>
                <a:latin typeface="Bahnschrift Condensed" panose="020B0502040204020203" pitchFamily="34" charset="0"/>
              </a:rPr>
              <a:t>Как играть с крышками?</a:t>
            </a:r>
            <a:r>
              <a:rPr lang="ru-RU" sz="2200" b="0" i="0" dirty="0" smtClean="0">
                <a:solidFill>
                  <a:srgbClr val="00625E"/>
                </a:solidFill>
                <a:effectLst/>
                <a:latin typeface="Neucha"/>
              </a:rPr>
              <a:t/>
            </a:r>
            <a:br>
              <a:rPr lang="ru-RU" sz="2200" b="0" i="0" dirty="0" smtClean="0">
                <a:solidFill>
                  <a:srgbClr val="00625E"/>
                </a:solidFill>
                <a:effectLst/>
                <a:latin typeface="Neucha"/>
              </a:rPr>
            </a:br>
            <a:r>
              <a:rPr lang="ru-RU" sz="2200" b="0" i="0" dirty="0" smtClean="0">
                <a:solidFill>
                  <a:srgbClr val="00625E"/>
                </a:solidFill>
                <a:effectLst/>
                <a:latin typeface="Neucha"/>
              </a:rPr>
              <a:t/>
            </a:r>
            <a:br>
              <a:rPr lang="ru-RU" sz="2200" b="0" i="0" dirty="0" smtClean="0">
                <a:solidFill>
                  <a:srgbClr val="00625E"/>
                </a:solidFill>
                <a:effectLst/>
                <a:latin typeface="Neucha"/>
              </a:rPr>
            </a:br>
            <a:r>
              <a:rPr lang="ru-RU" sz="2700" b="0" i="0" dirty="0" smtClean="0">
                <a:effectLst/>
                <a:latin typeface="Bahnschrift Condensed" panose="020B0502040204020203" pitchFamily="34" charset="0"/>
              </a:rPr>
              <a:t>Дизайнерами и психологами специально были разработаны мягкие упаковки пюре «</a:t>
            </a:r>
            <a:r>
              <a:rPr lang="ru-RU" sz="2700" b="0" i="0" dirty="0" err="1" smtClean="0">
                <a:effectLst/>
                <a:latin typeface="Bahnschrift Condensed" panose="020B0502040204020203" pitchFamily="34" charset="0"/>
              </a:rPr>
              <a:t>ФрутоНяня</a:t>
            </a:r>
            <a:r>
              <a:rPr lang="ru-RU" sz="2700" b="0" i="0" dirty="0" smtClean="0">
                <a:effectLst/>
                <a:latin typeface="Bahnschrift Condensed" panose="020B0502040204020203" pitchFamily="34" charset="0"/>
              </a:rPr>
              <a:t>» с яркими крышками. Использование крышек стимулирует развитие простых </a:t>
            </a:r>
            <a:r>
              <a:rPr lang="ru-RU" sz="2700" b="0" i="0" dirty="0" err="1" smtClean="0">
                <a:effectLst/>
                <a:latin typeface="Bahnschrift Condensed" panose="020B0502040204020203" pitchFamily="34" charset="0"/>
              </a:rPr>
              <a:t>координаторных</a:t>
            </a:r>
            <a:r>
              <a:rPr lang="ru-RU" sz="2700" b="0" i="0" dirty="0" smtClean="0">
                <a:effectLst/>
                <a:latin typeface="Bahnschrift Condensed" panose="020B0502040204020203" pitchFamily="34" charset="0"/>
              </a:rPr>
              <a:t> навыков ребенка, улучшая его взаимодействие с окружающей средой.</a:t>
            </a:r>
            <a:br>
              <a:rPr lang="ru-RU" sz="2700" b="0" i="0" dirty="0" smtClean="0">
                <a:effectLst/>
                <a:latin typeface="Bahnschrift Condensed" panose="020B0502040204020203" pitchFamily="34" charset="0"/>
              </a:rPr>
            </a:br>
            <a:r>
              <a:rPr lang="ru-RU" sz="2700" b="0" i="0" dirty="0" smtClean="0">
                <a:effectLst/>
                <a:latin typeface="Bahnschrift Condensed" panose="020B0502040204020203" pitchFamily="34" charset="0"/>
              </a:rPr>
              <a:t/>
            </a:r>
            <a:br>
              <a:rPr lang="ru-RU" sz="2700" b="0" i="0" dirty="0" smtClean="0">
                <a:effectLst/>
                <a:latin typeface="Bahnschrift Condensed" panose="020B0502040204020203" pitchFamily="34" charset="0"/>
              </a:rPr>
            </a:br>
            <a:r>
              <a:rPr lang="ru-RU" sz="2700" b="0" i="0" dirty="0" err="1" smtClean="0">
                <a:effectLst/>
                <a:latin typeface="Bahnschrift Condensed" panose="020B0502040204020203" pitchFamily="34" charset="0"/>
              </a:rPr>
              <a:t>Фрутокрышки</a:t>
            </a:r>
            <a:r>
              <a:rPr lang="ru-RU" sz="2700" b="0" i="0" dirty="0" smtClean="0">
                <a:effectLst/>
                <a:latin typeface="Bahnschrift Condensed" panose="020B0502040204020203" pitchFamily="34" charset="0"/>
              </a:rPr>
              <a:t> разноцветные, поэтому с ними можно придумать много увлекательных игр. </a:t>
            </a:r>
            <a:endParaRPr lang="ru-RU" sz="4900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70" y="4071485"/>
            <a:ext cx="3644765" cy="2695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84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32" y="679941"/>
            <a:ext cx="10515600" cy="132556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200" b="1" dirty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Дидактическая игра  «Разложи крышки </a:t>
            </a:r>
            <a:r>
              <a:rPr lang="ru-RU" sz="3200" b="1" dirty="0" smtClean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по цвету» («</a:t>
            </a:r>
            <a:r>
              <a:rPr lang="ru-RU" sz="3200" b="1" dirty="0" err="1" smtClean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Фрутокрышки</a:t>
            </a:r>
            <a:r>
              <a:rPr lang="ru-RU" sz="3200" b="1" dirty="0" smtClean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»)</a:t>
            </a:r>
            <a:br>
              <a:rPr lang="ru-RU" sz="3200" b="1" dirty="0" smtClean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  <a:t>Возраст: 4-5 лет, для дошкольников с ЗПР</a:t>
            </a:r>
            <a:r>
              <a:rPr lang="ru-RU" sz="3200" dirty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  <a:t/>
            </a:r>
            <a:br>
              <a:rPr lang="ru-RU" sz="3200" dirty="0">
                <a:solidFill>
                  <a:srgbClr val="212529"/>
                </a:solidFill>
                <a:latin typeface="Bahnschrift Condensed" panose="020B0502040204020203" pitchFamily="34" charset="0"/>
                <a:ea typeface="+mn-ea"/>
                <a:cs typeface="+mn-cs"/>
              </a:rPr>
            </a:br>
            <a:endParaRPr lang="ru-RU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6293" y="1694046"/>
            <a:ext cx="10164277" cy="4870383"/>
          </a:xfrm>
        </p:spPr>
        <p:txBody>
          <a:bodyPr>
            <a:normAutofit/>
          </a:bodyPr>
          <a:lstStyle/>
          <a:p>
            <a:r>
              <a:rPr lang="ru-RU" b="0" i="0" u="sng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Задачи: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 закреплять знание цветов, подбирать крышку соответствующего цвета предмета, развивать мелкую моторику рук.</a:t>
            </a:r>
          </a:p>
          <a:p>
            <a:r>
              <a:rPr lang="ru-RU" b="0" i="0" u="sng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Материал: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  крышки разного цвета </a:t>
            </a:r>
            <a:r>
              <a:rPr lang="ru-RU" b="0" i="0" dirty="0" err="1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фруто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-няня, игровое поле с различными предметами (шарики, машинки, цветочки, светофор и </a:t>
            </a:r>
            <a:r>
              <a:rPr lang="ru-RU" dirty="0" smtClean="0">
                <a:solidFill>
                  <a:srgbClr val="212529"/>
                </a:solidFill>
                <a:latin typeface="Bahnschrift Condensed" panose="020B0502040204020203" pitchFamily="34" charset="0"/>
              </a:rPr>
              <a:t>геометрические фигуры и 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т.д.)</a:t>
            </a:r>
          </a:p>
          <a:p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Правила игры: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12529"/>
                </a:solidFill>
                <a:latin typeface="Bahnschrift Condensed" panose="020B0502040204020203" pitchFamily="34" charset="0"/>
              </a:rPr>
              <a:t>Педагог</a:t>
            </a:r>
            <a:r>
              <a:rPr lang="ru-RU" b="0" i="0" dirty="0" smtClean="0">
                <a:solidFill>
                  <a:srgbClr val="212529"/>
                </a:solidFill>
                <a:effectLst/>
                <a:latin typeface="Bahnschrift Condensed" panose="020B0502040204020203" pitchFamily="34" charset="0"/>
              </a:rPr>
              <a:t> предлагает детям наложить крышки подходящего цвета на каждый предмет.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212529"/>
                </a:solidFill>
                <a:latin typeface="Bahnschrift Condensed" panose="020B0502040204020203" pitchFamily="34" charset="0"/>
              </a:rPr>
              <a:t>Например: «Подбери крышечку подходящую по цвету машины,  поставь на место колеса.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211" y="-113454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Bahnschrift Condensed" panose="020B0502040204020203" pitchFamily="34" charset="0"/>
              </a:rPr>
              <a:t>Фотографии дидактического пособия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557" y="1562946"/>
            <a:ext cx="2807723" cy="441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73" y="1562946"/>
            <a:ext cx="2721864" cy="441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7" y="1562946"/>
            <a:ext cx="2881023" cy="441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0" y="1562946"/>
            <a:ext cx="2775843" cy="4411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693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80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Bahnschrift Condensed</vt:lpstr>
      <vt:lpstr>Calibri</vt:lpstr>
      <vt:lpstr>Calibri Light</vt:lpstr>
      <vt:lpstr>Neucha</vt:lpstr>
      <vt:lpstr>Тема Office</vt:lpstr>
      <vt:lpstr>Презентация PowerPoint</vt:lpstr>
      <vt:lpstr>Дидактическое пособие из бросового материала «Фрутокрышки» </vt:lpstr>
      <vt:lpstr>Презентация PowerPoint</vt:lpstr>
      <vt:lpstr>Цель и задачи дидактического пособия</vt:lpstr>
      <vt:lpstr>Используемый материал для создания пособия</vt:lpstr>
      <vt:lpstr>Как играть с крышками?  Дизайнерами и психологами специально были разработаны мягкие упаковки пюре «ФрутоНяня» с яркими крышками. Использование крышек стимулирует развитие простых координаторных навыков ребенка, улучшая его взаимодействие с окружающей средой.  Фрутокрышки разноцветные, поэтому с ними можно придумать много увлекательных игр. </vt:lpstr>
      <vt:lpstr>Дидактическая игра  «Разложи крышки по цвету» («Фрутокрышки») Возраст: 4-5 лет, для дошкольников с ЗПР </vt:lpstr>
      <vt:lpstr>Фотографии дидактического пособия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пособие из бросового материала «Фрутокрышки»</dc:title>
  <dc:creator>Учетная запись Майкрософт</dc:creator>
  <cp:lastModifiedBy>Учетная запись Майкрософт</cp:lastModifiedBy>
  <cp:revision>10</cp:revision>
  <dcterms:created xsi:type="dcterms:W3CDTF">2024-10-18T13:23:34Z</dcterms:created>
  <dcterms:modified xsi:type="dcterms:W3CDTF">2024-10-18T14:49:28Z</dcterms:modified>
</cp:coreProperties>
</file>