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0" r:id="rId14"/>
    <p:sldId id="271" r:id="rId15"/>
    <p:sldId id="272" r:id="rId16"/>
    <p:sldId id="273" r:id="rId17"/>
    <p:sldId id="274" r:id="rId18"/>
    <p:sldId id="276" r:id="rId19"/>
    <p:sldId id="27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73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D3756-F25B-46F1-B563-47BF6CBF3270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ED59-8DCD-4A08-AE39-B8134CEC2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253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D3756-F25B-46F1-B563-47BF6CBF3270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ED59-8DCD-4A08-AE39-B8134CEC2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058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D3756-F25B-46F1-B563-47BF6CBF3270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ED59-8DCD-4A08-AE39-B8134CEC2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057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D3756-F25B-46F1-B563-47BF6CBF3270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ED59-8DCD-4A08-AE39-B8134CEC2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590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D3756-F25B-46F1-B563-47BF6CBF3270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ED59-8DCD-4A08-AE39-B8134CEC2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304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D3756-F25B-46F1-B563-47BF6CBF3270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ED59-8DCD-4A08-AE39-B8134CEC2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800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D3756-F25B-46F1-B563-47BF6CBF3270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ED59-8DCD-4A08-AE39-B8134CEC2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821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D3756-F25B-46F1-B563-47BF6CBF3270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ED59-8DCD-4A08-AE39-B8134CEC2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465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D3756-F25B-46F1-B563-47BF6CBF3270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ED59-8DCD-4A08-AE39-B8134CEC2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49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D3756-F25B-46F1-B563-47BF6CBF3270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ED59-8DCD-4A08-AE39-B8134CEC2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91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D3756-F25B-46F1-B563-47BF6CBF3270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2ED59-8DCD-4A08-AE39-B8134CEC2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924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D3756-F25B-46F1-B563-47BF6CBF3270}" type="datetimeFigureOut">
              <a:rPr lang="ru-RU" smtClean="0"/>
              <a:t>18.10.2024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2ED59-8DCD-4A08-AE39-B8134CEC28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83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r="29609"/>
          <a:stretch/>
        </p:blipFill>
        <p:spPr>
          <a:xfrm>
            <a:off x="4146330" y="1143000"/>
            <a:ext cx="8045670" cy="5715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620" y="3279227"/>
            <a:ext cx="6858000" cy="386255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" y="777765"/>
            <a:ext cx="796425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LEGO-</a:t>
            </a:r>
            <a:r>
              <a:rPr lang="ru-RU" sz="54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конструктор как средство развития мыслительных операций у дошкольников с ЗПР </a:t>
            </a:r>
            <a:endParaRPr lang="ru-RU" sz="54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989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12569 L -0.00156 -0.12431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566042" y="1759388"/>
            <a:ext cx="9472448" cy="395506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LEGO развивает внимание, умение планировать и решать проблемы. </a:t>
            </a:r>
            <a:endParaRPr lang="ru-RU" b="1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7030A0"/>
                </a:solidFill>
                <a:latin typeface="Arial Narrow" panose="020B0606020202030204" pitchFamily="34" charset="0"/>
              </a:rPr>
              <a:t>Создавая </a:t>
            </a:r>
            <a:r>
              <a:rPr lang="ru-RU" dirty="0">
                <a:solidFill>
                  <a:srgbClr val="7030A0"/>
                </a:solidFill>
                <a:latin typeface="Arial Narrow" panose="020B0606020202030204" pitchFamily="34" charset="0"/>
              </a:rPr>
              <a:t>модели, дети учатся планировать свою деятельность, находить и решать проблемы, происходит развитие произвольного внимания. При создании модели по инструкции малыш учится читать схемы, разбивать задачу на шаги и следить за их выполнением. При встрече с проблемой, ребёнку приходится перепроверить предыдущие шаги и проанализировать, где была допущена ошибка. Все эти навыки ещё не раз пригодятся ребёнку в школе и во взрослой жизни.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54755" y="902295"/>
            <a:ext cx="62824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Развитие внимания </a:t>
            </a:r>
            <a:endParaRPr lang="ru-RU" sz="5400" b="1" cap="none" spc="0" dirty="0">
              <a:ln w="13462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357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510"/>
            <a:ext cx="12192000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23696" y="1825625"/>
            <a:ext cx="9503979" cy="45541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LEGO способствует развитию речи ребёнка</a:t>
            </a:r>
            <a:r>
              <a:rPr lang="ru-RU" dirty="0">
                <a:latin typeface="Arial Narrow" panose="020B0606020202030204" pitchFamily="34" charset="0"/>
              </a:rPr>
              <a:t>. </a:t>
            </a:r>
            <a:endParaRPr lang="ru-RU" dirty="0" smtClean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FFC000"/>
                </a:solidFill>
                <a:latin typeface="Arial Narrow" panose="020B0606020202030204" pitchFamily="34" charset="0"/>
              </a:rPr>
              <a:t>Играя </a:t>
            </a:r>
            <a:r>
              <a:rPr lang="ru-RU" dirty="0">
                <a:solidFill>
                  <a:srgbClr val="FFC000"/>
                </a:solidFill>
                <a:latin typeface="Arial Narrow" panose="020B0606020202030204" pitchFamily="34" charset="0"/>
              </a:rPr>
              <a:t>в конструктор в компании сверстников или взрослого, ребёнок учится объяснять свои идеи, описывать процесс конструирования и затруднения, которые встретились на пути. Словарный запас ребёнка пополняется за счёт обсуждения моделей: например, малыш обнаруживает, что спереди у машины есть капот, место, куда заливают бензин, называется топливный бак, а вещи водитель может складывать в багажник. Используя разные сюжеты и сильное желание поделиться своими идеями, ребёнок, сам того не замечая, начинает использовать всё больше и больше новых слов и выражений.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36407" y="902295"/>
            <a:ext cx="45191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Развитие речи</a:t>
            </a:r>
            <a:endParaRPr lang="ru-RU" sz="5400" b="1" cap="none" spc="0" dirty="0">
              <a:ln w="13462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47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39020" y="743197"/>
            <a:ext cx="891396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Игры с ЛЕГО-конструктором, развивающие мыслительные операции</a:t>
            </a:r>
            <a:endParaRPr lang="ru-RU" sz="5400" b="1" cap="none" spc="0" dirty="0">
              <a:ln w="13462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944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760779" cy="11610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Дидактическая игра «Подбери деталь по цвету и форме»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345" y="1526150"/>
            <a:ext cx="7935310" cy="505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566" y="260651"/>
            <a:ext cx="4721772" cy="1325563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Дидактическая игра </a:t>
            </a:r>
            <a:r>
              <a:rPr lang="ru-RU" b="1" dirty="0" smtClean="0">
                <a:solidFill>
                  <a:srgbClr val="FF0000"/>
                </a:solidFill>
              </a:rPr>
              <a:t>«Логика»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386" y="923432"/>
            <a:ext cx="4760096" cy="6158641"/>
          </a:xfrm>
        </p:spPr>
      </p:pic>
    </p:spTree>
    <p:extLst>
      <p:ext uri="{BB962C8B-B14F-4D97-AF65-F5344CB8AC3E}">
        <p14:creationId xmlns:p14="http://schemas.microsoft.com/office/powerpoint/2010/main" val="268232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Дидактическая игра </a:t>
            </a:r>
            <a:r>
              <a:rPr lang="ru-RU" b="1" dirty="0" smtClean="0">
                <a:solidFill>
                  <a:srgbClr val="FF0000"/>
                </a:solidFill>
              </a:rPr>
              <a:t>«Пирамидки»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656739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621" y="1690688"/>
            <a:ext cx="3932488" cy="508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Дидактическая игра </a:t>
            </a:r>
            <a:r>
              <a:rPr lang="ru-RU" b="1" dirty="0" smtClean="0">
                <a:solidFill>
                  <a:srgbClr val="FF0000"/>
                </a:solidFill>
              </a:rPr>
              <a:t>«Башенки»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801784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14"/>
          <a:stretch/>
        </p:blipFill>
        <p:spPr>
          <a:xfrm>
            <a:off x="6523602" y="1690687"/>
            <a:ext cx="4753998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1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Дидактическая </a:t>
            </a:r>
            <a:r>
              <a:rPr lang="ru-RU" b="1" dirty="0" smtClean="0">
                <a:solidFill>
                  <a:srgbClr val="FF0000"/>
                </a:solidFill>
              </a:rPr>
              <a:t>игра «Справа-слева»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56680"/>
            <a:ext cx="4112610" cy="525665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10" y="1556680"/>
            <a:ext cx="6164536" cy="525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1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7597" y="798786"/>
            <a:ext cx="6056586" cy="1322826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Дидактическая </a:t>
            </a:r>
            <a:r>
              <a:rPr lang="ru-RU" b="1" dirty="0" smtClean="0">
                <a:solidFill>
                  <a:srgbClr val="FF0000"/>
                </a:solidFill>
              </a:rPr>
              <a:t>игра «Цифры»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804"/>
            <a:ext cx="4359781" cy="308217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434" y="2287321"/>
            <a:ext cx="4757456" cy="33633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341" y="3644480"/>
            <a:ext cx="4629659" cy="321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3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03834" y="2073954"/>
            <a:ext cx="6421822" cy="22668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rgbClr val="FF0000"/>
                </a:solidFill>
                <a:effectLst/>
              </a:rPr>
              <a:t>Спасибо </a:t>
            </a:r>
          </a:p>
          <a:p>
            <a:pPr algn="ctr"/>
            <a:r>
              <a:rPr lang="ru-RU" sz="5400" b="1" cap="none" spc="0" dirty="0" smtClean="0">
                <a:ln/>
                <a:solidFill>
                  <a:srgbClr val="FF0000"/>
                </a:solidFill>
                <a:effectLst/>
              </a:rPr>
              <a:t>за внимание!</a:t>
            </a:r>
            <a:endParaRPr lang="ru-RU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8040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73572"/>
            <a:ext cx="12192000" cy="693157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987" y="104722"/>
            <a:ext cx="7304690" cy="1758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«Что такое </a:t>
            </a:r>
            <a:endParaRPr lang="ru-RU" sz="4000" b="1" i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LEGO-конструирование</a:t>
            </a:r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?»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694959"/>
            <a:ext cx="8453521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B7FF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</a:rPr>
              <a:t>«ЛЕГО — конструирование – это вид моделирующей творческо-продуктивной деятельности ребенка»</a:t>
            </a:r>
            <a:endParaRPr lang="ru-RU" sz="4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B7FFF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530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157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04138" y="1534510"/>
            <a:ext cx="7568762" cy="4740166"/>
          </a:xfr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                                                  </a:t>
            </a:r>
          </a:p>
          <a:p>
            <a:pPr marL="0" indent="0" algn="ctr">
              <a:buNone/>
            </a:pPr>
            <a:r>
              <a:rPr lang="ru-RU" sz="3200" dirty="0">
                <a:solidFill>
                  <a:srgbClr val="FF000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rgbClr val="FF000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                          </a:t>
            </a:r>
          </a:p>
          <a:p>
            <a:pPr marL="0" indent="0" algn="ctr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–это</a:t>
            </a:r>
            <a:r>
              <a:rPr lang="ru-RU" sz="3200" b="1" dirty="0">
                <a:solidFill>
                  <a:srgbClr val="FF000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 </a:t>
            </a:r>
            <a:endParaRPr lang="ru-RU" sz="3200" b="1" dirty="0" smtClean="0">
              <a:solidFill>
                <a:srgbClr val="FF0000"/>
              </a:solidFill>
              <a:latin typeface="Bahnschrift Light SemiCondensed" panose="020B0502040204020203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построение </a:t>
            </a:r>
            <a:r>
              <a:rPr lang="ru-RU" sz="3200" b="1" dirty="0">
                <a:solidFill>
                  <a:srgbClr val="FF0000"/>
                </a:solidFill>
                <a:latin typeface="Bahnschrift Light SemiCondensed" panose="020B0502040204020203" pitchFamily="34" charset="0"/>
                <a:cs typeface="Arial" panose="020B0604020202020204" pitchFamily="34" charset="0"/>
              </a:rPr>
              <a:t>моделей, сборка и приведение в порядок разнообразных отдельных элементов, частей, деталей, обеспечивающих создание ребёнком игрушки своими руками.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08939" y="1841638"/>
            <a:ext cx="714703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hnschrift Light SemiCondensed" panose="020B0502040204020203" pitchFamily="34" charset="0"/>
                <a:cs typeface="Arial" panose="020B0604020202020204" pitchFamily="34" charset="0"/>
              </a:rPr>
              <a:t>LEGO-конструирование</a:t>
            </a:r>
            <a:r>
              <a:rPr lang="ru-RU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hnschrift Light SemiCondensed" panose="020B0502040204020203" pitchFamily="34" charset="0"/>
                <a:cs typeface="Arial" panose="020B0604020202020204" pitchFamily="34" charset="0"/>
              </a:rPr>
              <a:t> </a:t>
            </a:r>
            <a:endParaRPr lang="ru-RU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27716" y="303079"/>
            <a:ext cx="83839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B7FFFF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LEGO-конструирование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260905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73572"/>
            <a:ext cx="12192000" cy="69315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0163"/>
            <a:ext cx="7139151" cy="1325563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-конструктора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459460"/>
            <a:ext cx="7378263" cy="4099034"/>
          </a:xfr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200" b="1" dirty="0" smtClean="0">
              <a:solidFill>
                <a:srgbClr val="0070C0"/>
              </a:solidFill>
              <a:latin typeface="Bahnschrift Light SemiCondensed" panose="020B0502040204020203" pitchFamily="34" charset="0"/>
            </a:endParaRPr>
          </a:p>
          <a:p>
            <a:pPr marL="0" indent="0" algn="ctr">
              <a:buNone/>
            </a:pPr>
            <a:r>
              <a:rPr lang="ru-RU" sz="3200" b="1" dirty="0" smtClean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− </a:t>
            </a:r>
            <a:r>
              <a:rPr lang="ru-RU" sz="3200" b="1" dirty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LEGO </a:t>
            </a:r>
            <a:r>
              <a:rPr lang="ru-RU" sz="3200" b="1" dirty="0" err="1">
                <a:solidFill>
                  <a:srgbClr val="0070C0"/>
                </a:solidFill>
                <a:latin typeface="Bahnschrift Light SemiCondensed" panose="020B0502040204020203" pitchFamily="34" charset="0"/>
              </a:rPr>
              <a:t>Duplo</a:t>
            </a:r>
            <a:r>
              <a:rPr lang="ru-RU" sz="3200" b="1" dirty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. Эта серия разработана для детей от двух до шести лет, в каждом наборе учитываются возрастные особенности детей каждой группы, что отражается и в количестве деталей, и в их размере, а также в цветовой гамме и тематической направленности.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063" y="2129653"/>
            <a:ext cx="4508937" cy="252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6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572"/>
            <a:ext cx="12192000" cy="69315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4042" y="145777"/>
            <a:ext cx="7483366" cy="1325563"/>
          </a:xfrm>
        </p:spPr>
        <p:txBody>
          <a:bodyPr/>
          <a:lstStyle/>
          <a:p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-конструктора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03835" y="1396399"/>
            <a:ext cx="7483365" cy="3375298"/>
          </a:xfr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Для среднего дошкольного возраста конструктор выпускается в усложненной версии − LEGO </a:t>
            </a:r>
            <a:r>
              <a:rPr lang="ru-RU" sz="3200" b="1" dirty="0" err="1">
                <a:solidFill>
                  <a:srgbClr val="0070C0"/>
                </a:solidFill>
                <a:latin typeface="Bahnschrift Light SemiCondensed" panose="020B0502040204020203" pitchFamily="34" charset="0"/>
              </a:rPr>
              <a:t>Classic</a:t>
            </a:r>
            <a:r>
              <a:rPr lang="ru-RU" sz="3200" b="1" dirty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. Например, уменьшается размер деталей, что способствует развитию мелкой моторики рук, а это положительно влияет на общее мыслительное развитие ребёнка.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20" y="4369019"/>
            <a:ext cx="4424855" cy="248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6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572"/>
            <a:ext cx="12192000" cy="69315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4042" y="145777"/>
            <a:ext cx="7483366" cy="1325563"/>
          </a:xfrm>
        </p:spPr>
        <p:txBody>
          <a:bodyPr/>
          <a:lstStyle/>
          <a:p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-конструктора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03835" y="1396399"/>
            <a:ext cx="7483365" cy="3375298"/>
          </a:xfr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− LEGO </a:t>
            </a:r>
            <a:r>
              <a:rPr lang="ru-RU" sz="3200" b="1" dirty="0" err="1">
                <a:solidFill>
                  <a:srgbClr val="0070C0"/>
                </a:solidFill>
                <a:latin typeface="Bahnschrift Light SemiCondensed" panose="020B0502040204020203" pitchFamily="34" charset="0"/>
              </a:rPr>
              <a:t>Juniors</a:t>
            </a:r>
            <a:r>
              <a:rPr lang="ru-RU" sz="3200" b="1" dirty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 или LEGO </a:t>
            </a:r>
            <a:r>
              <a:rPr lang="ru-RU" sz="3200" b="1" dirty="0" err="1">
                <a:solidFill>
                  <a:srgbClr val="0070C0"/>
                </a:solidFill>
                <a:latin typeface="Bahnschrift Light SemiCondensed" panose="020B0502040204020203" pitchFamily="34" charset="0"/>
              </a:rPr>
              <a:t>City</a:t>
            </a:r>
            <a:r>
              <a:rPr lang="ru-RU" sz="3200" b="1" dirty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. Данные конструкторы предназначены для детей с четырёх лет и содержат стандартные блоки для строительства, так как дети среднего дошкольного возраста уже могут оперировать с подобными </a:t>
            </a:r>
            <a:r>
              <a:rPr lang="ru-RU" sz="3200" b="1" dirty="0" smtClean="0">
                <a:solidFill>
                  <a:srgbClr val="0070C0"/>
                </a:solidFill>
                <a:latin typeface="Bahnschrift Light SemiCondensed" panose="020B0502040204020203" pitchFamily="34" charset="0"/>
              </a:rPr>
              <a:t>деталями.</a:t>
            </a:r>
            <a:endParaRPr lang="ru-RU" sz="3200" b="1" dirty="0">
              <a:solidFill>
                <a:srgbClr val="0070C0"/>
              </a:solidFill>
              <a:latin typeface="Bahnschrift Light Semi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18568"/>
            <a:ext cx="4731755" cy="263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8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06299" y="1233127"/>
            <a:ext cx="6245480" cy="406265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</a:rPr>
              <a:t>Игры с </a:t>
            </a:r>
            <a:r>
              <a:rPr lang="ru-RU" sz="6600" b="1" cap="none" spc="0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</a:rPr>
              <a:t>ЛЕГО-конструктором </a:t>
            </a:r>
            <a:r>
              <a:rPr lang="ru-RU" sz="6600" b="1" cap="none" spc="0" dirty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</a:rPr>
              <a:t>развивают</a:t>
            </a:r>
            <a:r>
              <a:rPr lang="ru-RU" sz="6600" b="1" cap="none" spc="0" dirty="0" smtClean="0">
                <a:ln w="9525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</a:rPr>
              <a:t>:</a:t>
            </a:r>
          </a:p>
          <a:p>
            <a:pPr algn="ctr"/>
            <a:endParaRPr lang="ru-RU" sz="6000" b="1" cap="none" spc="0" dirty="0">
              <a:ln w="9525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245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83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65434" y="1843471"/>
            <a:ext cx="8702565" cy="42388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LEGO способствует развитию мелкой моторики. </a:t>
            </a:r>
            <a:r>
              <a:rPr lang="ru-RU" dirty="0">
                <a:solidFill>
                  <a:srgbClr val="00B050"/>
                </a:solidFill>
                <a:latin typeface="Arial Narrow" panose="020B0606020202030204" pitchFamily="34" charset="0"/>
              </a:rPr>
              <a:t>Соединение и </a:t>
            </a:r>
            <a:r>
              <a:rPr lang="ru-RU" dirty="0" err="1">
                <a:solidFill>
                  <a:srgbClr val="00B050"/>
                </a:solidFill>
                <a:latin typeface="Arial Narrow" panose="020B0606020202030204" pitchFamily="34" charset="0"/>
              </a:rPr>
              <a:t>рассоединение</a:t>
            </a:r>
            <a:r>
              <a:rPr lang="ru-RU" dirty="0">
                <a:solidFill>
                  <a:srgbClr val="00B050"/>
                </a:solidFill>
                <a:latin typeface="Arial Narrow" panose="020B0606020202030204" pitchFamily="34" charset="0"/>
              </a:rPr>
              <a:t> деталей разных размеров и форм требует от ребёнка усилий, различных по направленности, силе и длительности, тем самым отлично тренируя руку, готовя её к письму, а также способствуя развитию мышления малыша. Таким образом, пока дети присоединяют детальки друг к другу, их мышцы развиваются, ловкость пальцев тоже, а за всем этим активно подтягивается, между прочим, речевой </a:t>
            </a:r>
            <a:r>
              <a:rPr lang="ru-RU" dirty="0" smtClean="0">
                <a:solidFill>
                  <a:srgbClr val="00B050"/>
                </a:solidFill>
                <a:latin typeface="Arial Narrow" panose="020B0606020202030204" pitchFamily="34" charset="0"/>
              </a:rPr>
              <a:t>аппарат.</a:t>
            </a:r>
            <a:endParaRPr lang="ru-RU" dirty="0">
              <a:solidFill>
                <a:srgbClr val="00B05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46951" y="902295"/>
            <a:ext cx="8498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Развитие мелкой моторики</a:t>
            </a:r>
            <a:endParaRPr lang="ru-RU" sz="5400" b="1" cap="none" spc="0" dirty="0">
              <a:ln w="13462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2676" y="1825625"/>
            <a:ext cx="913349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LEGO развивает пространственное и логическое мышление. </a:t>
            </a:r>
            <a:endParaRPr lang="ru-RU" b="1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Создавая </a:t>
            </a:r>
            <a:r>
              <a:rPr lang="ru-RU" dirty="0">
                <a:solidFill>
                  <a:srgbClr val="00B0F0"/>
                </a:solidFill>
                <a:latin typeface="Arial Narrow" panose="020B0606020202030204" pitchFamily="34" charset="0"/>
              </a:rPr>
              <a:t>модели самостоятельно и по схеме, а также с участием взрослых, ребёнок постепенно знакомится с понятиями цвета, размера, формы, симметрии и баланса и постоянно имеет возможность использовать эти </a:t>
            </a:r>
            <a:r>
              <a:rPr lang="ru-RU" dirty="0" smtClean="0">
                <a:solidFill>
                  <a:srgbClr val="00B0F0"/>
                </a:solidFill>
                <a:latin typeface="Arial Narrow" panose="020B0606020202030204" pitchFamily="34" charset="0"/>
              </a:rPr>
              <a:t>знания. Детальки </a:t>
            </a:r>
            <a:r>
              <a:rPr lang="ru-RU" dirty="0">
                <a:solidFill>
                  <a:srgbClr val="00B0F0"/>
                </a:solidFill>
                <a:latin typeface="Arial Narrow" panose="020B0606020202030204" pitchFamily="34" charset="0"/>
              </a:rPr>
              <a:t>нужно считать, а при построении конструкций учитывать их устойчивость, вес, баланс и размер. Все эти и многие другие открытия позволяют ребёнку заложить прочную базу для последующего обучения математике и физике, а также формирует познавательную мотивацию.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80059" y="902295"/>
            <a:ext cx="65694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Развитие мышления </a:t>
            </a:r>
            <a:endParaRPr lang="ru-RU" sz="5400" b="1" cap="none" spc="0" dirty="0">
              <a:ln w="13462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826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562</Words>
  <Application>Microsoft Office PowerPoint</Application>
  <PresentationFormat>Широкоэкранный</PresentationFormat>
  <Paragraphs>38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Arial Narrow</vt:lpstr>
      <vt:lpstr>Bahnschrift Light SemiCondensed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Виды LEGO-конструктора</vt:lpstr>
      <vt:lpstr>Виды LEGO-конструктора</vt:lpstr>
      <vt:lpstr>Виды LEGO-конструктора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Дидактическая игра «Подбери деталь по цвету и форме»</vt:lpstr>
      <vt:lpstr>Дидактическая игра «Логика»</vt:lpstr>
      <vt:lpstr>Дидактическая игра «Пирамидки»</vt:lpstr>
      <vt:lpstr>Дидактическая игра «Башенки»</vt:lpstr>
      <vt:lpstr>Дидактическая игра «Справа-слева»</vt:lpstr>
      <vt:lpstr>Дидактическая игра «Цифры»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19</cp:revision>
  <dcterms:created xsi:type="dcterms:W3CDTF">2023-11-16T11:28:55Z</dcterms:created>
  <dcterms:modified xsi:type="dcterms:W3CDTF">2024-10-18T15:04:20Z</dcterms:modified>
</cp:coreProperties>
</file>