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67" r:id="rId9"/>
    <p:sldId id="258" r:id="rId10"/>
    <p:sldId id="259" r:id="rId11"/>
    <p:sldId id="268" r:id="rId12"/>
    <p:sldId id="269" r:id="rId13"/>
    <p:sldId id="270" r:id="rId14"/>
    <p:sldId id="266" r:id="rId15"/>
    <p:sldId id="271" r:id="rId16"/>
    <p:sldId id="26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u" initials="a" lastIdx="1" clrIdx="0">
    <p:extLst>
      <p:ext uri="{19B8F6BF-5375-455C-9EA6-DF929625EA0E}">
        <p15:presenceInfo xmlns:p15="http://schemas.microsoft.com/office/powerpoint/2012/main" userId="4936c53f738df5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47C40"/>
    <a:srgbClr val="975E2F"/>
    <a:srgbClr val="7A79BD"/>
    <a:srgbClr val="FFC526"/>
    <a:srgbClr val="EDB142"/>
    <a:srgbClr val="F84F0C"/>
    <a:srgbClr val="F88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9T12:13:02.613" idx="1">
    <p:pos x="768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648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994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947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142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184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823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038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93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4104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982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9330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E74B-CC05-40F6-A1A4-7B95E9DF41CC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2AF2-B9BD-4B9E-AF70-3EE4C6DE5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64704">
            <a:off x="4729260" y="1592888"/>
            <a:ext cx="3533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84F0C"/>
                </a:solidFill>
                <a:latin typeface="Gabriola" panose="04040605051002020D02" pitchFamily="82" charset="0"/>
              </a:rPr>
              <a:t>Артикуляционная гимнастика</a:t>
            </a:r>
            <a:endParaRPr lang="ru-RU" sz="4400" b="1" dirty="0">
              <a:solidFill>
                <a:srgbClr val="F84F0C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6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5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Качели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814" y="3614373"/>
            <a:ext cx="2534161" cy="283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975" y="466974"/>
            <a:ext cx="2479649" cy="3018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0847" y="4204138"/>
            <a:ext cx="3058510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Выше дуба, выше ели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На качелях мы взлетели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А скажите, вы б сумели,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Язычком «Качать качели» ? 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7918" y="2275545"/>
            <a:ext cx="3174124" cy="26776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Улыбнуться, показать зубы, приоткрыть рот.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Ш</a:t>
            </a:r>
            <a:r>
              <a:rPr lang="ru-RU" sz="2400" b="1" dirty="0" smtClean="0"/>
              <a:t>ирокий язык завести за верхние зубы на счёт «раз», на счёт «два» завести за нижние зубы.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847" y="209050"/>
            <a:ext cx="3272920" cy="37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9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Часики </a:t>
            </a:r>
            <a:endParaRPr lang="ru-RU" sz="60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6822" y="2568287"/>
            <a:ext cx="3100553" cy="304698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" y="1325563"/>
            <a:ext cx="3441753" cy="2983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245" y="196207"/>
            <a:ext cx="3740299" cy="4113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6138" y="4204138"/>
            <a:ext cx="2942897" cy="2246769"/>
          </a:xfrm>
          <a:prstGeom prst="rect">
            <a:avLst/>
          </a:prstGeom>
          <a:solidFill>
            <a:srgbClr val="7A79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Тик-так, тик-так,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Язычок катался так,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Словно маятник часов.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Ты в часы играть готов?</a:t>
            </a:r>
            <a:endParaRPr lang="ru-RU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34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7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Маляр </a:t>
            </a:r>
            <a:endParaRPr lang="ru-RU" sz="60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876" y="725213"/>
            <a:ext cx="3048000" cy="30585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1489" y="2274836"/>
            <a:ext cx="3026980" cy="2677656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Улыбнуться, открыть рот. Широким кончиком языка погладить небо от зубов к горлу. Нижняя челюсть не должна двигаться.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569" y="135654"/>
            <a:ext cx="2908634" cy="4278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8469" y="4549672"/>
            <a:ext cx="3260834" cy="1815882"/>
          </a:xfrm>
          <a:prstGeom prst="rect">
            <a:avLst/>
          </a:prstGeom>
          <a:solidFill>
            <a:srgbClr val="C47C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Красить комнаты пора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Пригласили моляра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Челюсть ниже опускаем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Моляру мы помогаем </a:t>
            </a:r>
          </a:p>
        </p:txBody>
      </p:sp>
    </p:spTree>
    <p:extLst>
      <p:ext uri="{BB962C8B-B14F-4D97-AF65-F5344CB8AC3E}">
        <p14:creationId xmlns:p14="http://schemas.microsoft.com/office/powerpoint/2010/main" val="3751990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628" y="-1078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Лошадка 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6" t="5880" r="20899" b="6708"/>
          <a:stretch/>
        </p:blipFill>
        <p:spPr>
          <a:xfrm>
            <a:off x="7981293" y="81958"/>
            <a:ext cx="3111062" cy="4211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475" y="1081929"/>
            <a:ext cx="3153104" cy="3356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9700" y="1546719"/>
            <a:ext cx="3405351" cy="4154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Улыбнуться, показать зубы, приоткрыть рот и пощелкать кончиком языка (как лошадка цокает копытами). Следить, чтобы кончик языка не подворачивался внутрь, а нижняя челюсть оставалась неподвижной.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05899" y="4438286"/>
            <a:ext cx="379686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Я-весёлая лошадка,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Тёмная, как шоколадка.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Язычком пощёлкай громко-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Стук копыт услышишь звонкий.</a:t>
            </a:r>
            <a:endParaRPr lang="ru-RU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27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793" y="0"/>
            <a:ext cx="10515600" cy="1325563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Упражнения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66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для губ</a:t>
            </a:r>
            <a:endParaRPr lang="ru-RU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696" y="1190296"/>
            <a:ext cx="5310352" cy="53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5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603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Заборчик 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26" y="1165170"/>
            <a:ext cx="3729551" cy="28392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40577" y="1432083"/>
            <a:ext cx="2963917" cy="230832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Улыбнуться</a:t>
            </a:r>
            <a:r>
              <a:rPr lang="ru-RU" sz="2400" b="1" dirty="0">
                <a:solidFill>
                  <a:srgbClr val="000000"/>
                </a:solidFill>
              </a:rPr>
              <a:t>, с напряжением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</a:rPr>
              <a:t>обнажив сомкнутые </a:t>
            </a:r>
            <a:r>
              <a:rPr lang="ru-RU" sz="2400" b="1" dirty="0" smtClean="0">
                <a:solidFill>
                  <a:srgbClr val="000000"/>
                </a:solidFill>
              </a:rPr>
              <a:t>зубы</a:t>
            </a:r>
          </a:p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</a:rPr>
              <a:t>Зубы поставить друг на друга</a:t>
            </a:r>
            <a:endParaRPr lang="ru-RU" sz="24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027" y="4522366"/>
            <a:ext cx="9348951" cy="21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6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828" y="365126"/>
            <a:ext cx="10512972" cy="759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Поймай мышку 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4183" y="1933902"/>
            <a:ext cx="2806262" cy="267765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Губы в улыбке</a:t>
            </a:r>
          </a:p>
          <a:p>
            <a:pPr algn="ctr"/>
            <a:r>
              <a:rPr lang="ru-RU" sz="2400" b="1" dirty="0" smtClean="0"/>
              <a:t>Приоткрыть рот</a:t>
            </a:r>
          </a:p>
          <a:p>
            <a:pPr algn="ctr"/>
            <a:r>
              <a:rPr lang="ru-RU" sz="2400" b="1" dirty="0" smtClean="0"/>
              <a:t>Произнести а-а-</a:t>
            </a:r>
          </a:p>
          <a:p>
            <a:pPr algn="ctr"/>
            <a:r>
              <a:rPr lang="ru-RU" sz="2400" b="1" dirty="0" smtClean="0"/>
              <a:t>И прикусить широкий кончик языка (поймали мышку за хвостик)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071" y="650398"/>
            <a:ext cx="4637191" cy="5244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28" y="1366344"/>
            <a:ext cx="3817377" cy="35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5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096" y="-943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Окошко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8342" y="4777769"/>
            <a:ext cx="3384332" cy="1569660"/>
          </a:xfrm>
          <a:prstGeom prst="rect">
            <a:avLst/>
          </a:prstGeom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Ш</a:t>
            </a:r>
            <a:r>
              <a:rPr lang="ru-RU" sz="2400" b="1" dirty="0" smtClean="0">
                <a:solidFill>
                  <a:srgbClr val="000000"/>
                </a:solidFill>
              </a:rPr>
              <a:t>ироко </a:t>
            </a:r>
            <a:r>
              <a:rPr lang="ru-RU" sz="2400" b="1" dirty="0">
                <a:solidFill>
                  <a:srgbClr val="000000"/>
                </a:solidFill>
              </a:rPr>
              <a:t>открыть рот-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</a:rPr>
              <a:t>«жарко»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</a:rPr>
              <a:t>З</a:t>
            </a:r>
            <a:r>
              <a:rPr lang="ru-RU" sz="2400" b="1" dirty="0" smtClean="0">
                <a:solidFill>
                  <a:srgbClr val="000000"/>
                </a:solidFill>
              </a:rPr>
              <a:t>акрыть </a:t>
            </a:r>
            <a:r>
              <a:rPr lang="ru-RU" sz="2400" b="1" dirty="0">
                <a:solidFill>
                  <a:srgbClr val="000000"/>
                </a:solidFill>
              </a:rPr>
              <a:t>рот — «холодно»</a:t>
            </a:r>
            <a:endParaRPr lang="ru-RU" sz="24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433" y="1325563"/>
            <a:ext cx="3899857" cy="2980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907" y="1057388"/>
            <a:ext cx="5458789" cy="51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8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75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  <a:latin typeface="Gabriola" panose="04040605051002020D02" pitchFamily="82" charset="0"/>
              </a:rPr>
              <a:t>Статические упражнения </a:t>
            </a:r>
            <a:endParaRPr lang="ru-RU" sz="6600" b="1" dirty="0">
              <a:solidFill>
                <a:srgbClr val="00B0F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248" y="1200806"/>
            <a:ext cx="5541579" cy="55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52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Лягушка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05" y="1041784"/>
            <a:ext cx="3457904" cy="3478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8884" y="2943470"/>
            <a:ext cx="3804744" cy="3722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9383" y="2383621"/>
            <a:ext cx="2669627" cy="34163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Губы растянуты в виде улыбки. </a:t>
            </a:r>
          </a:p>
          <a:p>
            <a:pPr algn="ctr"/>
            <a:r>
              <a:rPr lang="ru-RU" sz="2400" b="1" dirty="0" smtClean="0"/>
              <a:t>Показывая сомкнутые губы,</a:t>
            </a:r>
          </a:p>
          <a:p>
            <a:pPr algn="ctr"/>
            <a:r>
              <a:rPr lang="ru-RU" sz="2400" b="1" dirty="0" smtClean="0"/>
              <a:t>Удерживать губы в таком положении следует 10-15 секунд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62444" y="536028"/>
            <a:ext cx="3510456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Подражаем мы лягушкам: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Тянем губы прямо к ушкам.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Вы сейчас тяните губки-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Я увижу ваши зубки.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Мы потянем-перестанем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И нисколько не устанем!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5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72" y="552449"/>
            <a:ext cx="10597055" cy="685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Слоник </a:t>
            </a:r>
            <a:endParaRPr lang="ru-RU" sz="60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507" y="1238358"/>
            <a:ext cx="3646272" cy="3211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693" y="2749769"/>
            <a:ext cx="3398107" cy="4125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902" y="2749769"/>
            <a:ext cx="2585545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Вытянуть губы трубочкой, зубы сомкнуты.</a:t>
            </a:r>
          </a:p>
          <a:p>
            <a:pPr algn="ctr"/>
            <a:r>
              <a:rPr lang="ru-RU" sz="2400" b="1" dirty="0" smtClean="0"/>
              <a:t>Удерживать губы в таком положении на счёт 5-10 секунд.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78008" y="933887"/>
            <a:ext cx="308872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Буду подражать слону!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Губы «хоботком» тяну.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А теперь их отпускаю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 на место возвращаю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63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7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Чашечка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932" y="662781"/>
            <a:ext cx="2886810" cy="2576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834" y="3596248"/>
            <a:ext cx="2816454" cy="3062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8780" y="1436678"/>
            <a:ext cx="3541986" cy="37856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13379" y="4466896"/>
            <a:ext cx="3268717" cy="1815882"/>
          </a:xfrm>
          <a:prstGeom prst="rect">
            <a:avLst/>
          </a:prstGeom>
          <a:solidFill>
            <a:srgbClr val="FFC5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Язычка загнём края.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Делай так же, как и я.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Язычок лежит широкий и,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Как чашечка, глубокий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847" y="772360"/>
            <a:ext cx="4202764" cy="34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868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288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Парус</a:t>
            </a:r>
            <a:endParaRPr lang="ru-RU" sz="60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482" y="1341208"/>
            <a:ext cx="3384332" cy="453482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93" y="991546"/>
            <a:ext cx="3247696" cy="2617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607" y="2482121"/>
            <a:ext cx="4001812" cy="4272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0393" y="389240"/>
            <a:ext cx="2953407" cy="20928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Лодочка под парусом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По реке плывёт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На прогулку лодочка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Малышей везёт.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033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69" y="-144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Блинчик </a:t>
            </a:r>
            <a:endParaRPr lang="ru-RU" sz="60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610" y="1180934"/>
            <a:ext cx="3330425" cy="3163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776" y="1180934"/>
            <a:ext cx="3282069" cy="3257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1704" y="4163708"/>
            <a:ext cx="3384331" cy="23391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На нижней губе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Я</a:t>
            </a:r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зычок мы положим.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Как блинчик на блюдце-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Он кругленький тоже.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5810" y="1690688"/>
            <a:ext cx="3643997" cy="41549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</a:rPr>
              <a:t>Улыбнуться, открыть рот. Положить широкий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язык на нижнюю губу. Удерживать в спокойном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состоянии на счет до пяти. В упражнении важно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следить, чтобы нижняя губа не напрягалась и не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натягивалась на нижние зубы.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5897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4" y="365125"/>
            <a:ext cx="9987455" cy="116938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66"/>
                </a:solidFill>
                <a:latin typeface="Gabriola" panose="04040605051002020D02" pitchFamily="82" charset="0"/>
              </a:rPr>
              <a:t>Динамические упражнения </a:t>
            </a:r>
            <a:endParaRPr lang="ru-RU" sz="6600" b="1" dirty="0">
              <a:solidFill>
                <a:srgbClr val="FF0066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0" t="23232" r="13535"/>
          <a:stretch/>
        </p:blipFill>
        <p:spPr>
          <a:xfrm>
            <a:off x="2238703" y="1597572"/>
            <a:ext cx="7798678" cy="47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420" y="365126"/>
            <a:ext cx="10418379" cy="769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Вкусное варенье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292" y="1135118"/>
            <a:ext cx="3762703" cy="32077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27179" y="2033523"/>
            <a:ext cx="2974427" cy="341632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</a:rPr>
              <a:t>Улыбнуться, открыть рот. Языком в форме чашечки облизывать верхнюю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слева- направо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(можно помазать ее вареньем).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71034" y="3741683"/>
            <a:ext cx="3163613" cy="2677656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Блин мы ели с наслажденьем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Перепачкались вареньем 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Чтоб варенье с губ убрать,</a:t>
            </a:r>
          </a:p>
          <a:p>
            <a:pPr algn="ctr"/>
            <a:r>
              <a:rPr lang="ru-RU" sz="2800" b="1" dirty="0" smtClean="0">
                <a:latin typeface="Gabriola" panose="04040605051002020D02" pitchFamily="82" charset="0"/>
              </a:rPr>
              <a:t>Ротик нужно облизать.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790" y="493986"/>
            <a:ext cx="4315810" cy="30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483</Words>
  <Application>Microsoft Office PowerPoint</Application>
  <PresentationFormat>Широкоэкранный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Статические упражнения </vt:lpstr>
      <vt:lpstr>Лягушка </vt:lpstr>
      <vt:lpstr>Слоник </vt:lpstr>
      <vt:lpstr>Чашечка</vt:lpstr>
      <vt:lpstr>Парус</vt:lpstr>
      <vt:lpstr>Блинчик </vt:lpstr>
      <vt:lpstr>Динамические упражнения </vt:lpstr>
      <vt:lpstr>Вкусное варенье</vt:lpstr>
      <vt:lpstr>Качели</vt:lpstr>
      <vt:lpstr>Часики </vt:lpstr>
      <vt:lpstr>Маляр </vt:lpstr>
      <vt:lpstr>Лошадка </vt:lpstr>
      <vt:lpstr>Упражнения для губ</vt:lpstr>
      <vt:lpstr>Заборчик </vt:lpstr>
      <vt:lpstr>Поймай мышку </vt:lpstr>
      <vt:lpstr>Окошко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andru</dc:creator>
  <cp:lastModifiedBy>Учетная запись Майкрософт</cp:lastModifiedBy>
  <cp:revision>20</cp:revision>
  <dcterms:created xsi:type="dcterms:W3CDTF">2022-11-21T17:25:57Z</dcterms:created>
  <dcterms:modified xsi:type="dcterms:W3CDTF">2022-12-06T11:41:11Z</dcterms:modified>
</cp:coreProperties>
</file>