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6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9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54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5BEE-1C58-4B93-A3BD-6956D1EB98C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B6249-1DA8-41D1-AB27-9D74369A0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424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5BEE-1C58-4B93-A3BD-6956D1EB98C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B6249-1DA8-41D1-AB27-9D74369A0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701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5BEE-1C58-4B93-A3BD-6956D1EB98C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B6249-1DA8-41D1-AB27-9D74369A0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740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5BEE-1C58-4B93-A3BD-6956D1EB98C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B6249-1DA8-41D1-AB27-9D74369A0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04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5BEE-1C58-4B93-A3BD-6956D1EB98C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B6249-1DA8-41D1-AB27-9D74369A0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115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5BEE-1C58-4B93-A3BD-6956D1EB98C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B6249-1DA8-41D1-AB27-9D74369A0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776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5BEE-1C58-4B93-A3BD-6956D1EB98C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B6249-1DA8-41D1-AB27-9D74369A0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527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5BEE-1C58-4B93-A3BD-6956D1EB98C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B6249-1DA8-41D1-AB27-9D74369A0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103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5BEE-1C58-4B93-A3BD-6956D1EB98C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B6249-1DA8-41D1-AB27-9D74369A0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045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5BEE-1C58-4B93-A3BD-6956D1EB98C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B6249-1DA8-41D1-AB27-9D74369A0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191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5BEE-1C58-4B93-A3BD-6956D1EB98C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B6249-1DA8-41D1-AB27-9D74369A0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017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95BEE-1C58-4B93-A3BD-6956D1EB98C3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B6249-1DA8-41D1-AB27-9D74369A0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922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0%D0%BB%D1%8C%D1%82%D0%B5%D1%80%D0%BD%D0%B0%D1%82%D0%B8%D0%B2%D0%BD%D0%B0%D1%8F_%D0%BC%D0%B5%D0%B4%D0%B8%D1%86%D0%B8%D0%BD%D0%B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ragonshop.su/shop/category/products/suveniry-i-ukrasheniya/ritualnye-predmety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ragonshop.su/shop/category/products/suveniry-i-ukrasheniya/ukrasheniya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89522" y="1300426"/>
            <a:ext cx="888419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Литотерапия в коррекционно-развивающей деятельности учителя-дефектолога</a:t>
            </a:r>
            <a:endParaRPr lang="ru-RU" sz="5400" b="1" cap="none" spc="0" dirty="0">
              <a:ln w="13462">
                <a:solidFill>
                  <a:sysClr val="windowText" lastClr="000000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823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1089" y="1429407"/>
            <a:ext cx="6936828" cy="505547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Камешки позволяют решить широкий спектр коррекционных задач: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мелкую моторику.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упражнять в согласовании прилагательных и числительных с существительными;</a:t>
            </a:r>
            <a:endParaRPr lang="ru-RU" sz="1600" b="1" dirty="0" smtClean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обогащать словарный запас, упражнять в употреблении предлогов, наречий, прилагательных, глаголов;</a:t>
            </a:r>
            <a:endParaRPr lang="ru-RU" sz="1600" b="1" dirty="0" smtClean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связную, фразовую речь, эмоциональную лексику;</a:t>
            </a:r>
            <a:endParaRPr lang="ru-RU" sz="1600" b="1" dirty="0" smtClean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упражнять в </a:t>
            </a:r>
            <a:r>
              <a:rPr lang="ru-RU" sz="2000" b="1" dirty="0" err="1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звуко</a:t>
            </a:r>
            <a:r>
              <a:rPr lang="ru-RU" sz="2000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-буквенном разборе слова, закреплять правильный образ буквы;</a:t>
            </a:r>
            <a:endParaRPr lang="ru-RU" sz="1600" b="1" dirty="0" smtClean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проводить  работу по автоматизации поставленных звуков</a:t>
            </a:r>
            <a:r>
              <a:rPr lang="ru-RU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4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5286704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71089" y="0"/>
            <a:ext cx="702091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Камушки Марблс в работе Логопеда</a:t>
            </a:r>
            <a:endParaRPr lang="ru-RU" sz="4800" b="1" cap="none" spc="0" dirty="0">
              <a:ln w="13462">
                <a:solidFill>
                  <a:sysClr val="windowText" lastClr="000000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397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483" y="3129345"/>
            <a:ext cx="5856890" cy="3050738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Варианты игр с использованием камешков Марблс</a:t>
            </a:r>
            <a:endParaRPr lang="ru-RU" sz="6000" b="1" dirty="0">
              <a:ln w="13462">
                <a:solidFill>
                  <a:sysClr val="windowText" lastClr="000000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38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26466" y="451148"/>
            <a:ext cx="6508448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Игры с трафаретами </a:t>
            </a:r>
            <a:endParaRPr lang="ru-RU" sz="5400" b="1" cap="none" spc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531" y="3171747"/>
            <a:ext cx="4054466" cy="34035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885" y="1564574"/>
            <a:ext cx="5048115" cy="3570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45" y="1374478"/>
            <a:ext cx="4399464" cy="28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3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2283" y="388025"/>
            <a:ext cx="10505249" cy="148469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5400" b="1" dirty="0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«Собери по образцу»</a:t>
            </a:r>
            <a:r>
              <a:rPr lang="ru-RU" sz="5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5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934" y="2214945"/>
            <a:ext cx="6535241" cy="32369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23" y="2260744"/>
            <a:ext cx="5163289" cy="32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8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ru-RU" sz="4900" b="1" dirty="0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«Игры на автоматизацию звуков»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22" y="1962259"/>
            <a:ext cx="5792178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962259"/>
            <a:ext cx="589377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2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ru-RU" b="1" dirty="0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«Выложи по контору»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09" y="1836135"/>
            <a:ext cx="5931929" cy="41853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737" y="1836135"/>
            <a:ext cx="5328745" cy="41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5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9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0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47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95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74623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 err="1" smtClean="0">
                <a:solidFill>
                  <a:srgbClr val="202122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Литотерапи́я</a:t>
            </a:r>
            <a:r>
              <a:rPr lang="ru-RU" dirty="0" smtClean="0">
                <a:solidFill>
                  <a:srgbClr val="202122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также </a:t>
            </a:r>
            <a:r>
              <a:rPr lang="ru-RU" i="1" dirty="0" err="1" smtClean="0">
                <a:solidFill>
                  <a:srgbClr val="202122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камнелече́ние</a:t>
            </a:r>
            <a:r>
              <a:rPr lang="ru-RU" dirty="0" smtClean="0">
                <a:solidFill>
                  <a:srgbClr val="202122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(от греч. </a:t>
            </a:r>
            <a:r>
              <a:rPr lang="ru-RU" dirty="0" err="1" smtClean="0">
                <a:solidFill>
                  <a:srgbClr val="202122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λίθος</a:t>
            </a:r>
            <a:r>
              <a:rPr lang="ru-RU" dirty="0" smtClean="0">
                <a:solidFill>
                  <a:srgbClr val="202122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— камень, </a:t>
            </a:r>
            <a:r>
              <a:rPr lang="ru-RU" dirty="0" err="1" smtClean="0">
                <a:solidFill>
                  <a:srgbClr val="202122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θερ</a:t>
            </a:r>
            <a:r>
              <a:rPr lang="ru-RU" dirty="0" smtClean="0">
                <a:solidFill>
                  <a:srgbClr val="202122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απεία — лечение) — один из методов </a:t>
            </a:r>
            <a:r>
              <a:rPr lang="ru-RU" u="none" strike="noStrike" dirty="0" smtClean="0">
                <a:solidFill>
                  <a:srgbClr val="0645AD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 tooltip="Альтернативная медицина"/>
              </a:rPr>
              <a:t>альтернативной медицины</a:t>
            </a:r>
            <a:r>
              <a:rPr lang="ru-RU" dirty="0" smtClean="0">
                <a:solidFill>
                  <a:srgbClr val="202122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лечение с использованием камней.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91103" y="339749"/>
            <a:ext cx="7409792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Литотерапия </a:t>
            </a:r>
            <a:endParaRPr lang="ru-RU" sz="5400" b="1" cap="none" spc="0" dirty="0">
              <a:ln w="13462">
                <a:solidFill>
                  <a:sysClr val="windowText" lastClr="000000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103" y="3379562"/>
            <a:ext cx="7022716" cy="339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9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77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98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1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8" t="5824" r="5172" b="57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0331" y="1650125"/>
            <a:ext cx="8734097" cy="2785242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Термин «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литотерапия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» происходит от греческих слов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lithos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— «камень» и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therapeia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— «лечение».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Ранее существовала наука, посвященная основным правилам лечения посредством драгоценных камней, —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гемматерапия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(происходит от слова «гемма» (драгоценный камень), которое в свою очередь восходит к латинскому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зепта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«почка на дереве»).</a:t>
            </a:r>
            <a:endParaRPr lang="ru-RU" sz="1800" b="1" dirty="0" smtClean="0">
              <a:solidFill>
                <a:schemeClr val="accent1">
                  <a:lumMod val="50000"/>
                </a:schemeClr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87803" y="846568"/>
            <a:ext cx="62226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История появления </a:t>
            </a:r>
            <a:endParaRPr lang="ru-RU" sz="5400" b="1" cap="none" spc="0" dirty="0">
              <a:ln w="13462">
                <a:solidFill>
                  <a:sysClr val="windowText" lastClr="000000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427" y="3096418"/>
            <a:ext cx="5728138" cy="363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0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8" t="5824" r="5172" b="57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9821" y="1849822"/>
            <a:ext cx="8628994" cy="365760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В различных культурах, религиях минералы, самоцветы считались обладающими магическими, целебными свойствами, использовались в качестве </a:t>
            </a:r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hlinkClick r:id="rId3"/>
              </a:rPr>
              <a:t>ритуальных предметов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Врачеватели знали, какие самоцветы в зависимости от формы, цвета, места добычи, размера нужно применять в виде </a:t>
            </a:r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украшений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какие нужно растереть в порошок и присыпать раны или принимать внутрь, а «общение» с какими следует строго ограничить, прикладывая к больному месту лишь на короткое время.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77306" y="846568"/>
            <a:ext cx="80373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Литотерапия в древности</a:t>
            </a:r>
            <a:r>
              <a:rPr lang="ru-RU" sz="5400" b="1" cap="none" spc="0" dirty="0" smtClean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ru-RU" sz="5400" b="1" cap="none" spc="0" dirty="0">
              <a:ln w="13462">
                <a:solidFill>
                  <a:sysClr val="windowText" lastClr="000000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874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8" t="5824" r="5172" b="57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4716" y="1639614"/>
            <a:ext cx="8808723" cy="2060027"/>
          </a:xfrm>
          <a:solidFill>
            <a:schemeClr val="bg1"/>
          </a:solidFill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В Индии, Китае она считалась и до сих пор остается одним из востребованных способов лечения, наравне с научной медициной. Китайские врачеватели связывали оказываемое камнями влияние на организм с жизненной энергией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Ци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.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38563" y="846568"/>
            <a:ext cx="89148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Литотерапия в средние века</a:t>
            </a:r>
            <a:r>
              <a:rPr lang="ru-RU" sz="5400" b="1" cap="none" spc="0" dirty="0" smtClean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ru-RU" sz="5400" b="1" cap="none" spc="0" dirty="0">
              <a:ln w="13462">
                <a:solidFill>
                  <a:sysClr val="windowText" lastClr="000000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393" y="2338553"/>
            <a:ext cx="5696608" cy="451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8" t="5824" r="5172" b="57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4716" y="1639615"/>
            <a:ext cx="8870732" cy="4078014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Ученые объясняют положительное воздействие камней на человека следующими фактами: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высокое содержание микроэлементов, различающее по составу, процентному отношению в зависимости от вида самоцвета;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собственное электромагнитное поле, которое образовалось во время тысячелетнего нахождения камней в толще земной коры.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0655" y="808617"/>
            <a:ext cx="97768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Литотерапия в современном мире </a:t>
            </a:r>
            <a:r>
              <a:rPr lang="ru-RU" sz="4800" b="1" cap="none" spc="0" dirty="0" smtClean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ru-RU" sz="4800" b="1" cap="none" spc="0" dirty="0">
              <a:ln w="13462">
                <a:solidFill>
                  <a:sysClr val="windowText" lastClr="000000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922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3476" y="1355834"/>
            <a:ext cx="6053958" cy="5097517"/>
          </a:xfrm>
        </p:spPr>
        <p:txBody>
          <a:bodyPr/>
          <a:lstStyle/>
          <a:p>
            <a:r>
              <a:rPr lang="ru-RU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Шарики получили свое название от английского «</a:t>
            </a:r>
            <a:r>
              <a:rPr lang="ru-RU" b="1" dirty="0" err="1" smtClean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марблс</a:t>
            </a:r>
            <a:r>
              <a:rPr lang="ru-RU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» (то есть мраморные). Шарики имеют разнообразную цветовую гамму.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Они объединяют в себе морскую волну, звездную пыль, янтарь и каплю воды. Стеклянный шарик Марблс - далекий потомок глиняных шариков, которые многие тысячи лет назад служили игрушками для древних людей.</a:t>
            </a:r>
            <a:endParaRPr lang="ru-RU" sz="2000" b="1" dirty="0" smtClean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47338" y="-1478"/>
            <a:ext cx="5244662" cy="685947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4193" y="245155"/>
            <a:ext cx="5475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Камушки Марблс</a:t>
            </a:r>
            <a:endParaRPr lang="ru-RU" sz="5400" b="1" cap="none" spc="0" dirty="0">
              <a:ln w="13462">
                <a:solidFill>
                  <a:sysClr val="windowText" lastClr="000000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29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255" y="133898"/>
            <a:ext cx="6088117" cy="1852558"/>
          </a:xfrm>
        </p:spPr>
        <p:txBody>
          <a:bodyPr>
            <a:noAutofit/>
          </a:bodyPr>
          <a:lstStyle/>
          <a:p>
            <a:r>
              <a:rPr lang="ru-RU" sz="6000" b="1" cap="none" spc="0" dirty="0" smtClean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Камушки Марблс</a:t>
            </a:r>
            <a:r>
              <a:rPr lang="ru-RU" b="1" cap="none" spc="0" dirty="0" smtClean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/>
            </a:r>
            <a:br>
              <a:rPr lang="ru-RU" b="1" cap="none" spc="0" dirty="0" smtClean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2455" y="1387366"/>
            <a:ext cx="6148552" cy="547063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300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Шары </a:t>
            </a:r>
            <a:r>
              <a:rPr lang="ru-RU" sz="3300" b="1" dirty="0" err="1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марблс</a:t>
            </a:r>
            <a:r>
              <a:rPr lang="ru-RU" sz="3300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возникли в </a:t>
            </a:r>
            <a:r>
              <a:rPr lang="ru-RU" sz="3300" b="1" dirty="0" err="1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хараппской</a:t>
            </a:r>
            <a:r>
              <a:rPr lang="ru-RU" sz="3300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цивилизации в Индии, на берегу реки Инд. При раскопках вблизи города </a:t>
            </a:r>
            <a:r>
              <a:rPr lang="ru-RU" sz="3300" b="1" dirty="0" err="1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Мохенджо-Даро</a:t>
            </a:r>
            <a:r>
              <a:rPr lang="ru-RU" sz="3300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были найдены шары, изготовленные из обожженной глины и обточенного камня. Археологи также находят их при раскопках древних цивилизаций в Европе, Африке, Северной и Центральной Америке. Марблс также упоминается в исторических документах Древнего Рима и Египта. Изначально их делали из глины, камня и стекла, а место их изготовления называли «стеклянным переулком».</a:t>
            </a:r>
            <a:endParaRPr lang="ru-RU" sz="2100" b="1" dirty="0" smtClean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990" y="3384331"/>
            <a:ext cx="5448010" cy="3473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3990" y="-1"/>
            <a:ext cx="5448010" cy="338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0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522364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9254" y="1569660"/>
            <a:ext cx="6705601" cy="52883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Литотерапия – это </a:t>
            </a:r>
            <a:r>
              <a:rPr lang="ru-RU" b="1" dirty="0" err="1" smtClean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камнелечение</a:t>
            </a:r>
            <a:r>
              <a:rPr lang="ru-RU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, один из методов нетрадиционной медицины, так же применяются и в коррекционной работе с детьми ОВЗ.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свойства </a:t>
            </a:r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литотерапии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000" b="1" dirty="0" smtClean="0">
              <a:solidFill>
                <a:schemeClr val="accent4">
                  <a:lumMod val="75000"/>
                </a:schemeClr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использование камней способствуют развитию творческого воображения;</a:t>
            </a:r>
            <a:endParaRPr lang="ru-RU" sz="2000" b="1" dirty="0" smtClean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способствуют развитию логического и творческого мышления;</a:t>
            </a:r>
            <a:endParaRPr lang="ru-RU" sz="2000" b="1" dirty="0" smtClean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в процессе игры у детей развивается тактильная чувствительность;</a:t>
            </a:r>
            <a:endParaRPr lang="ru-RU" sz="2000" b="1" dirty="0" smtClean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игры с камнями помогают развивать мелкую моторику рук;</a:t>
            </a:r>
            <a:endParaRPr lang="ru-RU" sz="2000" b="1" dirty="0" smtClean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89540" y="0"/>
            <a:ext cx="1004707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Литотерапия в работе с дошкольниками</a:t>
            </a:r>
            <a:endParaRPr lang="ru-RU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239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438</Words>
  <Application>Microsoft Office PowerPoint</Application>
  <PresentationFormat>Широкоэкранный</PresentationFormat>
  <Paragraphs>40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Arial Narrow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Камушки Марблс </vt:lpstr>
      <vt:lpstr>Презентация PowerPoint</vt:lpstr>
      <vt:lpstr>Презентация PowerPoint</vt:lpstr>
      <vt:lpstr>Варианты игр с использованием камешков Марблс</vt:lpstr>
      <vt:lpstr>Презентация PowerPoint</vt:lpstr>
      <vt:lpstr>«Собери по образцу» </vt:lpstr>
      <vt:lpstr>«Игры на автоматизацию звуков»</vt:lpstr>
      <vt:lpstr>«Выложи по контору»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16</cp:revision>
  <dcterms:created xsi:type="dcterms:W3CDTF">2023-11-22T15:43:30Z</dcterms:created>
  <dcterms:modified xsi:type="dcterms:W3CDTF">2023-12-07T11:46:42Z</dcterms:modified>
</cp:coreProperties>
</file>