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67" r:id="rId3"/>
    <p:sldId id="257" r:id="rId4"/>
    <p:sldId id="259" r:id="rId5"/>
    <p:sldId id="268" r:id="rId6"/>
    <p:sldId id="258" r:id="rId7"/>
    <p:sldId id="275" r:id="rId8"/>
    <p:sldId id="277" r:id="rId9"/>
    <p:sldId id="276" r:id="rId10"/>
    <p:sldId id="274" r:id="rId11"/>
    <p:sldId id="269" r:id="rId12"/>
    <p:sldId id="273" r:id="rId13"/>
    <p:sldId id="270" r:id="rId14"/>
    <p:sldId id="260" r:id="rId15"/>
    <p:sldId id="266" r:id="rId16"/>
    <p:sldId id="271" r:id="rId17"/>
    <p:sldId id="272" r:id="rId18"/>
    <p:sldId id="265"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Edwardian Script ITC" panose="030303020407070D0804" pitchFamily="66" charset="0"/>
      <p:regular r:id="rId25"/>
    </p:embeddedFont>
    <p:embeddedFont>
      <p:font typeface="Montserrat" panose="020B0604020202020204" charset="0"/>
      <p:regular r:id="rId26"/>
    </p:embeddedFont>
    <p:embeddedFont>
      <p:font typeface="Bahnschrift Light Condensed" panose="020B0604020202020204" charset="0"/>
      <p:regular r:id="rId27"/>
    </p:embeddedFont>
    <p:embeddedFont>
      <p:font typeface="Montserrat Bold" panose="020B0604020202020204" charset="0"/>
      <p:regular r:id="rId28"/>
    </p:embeddedFont>
    <p:embeddedFont>
      <p:font typeface="맑은 고딕" panose="020B0503020000020004" pitchFamily="34" charset="-127"/>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99" autoAdjust="0"/>
  </p:normalViewPr>
  <p:slideViewPr>
    <p:cSldViewPr>
      <p:cViewPr varScale="1">
        <p:scale>
          <a:sx n="51" d="100"/>
          <a:sy n="51" d="100"/>
        </p:scale>
        <p:origin x="456" y="4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20617-4444-472B-8FBB-0E4D651D452F}" type="datetimeFigureOut">
              <a:rPr lang="fr-FR" smtClean="0"/>
              <a:t>24/04/2025</a:t>
            </a:fld>
            <a:endParaRPr lang="fr-FR"/>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fr-FR" smtClean="0"/>
              <a:t>마스터 텍스트 스타일 편집</a:t>
            </a:r>
          </a:p>
          <a:p>
            <a:pPr lvl="1"/>
            <a:r>
              <a:rPr lang="ko-KR" altLang="fr-FR" smtClean="0"/>
              <a:t>둘째 수준</a:t>
            </a:r>
          </a:p>
          <a:p>
            <a:pPr lvl="2"/>
            <a:r>
              <a:rPr lang="ko-KR" altLang="fr-FR" smtClean="0"/>
              <a:t>셋째 수준</a:t>
            </a:r>
          </a:p>
          <a:p>
            <a:pPr lvl="3"/>
            <a:r>
              <a:rPr lang="ko-KR" altLang="fr-FR" smtClean="0"/>
              <a:t>넷째 수준</a:t>
            </a:r>
          </a:p>
          <a:p>
            <a:pPr lvl="4"/>
            <a:r>
              <a:rPr lang="ko-KR" altLang="fr-FR" smtClean="0"/>
              <a:t>다섯째 수준</a:t>
            </a:r>
            <a:endParaRPr lang="fr-F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DDF22-518B-454C-BAA1-9511983DE89F}" type="slidenum">
              <a:rPr lang="fr-FR" smtClean="0"/>
              <a:t>‹#›</a:t>
            </a:fld>
            <a:endParaRPr lang="fr-FR"/>
          </a:p>
        </p:txBody>
      </p:sp>
    </p:spTree>
    <p:extLst>
      <p:ext uri="{BB962C8B-B14F-4D97-AF65-F5344CB8AC3E}">
        <p14:creationId xmlns:p14="http://schemas.microsoft.com/office/powerpoint/2010/main" val="281299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irect-com.lama.univ-amu.fr/science/article/pii/S0022199610000863#fn0005"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sciencedirect-com.lama.univ-amu.fr/science/article/pii/S0022199610000863#aep-article-footnote-id6" TargetMode="External"/><Relationship Id="rId5" Type="http://schemas.openxmlformats.org/officeDocument/2006/relationships/hyperlink" Target="https://www-sciencedirect-com.lama.univ-amu.fr/journal/journal-of-international-economics/vol/82/issue/2" TargetMode="External"/><Relationship Id="rId4" Type="http://schemas.openxmlformats.org/officeDocument/2006/relationships/hyperlink" Target="https://www-sciencedirect-com.lama.univ-amu.fr/journal/journal-of-international-economic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fr-FR" altLang="ko-KR" sz="1000" dirty="0" smtClean="0">
              <a:latin typeface="+mj-ea"/>
              <a:ea typeface="+mj-ea"/>
            </a:endParaRPr>
          </a:p>
        </p:txBody>
      </p:sp>
      <p:sp>
        <p:nvSpPr>
          <p:cNvPr id="4" name="슬라이드 번호 개체 틀 3"/>
          <p:cNvSpPr>
            <a:spLocks noGrp="1"/>
          </p:cNvSpPr>
          <p:nvPr>
            <p:ph type="sldNum" sz="quarter" idx="10"/>
          </p:nvPr>
        </p:nvSpPr>
        <p:spPr/>
        <p:txBody>
          <a:bodyPr/>
          <a:lstStyle/>
          <a:p>
            <a:fld id="{483DDF22-518B-454C-BAA1-9511983DE89F}" type="slidenum">
              <a:rPr lang="fr-FR" smtClean="0"/>
              <a:t>7</a:t>
            </a:fld>
            <a:endParaRPr lang="fr-FR"/>
          </a:p>
        </p:txBody>
      </p:sp>
    </p:spTree>
    <p:extLst>
      <p:ext uri="{BB962C8B-B14F-4D97-AF65-F5344CB8AC3E}">
        <p14:creationId xmlns:p14="http://schemas.microsoft.com/office/powerpoint/2010/main" val="49320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fr-FR" altLang="ko-KR" sz="1000" dirty="0" smtClean="0">
              <a:latin typeface="+mj-ea"/>
              <a:ea typeface="+mj-ea"/>
            </a:endParaRPr>
          </a:p>
        </p:txBody>
      </p:sp>
      <p:sp>
        <p:nvSpPr>
          <p:cNvPr id="4" name="슬라이드 번호 개체 틀 3"/>
          <p:cNvSpPr>
            <a:spLocks noGrp="1"/>
          </p:cNvSpPr>
          <p:nvPr>
            <p:ph type="sldNum" sz="quarter" idx="10"/>
          </p:nvPr>
        </p:nvSpPr>
        <p:spPr/>
        <p:txBody>
          <a:bodyPr/>
          <a:lstStyle/>
          <a:p>
            <a:fld id="{483DDF22-518B-454C-BAA1-9511983DE89F}" type="slidenum">
              <a:rPr lang="fr-FR" smtClean="0"/>
              <a:t>8</a:t>
            </a:fld>
            <a:endParaRPr lang="fr-FR"/>
          </a:p>
        </p:txBody>
      </p:sp>
    </p:spTree>
    <p:extLst>
      <p:ext uri="{BB962C8B-B14F-4D97-AF65-F5344CB8AC3E}">
        <p14:creationId xmlns:p14="http://schemas.microsoft.com/office/powerpoint/2010/main" val="156905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fr-FR" sz="1000" dirty="0" smtClean="0">
                <a:latin typeface="+mj-ea"/>
                <a:ea typeface="+mj-ea"/>
              </a:rPr>
              <a:t>국제 무역에서는 제니 </a:t>
            </a:r>
            <a:r>
              <a:rPr lang="ko-KR" altLang="fr-FR" sz="1000" dirty="0" err="1" smtClean="0">
                <a:latin typeface="+mj-ea"/>
                <a:ea typeface="+mj-ea"/>
              </a:rPr>
              <a:t>시빌을</a:t>
            </a:r>
            <a:r>
              <a:rPr lang="ko-KR" altLang="fr-FR" sz="1000" dirty="0" smtClean="0">
                <a:latin typeface="+mj-ea"/>
                <a:ea typeface="+mj-ea"/>
              </a:rPr>
              <a:t> 어떻게 보는가 </a:t>
            </a:r>
            <a:r>
              <a:rPr lang="fr-FR" altLang="ko-KR" sz="1000" dirty="0" smtClean="0">
                <a:latin typeface="+mj-ea"/>
                <a:ea typeface="+mj-ea"/>
              </a:rPr>
              <a:t>?</a:t>
            </a:r>
          </a:p>
          <a:p>
            <a:r>
              <a:rPr lang="ko-KR" altLang="fr-FR" sz="1000" dirty="0" smtClean="0">
                <a:latin typeface="+mj-ea"/>
                <a:ea typeface="+mj-ea"/>
              </a:rPr>
              <a:t>무역을 물질적인 것만 생각하는데</a:t>
            </a:r>
            <a:r>
              <a:rPr lang="fr-FR" altLang="ko-KR" sz="1000" dirty="0" smtClean="0">
                <a:latin typeface="+mj-ea"/>
                <a:ea typeface="+mj-ea"/>
              </a:rPr>
              <a:t>, </a:t>
            </a:r>
          </a:p>
          <a:p>
            <a:r>
              <a:rPr lang="ko-KR" altLang="fr-FR" sz="1000" dirty="0" smtClean="0">
                <a:latin typeface="+mj-ea"/>
                <a:ea typeface="+mj-ea"/>
              </a:rPr>
              <a:t>재화</a:t>
            </a:r>
            <a:r>
              <a:rPr lang="fr-FR" altLang="ko-KR" sz="1000" dirty="0" smtClean="0">
                <a:latin typeface="+mj-ea"/>
                <a:ea typeface="+mj-ea"/>
              </a:rPr>
              <a:t>,</a:t>
            </a:r>
            <a:r>
              <a:rPr lang="ko-KR" altLang="fr-FR" sz="1000" dirty="0" smtClean="0">
                <a:latin typeface="+mj-ea"/>
                <a:ea typeface="+mj-ea"/>
              </a:rPr>
              <a:t>서비스의 일종으로 본다</a:t>
            </a:r>
            <a:r>
              <a:rPr lang="fr-FR" altLang="ko-KR" sz="1000" dirty="0" smtClean="0">
                <a:latin typeface="+mj-ea"/>
                <a:ea typeface="+mj-ea"/>
              </a:rPr>
              <a:t>. </a:t>
            </a:r>
            <a:r>
              <a:rPr lang="ko-KR" altLang="fr-FR" sz="1000" dirty="0" err="1" smtClean="0">
                <a:latin typeface="+mj-ea"/>
                <a:ea typeface="+mj-ea"/>
              </a:rPr>
              <a:t>제니시빌은</a:t>
            </a:r>
            <a:r>
              <a:rPr lang="ko-KR" altLang="fr-FR" sz="1000" dirty="0" smtClean="0">
                <a:latin typeface="+mj-ea"/>
                <a:ea typeface="+mj-ea"/>
              </a:rPr>
              <a:t> 고도의 </a:t>
            </a:r>
            <a:r>
              <a:rPr lang="ko-KR" altLang="fr-FR" sz="1000" dirty="0" err="1" smtClean="0">
                <a:latin typeface="+mj-ea"/>
                <a:ea typeface="+mj-ea"/>
              </a:rPr>
              <a:t>기술자본이</a:t>
            </a:r>
            <a:r>
              <a:rPr lang="ko-KR" altLang="fr-FR" sz="1000" dirty="0" smtClean="0">
                <a:latin typeface="+mj-ea"/>
                <a:ea typeface="+mj-ea"/>
              </a:rPr>
              <a:t> 축약되어 있다고 </a:t>
            </a:r>
            <a:r>
              <a:rPr lang="ko-KR" altLang="fr-FR" sz="1000" dirty="0" err="1" smtClean="0">
                <a:latin typeface="+mj-ea"/>
                <a:ea typeface="+mj-ea"/>
              </a:rPr>
              <a:t>볼수있다</a:t>
            </a:r>
            <a:r>
              <a:rPr lang="fr-FR" altLang="ko-KR" sz="1000" dirty="0" smtClean="0">
                <a:latin typeface="+mj-ea"/>
                <a:ea typeface="+mj-ea"/>
              </a:rPr>
              <a:t>. </a:t>
            </a:r>
          </a:p>
          <a:p>
            <a:endParaRPr lang="fr-FR" altLang="ko-KR" sz="1000" dirty="0" smtClean="0">
              <a:latin typeface="+mj-ea"/>
              <a:ea typeface="+mj-ea"/>
            </a:endParaRPr>
          </a:p>
          <a:p>
            <a:r>
              <a:rPr lang="ko-KR" altLang="fr-FR" sz="1000" dirty="0" smtClean="0">
                <a:latin typeface="+mj-ea"/>
                <a:ea typeface="+mj-ea"/>
              </a:rPr>
              <a:t>기술을 많이 가진 선진국이 후진국에게 수주를 하는 경우를 볼 수 있다</a:t>
            </a:r>
            <a:r>
              <a:rPr lang="fr-FR" altLang="ko-KR" sz="1000" dirty="0" smtClean="0">
                <a:latin typeface="+mj-ea"/>
                <a:ea typeface="+mj-ea"/>
              </a:rPr>
              <a:t>.</a:t>
            </a:r>
          </a:p>
          <a:p>
            <a:r>
              <a:rPr lang="ko-KR" altLang="fr-FR" sz="1000" dirty="0" smtClean="0">
                <a:latin typeface="+mj-ea"/>
                <a:ea typeface="+mj-ea"/>
              </a:rPr>
              <a:t>단순히 부자라서 </a:t>
            </a:r>
            <a:r>
              <a:rPr lang="ko-KR" altLang="fr-FR" sz="1000" dirty="0" err="1" smtClean="0">
                <a:latin typeface="+mj-ea"/>
                <a:ea typeface="+mj-ea"/>
              </a:rPr>
              <a:t>가난하서</a:t>
            </a:r>
            <a:r>
              <a:rPr lang="ko-KR" altLang="fr-FR" sz="1000" dirty="0" smtClean="0">
                <a:latin typeface="+mj-ea"/>
                <a:ea typeface="+mj-ea"/>
              </a:rPr>
              <a:t> </a:t>
            </a:r>
            <a:r>
              <a:rPr lang="fr-FR" altLang="ko-KR" sz="1000" dirty="0" smtClean="0">
                <a:latin typeface="+mj-ea"/>
                <a:ea typeface="+mj-ea"/>
              </a:rPr>
              <a:t>? </a:t>
            </a:r>
            <a:r>
              <a:rPr lang="ko-KR" altLang="fr-FR" sz="1000" dirty="0" smtClean="0">
                <a:latin typeface="+mj-ea"/>
                <a:ea typeface="+mj-ea"/>
              </a:rPr>
              <a:t>기술이 없어서</a:t>
            </a:r>
            <a:r>
              <a:rPr lang="fr-FR" altLang="ko-KR" sz="1000" dirty="0" smtClean="0">
                <a:latin typeface="+mj-ea"/>
                <a:ea typeface="+mj-ea"/>
              </a:rPr>
              <a:t>?</a:t>
            </a:r>
          </a:p>
          <a:p>
            <a:endParaRPr lang="fr-FR" altLang="ko-KR" sz="1000" dirty="0" smtClean="0">
              <a:latin typeface="+mj-ea"/>
              <a:ea typeface="+mj-ea"/>
            </a:endParaRPr>
          </a:p>
          <a:p>
            <a:r>
              <a:rPr lang="ko-KR" altLang="fr-FR" sz="1000" dirty="0" smtClean="0">
                <a:latin typeface="+mj-ea"/>
                <a:ea typeface="+mj-ea"/>
              </a:rPr>
              <a:t>국제경제이론에서 이를 어떻게 해석하는가 </a:t>
            </a:r>
            <a:r>
              <a:rPr lang="fr-FR" altLang="ko-KR" sz="1000" dirty="0" smtClean="0">
                <a:latin typeface="+mj-ea"/>
                <a:ea typeface="+mj-ea"/>
              </a:rPr>
              <a:t>? Abondance des facteurs </a:t>
            </a:r>
          </a:p>
          <a:p>
            <a:r>
              <a:rPr lang="fr-FR" altLang="ko-KR" sz="1000" dirty="0" smtClean="0">
                <a:latin typeface="+mj-ea"/>
                <a:ea typeface="+mj-ea"/>
              </a:rPr>
              <a:t>'Specialisation‘ capitaux et le labor </a:t>
            </a:r>
          </a:p>
          <a:p>
            <a:endParaRPr lang="fr-FR" altLang="ko-KR" sz="1000" dirty="0" smtClean="0">
              <a:latin typeface="+mj-ea"/>
              <a:ea typeface="+mj-ea"/>
            </a:endParaRPr>
          </a:p>
          <a:p>
            <a:r>
              <a:rPr lang="en-US" sz="1000" dirty="0" smtClean="0"/>
              <a:t>For example, the United States supplies 35.0% of the world's exports of aircraft while China provides only 0.1%. In contrast, China supplies 25.8% of the world's export supply of apparel and clothing while the United States only supplies 2.4%.</a:t>
            </a:r>
            <a:r>
              <a:rPr lang="en-US" sz="1000" baseline="30000" dirty="0" smtClean="0">
                <a:hlinkClick r:id="rId3"/>
              </a:rPr>
              <a:t>1</a:t>
            </a:r>
            <a:r>
              <a:rPr lang="en-US" sz="1000" dirty="0" smtClean="0"/>
              <a:t> The </a:t>
            </a:r>
            <a:r>
              <a:rPr lang="en-US" sz="1000" dirty="0" err="1" smtClean="0"/>
              <a:t>Ricardian</a:t>
            </a:r>
            <a:r>
              <a:rPr lang="en-US" sz="1000" dirty="0" smtClean="0"/>
              <a:t> and </a:t>
            </a:r>
            <a:r>
              <a:rPr lang="en-US" sz="1000" dirty="0" err="1" smtClean="0"/>
              <a:t>Heckscher</a:t>
            </a:r>
            <a:r>
              <a:rPr lang="en-US" sz="1000" dirty="0" smtClean="0"/>
              <a:t>–Ohlin (HO) theories are the two workhorse models used to explain this specialization.</a:t>
            </a:r>
          </a:p>
          <a:p>
            <a:endParaRPr lang="en-US" altLang="ko-KR" sz="10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solidFill>
                  <a:srgbClr val="FF0000"/>
                </a:solidFill>
              </a:rPr>
              <a:t>Le génie civil concentre </a:t>
            </a:r>
            <a:r>
              <a:rPr lang="fr-FR" sz="1000" b="1" dirty="0" smtClean="0">
                <a:solidFill>
                  <a:srgbClr val="FF0000"/>
                </a:solidFill>
              </a:rPr>
              <a:t>un haut niveau de capital technologique</a:t>
            </a:r>
            <a:r>
              <a:rPr lang="fr-FR" sz="1000" dirty="0" smtClean="0">
                <a:solidFill>
                  <a:srgbClr val="FF0000"/>
                </a:solidFill>
              </a:rPr>
              <a:t>, de </a:t>
            </a:r>
            <a:r>
              <a:rPr lang="fr-FR" sz="1000" b="1" dirty="0" smtClean="0">
                <a:solidFill>
                  <a:srgbClr val="FF0000"/>
                </a:solidFill>
              </a:rPr>
              <a:t>savoir-faire</a:t>
            </a:r>
            <a:r>
              <a:rPr lang="fr-FR" sz="1000" dirty="0" smtClean="0">
                <a:solidFill>
                  <a:srgbClr val="FF0000"/>
                </a:solidFill>
              </a:rPr>
              <a:t>, de </a:t>
            </a:r>
            <a:r>
              <a:rPr lang="fr-FR" sz="1000" b="1" dirty="0" smtClean="0">
                <a:solidFill>
                  <a:srgbClr val="FF0000"/>
                </a:solidFill>
              </a:rPr>
              <a:t>capital humain qualifié</a:t>
            </a:r>
            <a:r>
              <a:rPr lang="fr-FR" sz="1000" dirty="0" smtClean="0">
                <a:solidFill>
                  <a:srgbClr val="FF0000"/>
                </a:solidFill>
              </a:rPr>
              <a:t>, et donc représente une </a:t>
            </a:r>
            <a:r>
              <a:rPr lang="fr-FR" sz="1000" b="1" dirty="0" smtClean="0">
                <a:solidFill>
                  <a:srgbClr val="FF0000"/>
                </a:solidFill>
              </a:rPr>
              <a:t>exportation de compétence</a:t>
            </a:r>
            <a:r>
              <a:rPr lang="fr-FR" sz="1000" dirty="0" smtClean="0">
                <a:solidFill>
                  <a:srgbClr val="FF0000"/>
                </a:solidFill>
              </a:rPr>
              <a:t>.</a:t>
            </a:r>
          </a:p>
          <a:p>
            <a:endParaRPr lang="en-US" altLang="ko-KR" sz="1000" dirty="0" smtClean="0">
              <a:latin typeface="+mj-ea"/>
              <a:ea typeface="+mj-ea"/>
            </a:endParaRPr>
          </a:p>
          <a:p>
            <a:endParaRPr lang="en-US" altLang="ko-KR" sz="1000" dirty="0" smtClean="0">
              <a:latin typeface="+mj-ea"/>
              <a:ea typeface="+mj-ea"/>
            </a:endParaRPr>
          </a:p>
          <a:p>
            <a:r>
              <a:rPr lang="en-US" sz="1000" b="1" dirty="0" smtClean="0">
                <a:hlinkClick r:id="rId4" tooltip="Go to Journal of International Economics on ScienceDirect"/>
              </a:rPr>
              <a:t>Journal of International Economics</a:t>
            </a:r>
            <a:endParaRPr lang="en-US" sz="1000" b="1" dirty="0" smtClean="0"/>
          </a:p>
          <a:p>
            <a:r>
              <a:rPr lang="en-US" sz="1000" dirty="0" smtClean="0">
                <a:hlinkClick r:id="rId5" tooltip="Go to table of contents for this volume/issue"/>
              </a:rPr>
              <a:t>Volume 82, Issue 2</a:t>
            </a:r>
            <a:r>
              <a:rPr lang="en-US" sz="1000" dirty="0" smtClean="0"/>
              <a:t>, November 2010, Pages 137-151</a:t>
            </a:r>
          </a:p>
          <a:p>
            <a:r>
              <a:rPr lang="en-US" sz="1000" b="1" dirty="0" err="1" smtClean="0"/>
              <a:t>Ricardian</a:t>
            </a:r>
            <a:r>
              <a:rPr lang="en-US" sz="1000" b="1" dirty="0" smtClean="0"/>
              <a:t>–</a:t>
            </a:r>
            <a:r>
              <a:rPr lang="en-US" sz="1000" b="1" dirty="0" err="1" smtClean="0"/>
              <a:t>Heckscher</a:t>
            </a:r>
            <a:r>
              <a:rPr lang="en-US" sz="1000" b="1" dirty="0" smtClean="0"/>
              <a:t>–Ohlin comparative advantage: Theory and evidence</a:t>
            </a:r>
            <a:r>
              <a:rPr lang="en-US" sz="1000" b="1" dirty="0" smtClean="0">
                <a:hlinkClick r:id="rId6"/>
              </a:rPr>
              <a:t>☆</a:t>
            </a:r>
            <a:endParaRPr lang="en-US" sz="1000" b="1" dirty="0" smtClean="0"/>
          </a:p>
          <a:p>
            <a:r>
              <a:rPr lang="en-US" sz="1000" dirty="0" smtClean="0"/>
              <a:t>Peter M. Morrow</a:t>
            </a:r>
            <a:endParaRPr lang="fr-FR" altLang="ko-KR" sz="1000" dirty="0" smtClean="0">
              <a:latin typeface="+mj-ea"/>
              <a:ea typeface="+mj-ea"/>
            </a:endParaRPr>
          </a:p>
          <a:p>
            <a:endParaRPr lang="fr-FR" altLang="ko-KR" sz="1000" dirty="0" smtClean="0">
              <a:latin typeface="+mj-ea"/>
              <a:ea typeface="+mj-ea"/>
            </a:endParaRPr>
          </a:p>
          <a:p>
            <a:r>
              <a:rPr lang="fr-FR" altLang="ko-KR" sz="1000" dirty="0" smtClean="0">
                <a:latin typeface="+mj-ea"/>
                <a:ea typeface="+mj-ea"/>
              </a:rPr>
              <a:t> </a:t>
            </a:r>
          </a:p>
        </p:txBody>
      </p:sp>
      <p:sp>
        <p:nvSpPr>
          <p:cNvPr id="4" name="슬라이드 번호 개체 틀 3"/>
          <p:cNvSpPr>
            <a:spLocks noGrp="1"/>
          </p:cNvSpPr>
          <p:nvPr>
            <p:ph type="sldNum" sz="quarter" idx="10"/>
          </p:nvPr>
        </p:nvSpPr>
        <p:spPr/>
        <p:txBody>
          <a:bodyPr/>
          <a:lstStyle/>
          <a:p>
            <a:fld id="{483DDF22-518B-454C-BAA1-9511983DE89F}" type="slidenum">
              <a:rPr lang="fr-FR" smtClean="0"/>
              <a:t>11</a:t>
            </a:fld>
            <a:endParaRPr lang="fr-FR"/>
          </a:p>
        </p:txBody>
      </p:sp>
    </p:spTree>
    <p:extLst>
      <p:ext uri="{BB962C8B-B14F-4D97-AF65-F5344CB8AC3E}">
        <p14:creationId xmlns:p14="http://schemas.microsoft.com/office/powerpoint/2010/main" val="110638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fr-FR" dirty="0" smtClean="0"/>
              <a:t>Ce n’est pas simplement parce qu’ils sont « riches » ou que les pays en développement sont « pauvres », mais parce qu’ils disposent d’un </a:t>
            </a:r>
            <a:r>
              <a:rPr lang="fr-FR" b="1" dirty="0" smtClean="0"/>
              <a:t>avantage comparatif en capital technologique et humain</a:t>
            </a:r>
            <a:r>
              <a:rPr lang="fr-FR" dirty="0" smtClean="0"/>
              <a:t>. Cela s’explique par la </a:t>
            </a:r>
            <a:r>
              <a:rPr lang="fr-FR" b="1" dirty="0" smtClean="0"/>
              <a:t>théorie de Heckscher–Ohlin</a:t>
            </a:r>
            <a:r>
              <a:rPr lang="fr-FR" dirty="0" smtClean="0"/>
              <a:t>, selon laquelle les pays se spécialisent selon </a:t>
            </a:r>
            <a:r>
              <a:rPr lang="fr-FR" b="1" dirty="0" smtClean="0"/>
              <a:t>l’abondance relative de leurs facteurs de production</a:t>
            </a:r>
          </a:p>
          <a:p>
            <a:endParaRPr lang="fr-FR" dirty="0" smtClean="0"/>
          </a:p>
          <a:p>
            <a:r>
              <a:rPr lang="fr-FR" sz="1200" b="0" i="0" kern="1200" dirty="0" smtClean="0">
                <a:solidFill>
                  <a:schemeClr val="tx1"/>
                </a:solidFill>
                <a:effectLst/>
                <a:latin typeface="+mn-lt"/>
                <a:ea typeface="+mn-ea"/>
                <a:cs typeface="+mn-cs"/>
              </a:rPr>
              <a:t>L’ingénieriste français </a:t>
            </a:r>
            <a:r>
              <a:rPr lang="fr-FR" sz="1200" b="0" i="0" kern="1200" dirty="0" err="1" smtClean="0">
                <a:solidFill>
                  <a:schemeClr val="tx1"/>
                </a:solidFill>
                <a:effectLst/>
                <a:latin typeface="+mn-lt"/>
                <a:ea typeface="+mn-ea"/>
                <a:cs typeface="+mn-cs"/>
              </a:rPr>
              <a:t>Egis</a:t>
            </a:r>
            <a:r>
              <a:rPr lang="fr-FR" sz="1200" b="0" i="0" kern="1200" dirty="0" smtClean="0">
                <a:solidFill>
                  <a:schemeClr val="tx1"/>
                </a:solidFill>
                <a:effectLst/>
                <a:latin typeface="+mn-lt"/>
                <a:ea typeface="+mn-ea"/>
                <a:cs typeface="+mn-cs"/>
              </a:rPr>
              <a:t>, en partenariat avec </a:t>
            </a:r>
            <a:r>
              <a:rPr lang="fr-FR" sz="1200" b="0" i="0" kern="1200" dirty="0" err="1" smtClean="0">
                <a:solidFill>
                  <a:schemeClr val="tx1"/>
                </a:solidFill>
                <a:effectLst/>
                <a:latin typeface="+mn-lt"/>
                <a:ea typeface="+mn-ea"/>
                <a:cs typeface="+mn-cs"/>
              </a:rPr>
              <a:t>Systra</a:t>
            </a:r>
            <a:r>
              <a:rPr lang="fr-FR" sz="1200" b="0" i="0" kern="1200" dirty="0" smtClean="0">
                <a:solidFill>
                  <a:schemeClr val="tx1"/>
                </a:solidFill>
                <a:effectLst/>
                <a:latin typeface="+mn-lt"/>
                <a:ea typeface="+mn-ea"/>
                <a:cs typeface="+mn-cs"/>
              </a:rPr>
              <a:t> et le </a:t>
            </a:r>
            <a:r>
              <a:rPr lang="fr-FR" sz="1200" b="1" i="0" kern="1200" dirty="0" smtClean="0">
                <a:solidFill>
                  <a:schemeClr val="tx1"/>
                </a:solidFill>
                <a:effectLst/>
                <a:latin typeface="+mn-lt"/>
                <a:ea typeface="+mn-ea"/>
                <a:cs typeface="+mn-cs"/>
              </a:rPr>
              <a:t>marocain</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Novec</a:t>
            </a:r>
            <a:r>
              <a:rPr lang="fr-FR" sz="1200" b="0" i="0" kern="1200" dirty="0" smtClean="0">
                <a:solidFill>
                  <a:schemeClr val="tx1"/>
                </a:solidFill>
                <a:effectLst/>
                <a:latin typeface="+mn-lt"/>
                <a:ea typeface="+mn-ea"/>
                <a:cs typeface="+mn-cs"/>
              </a:rPr>
              <a:t>, s’engage dans une compétition acharnée contre l’entreprise publique espagnole </a:t>
            </a:r>
            <a:r>
              <a:rPr lang="fr-FR" sz="1200" b="0" i="0" kern="1200" dirty="0" err="1" smtClean="0">
                <a:solidFill>
                  <a:schemeClr val="tx1"/>
                </a:solidFill>
                <a:effectLst/>
                <a:latin typeface="+mn-lt"/>
                <a:ea typeface="+mn-ea"/>
                <a:cs typeface="+mn-cs"/>
              </a:rPr>
              <a:t>Ineco</a:t>
            </a:r>
            <a:r>
              <a:rPr lang="fr-FR" sz="1200" b="0" i="0" kern="1200" dirty="0" smtClean="0">
                <a:solidFill>
                  <a:schemeClr val="tx1"/>
                </a:solidFill>
                <a:effectLst/>
                <a:latin typeface="+mn-lt"/>
                <a:ea typeface="+mn-ea"/>
                <a:cs typeface="+mn-cs"/>
              </a:rPr>
              <a:t> pour obtenir l’assistance à maîtrise d’ouvrage de la nouvelle ligne à grande vitesse (</a:t>
            </a:r>
            <a:r>
              <a:rPr lang="fr-FR" sz="1200" b="1" i="0" kern="1200" dirty="0" smtClean="0">
                <a:solidFill>
                  <a:schemeClr val="tx1"/>
                </a:solidFill>
                <a:effectLst/>
                <a:latin typeface="+mn-lt"/>
                <a:ea typeface="+mn-ea"/>
                <a:cs typeface="+mn-cs"/>
              </a:rPr>
              <a:t>LGV</a:t>
            </a:r>
            <a:r>
              <a:rPr lang="fr-FR" sz="1200" b="0" i="0" kern="1200" dirty="0" smtClean="0">
                <a:solidFill>
                  <a:schemeClr val="tx1"/>
                </a:solidFill>
                <a:effectLst/>
                <a:latin typeface="+mn-lt"/>
                <a:ea typeface="+mn-ea"/>
                <a:cs typeface="+mn-cs"/>
              </a:rPr>
              <a:t>) reliant </a:t>
            </a:r>
            <a:r>
              <a:rPr lang="fr-FR" sz="1200" b="1" i="0" kern="1200" dirty="0" err="1" smtClean="0">
                <a:solidFill>
                  <a:schemeClr val="tx1"/>
                </a:solidFill>
                <a:effectLst/>
                <a:latin typeface="+mn-lt"/>
                <a:ea typeface="+mn-ea"/>
                <a:cs typeface="+mn-cs"/>
              </a:rPr>
              <a:t>Kénitra</a:t>
            </a:r>
            <a:r>
              <a:rPr lang="fr-FR" sz="1200" b="0" i="0" kern="1200" dirty="0" smtClean="0">
                <a:solidFill>
                  <a:schemeClr val="tx1"/>
                </a:solidFill>
                <a:effectLst/>
                <a:latin typeface="+mn-lt"/>
                <a:ea typeface="+mn-ea"/>
                <a:cs typeface="+mn-cs"/>
              </a:rPr>
              <a:t> à </a:t>
            </a:r>
            <a:r>
              <a:rPr lang="fr-FR" sz="1200" b="1" i="0" kern="1200" dirty="0" smtClean="0">
                <a:solidFill>
                  <a:schemeClr val="tx1"/>
                </a:solidFill>
                <a:effectLst/>
                <a:latin typeface="+mn-lt"/>
                <a:ea typeface="+mn-ea"/>
                <a:cs typeface="+mn-cs"/>
              </a:rPr>
              <a:t>Marrakech</a:t>
            </a:r>
            <a:r>
              <a:rPr lang="fr-FR" sz="1200" b="0" i="0" kern="1200" dirty="0" smtClean="0">
                <a:solidFill>
                  <a:schemeClr val="tx1"/>
                </a:solidFill>
                <a:effectLst/>
                <a:latin typeface="+mn-lt"/>
                <a:ea typeface="+mn-ea"/>
                <a:cs typeface="+mn-cs"/>
              </a:rPr>
              <a:t>.</a:t>
            </a:r>
            <a:endParaRPr lang="fr-FR" dirty="0"/>
          </a:p>
        </p:txBody>
      </p:sp>
      <p:sp>
        <p:nvSpPr>
          <p:cNvPr id="4" name="슬라이드 번호 개체 틀 3"/>
          <p:cNvSpPr>
            <a:spLocks noGrp="1"/>
          </p:cNvSpPr>
          <p:nvPr>
            <p:ph type="sldNum" sz="quarter" idx="10"/>
          </p:nvPr>
        </p:nvSpPr>
        <p:spPr/>
        <p:txBody>
          <a:bodyPr/>
          <a:lstStyle/>
          <a:p>
            <a:fld id="{483DDF22-518B-454C-BAA1-9511983DE89F}" type="slidenum">
              <a:rPr lang="fr-FR" smtClean="0"/>
              <a:t>12</a:t>
            </a:fld>
            <a:endParaRPr lang="fr-FR"/>
          </a:p>
        </p:txBody>
      </p:sp>
    </p:spTree>
    <p:extLst>
      <p:ext uri="{BB962C8B-B14F-4D97-AF65-F5344CB8AC3E}">
        <p14:creationId xmlns:p14="http://schemas.microsoft.com/office/powerpoint/2010/main" val="402259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8.png"/><Relationship Id="rId12"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7.xml"/><Relationship Id="rId11" Type="http://schemas.openxmlformats.org/officeDocument/2006/relationships/image" Target="../media/image30.jpg"/><Relationship Id="rId5" Type="http://schemas.openxmlformats.org/officeDocument/2006/relationships/image" Target="../media/image9.png"/><Relationship Id="rId10" Type="http://schemas.openxmlformats.org/officeDocument/2006/relationships/hyperlink" Target="https://www.bbc.co.uk/spanish/panama/panama5.stm" TargetMode="External"/><Relationship Id="rId4" Type="http://schemas.openxmlformats.org/officeDocument/2006/relationships/image" Target="../media/image6.svg"/><Relationship Id="rId9" Type="http://schemas.openxmlformats.org/officeDocument/2006/relationships/image" Target="../media/image29.gif"/></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s://www.youtube.com/watch?v=xFDYxiDffG8&amp;t=96s" TargetMode="External"/><Relationship Id="rId5" Type="http://schemas.openxmlformats.org/officeDocument/2006/relationships/image" Target="../media/image6.svg"/><Relationship Id="rId10"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hyperlink" Target="https://www.bbc.co.uk/spanish/panama/panama5.s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svg"/><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11" Type="http://schemas.openxmlformats.org/officeDocument/2006/relationships/image" Target="../media/image35.jpeg"/><Relationship Id="rId5" Type="http://schemas.openxmlformats.org/officeDocument/2006/relationships/image" Target="../media/image33.png"/><Relationship Id="rId10" Type="http://schemas.openxmlformats.org/officeDocument/2006/relationships/image" Target="../media/image34.jpeg"/><Relationship Id="rId4" Type="http://schemas.openxmlformats.org/officeDocument/2006/relationships/image" Target="../media/image6.sv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33.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13" Type="http://schemas.openxmlformats.org/officeDocument/2006/relationships/hyperlink" Target="https://www.youtube.com/watch?v=xFDYxiDffG8&amp;t=96s" TargetMode="External"/><Relationship Id="rId3" Type="http://schemas.openxmlformats.org/officeDocument/2006/relationships/image" Target="../media/image8.png"/><Relationship Id="rId12" Type="http://schemas.openxmlformats.org/officeDocument/2006/relationships/hyperlink" Target="https://maroc-diplomatique.net/projet-lgv-kenitra-marrakech-egis-systra-et-ineco-en-course-pour-un-contrat-de-14-mmdh/#:~:text=L%E2%80%99ing%C3%A9nieriste%20fran%C3%A7ais%20Egis%2C%20en%20partenariat%20avec%20Systra%20et,%C3%A0%20grande%20vitesse%20%28LGV%29%20reliant%20K%C3%A9nitra%20%C3%A0%20Marrakech." TargetMode="External"/><Relationship Id="rId2" Type="http://schemas.openxmlformats.org/officeDocument/2006/relationships/image" Target="../media/image7.jpeg"/><Relationship Id="rId16" Type="http://schemas.openxmlformats.org/officeDocument/2006/relationships/hyperlink" Target="https://www.helloworld-agency.com/blog/la-ligne-a-grande-vitesse-lgv-kenitra-marrakech-un-projet-d-envergure-avec-un-impact-sur-le-marketing-digital/" TargetMode="External"/><Relationship Id="rId1" Type="http://schemas.openxmlformats.org/officeDocument/2006/relationships/slideLayout" Target="../slideLayouts/slideLayout7.xml"/><Relationship Id="rId11" Type="http://schemas.openxmlformats.org/officeDocument/2006/relationships/hyperlink" Target="https://www.archicontemporaine.org/viaduc-de-millau-construction-hauteur-et-tarifs/" TargetMode="External"/><Relationship Id="rId5" Type="http://schemas.openxmlformats.org/officeDocument/2006/relationships/image" Target="../media/image9.png"/><Relationship Id="rId15" Type="http://schemas.openxmlformats.org/officeDocument/2006/relationships/hyperlink" Target="https://www.youtube.com/watch?v=SpzSsC20bLw" TargetMode="External"/><Relationship Id="rId10" Type="http://schemas.openxmlformats.org/officeDocument/2006/relationships/hyperlink" Target="https://evasion-online.com/les-voyages/tourisme/viaduc-de-millau" TargetMode="External"/><Relationship Id="rId4" Type="http://schemas.openxmlformats.org/officeDocument/2006/relationships/image" Target="../media/image6.svg"/><Relationship Id="rId9" Type="http://schemas.openxmlformats.org/officeDocument/2006/relationships/image" Target="../media/image16.svg"/><Relationship Id="rId14" Type="http://schemas.openxmlformats.org/officeDocument/2006/relationships/hyperlink" Target="https://www.youtube.com/watch?v=_6yg5j_Is4w&amp;t=89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svg"/><Relationship Id="rId9"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12" Type="http://schemas.openxmlformats.org/officeDocument/2006/relationships/image" Target="../media/image14.svg"/><Relationship Id="rId2" Type="http://schemas.openxmlformats.org/officeDocument/2006/relationships/image" Target="../media/image4.jpeg"/><Relationship Id="rId1" Type="http://schemas.openxmlformats.org/officeDocument/2006/relationships/slideLayout" Target="../slideLayouts/slideLayout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sv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sv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5.jpeg"/><Relationship Id="rId3" Type="http://schemas.openxmlformats.org/officeDocument/2006/relationships/image" Target="../media/image8.png"/><Relationship Id="rId12"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 Id="rId11" Type="http://schemas.openxmlformats.org/officeDocument/2006/relationships/image" Target="../media/image13.jpeg"/><Relationship Id="rId5" Type="http://schemas.openxmlformats.org/officeDocument/2006/relationships/image" Target="../media/image9.png"/><Relationship Id="rId10" Type="http://schemas.openxmlformats.org/officeDocument/2006/relationships/image" Target="../media/image12.jpeg"/><Relationship Id="rId4" Type="http://schemas.openxmlformats.org/officeDocument/2006/relationships/image" Target="../media/image6.sv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2.png"/><Relationship Id="rId3" Type="http://schemas.openxmlformats.org/officeDocument/2006/relationships/image" Target="../media/image7.jpe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PNG"/><Relationship Id="rId5" Type="http://schemas.openxmlformats.org/officeDocument/2006/relationships/image" Target="../media/image6.svg"/><Relationship Id="rId10"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image" Target="../media/image9.png"/><Relationship Id="rId10" Type="http://schemas.openxmlformats.org/officeDocument/2006/relationships/image" Target="../media/image27.png"/><Relationship Id="rId4" Type="http://schemas.openxmlformats.org/officeDocument/2006/relationships/image" Target="../media/image6.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7" name="AutoShape 7"/>
          <p:cNvSpPr/>
          <p:nvPr/>
        </p:nvSpPr>
        <p:spPr>
          <a:xfrm>
            <a:off x="4787146" y="6229225"/>
            <a:ext cx="2835091" cy="0"/>
          </a:xfrm>
          <a:prstGeom prst="line">
            <a:avLst/>
          </a:prstGeom>
          <a:ln w="28575" cap="flat">
            <a:solidFill>
              <a:srgbClr val="000000"/>
            </a:solidFill>
            <a:prstDash val="solid"/>
            <a:headEnd type="none" w="sm" len="sm"/>
            <a:tailEnd type="none" w="sm" len="sm"/>
          </a:ln>
        </p:spPr>
      </p:sp>
      <p:sp>
        <p:nvSpPr>
          <p:cNvPr id="8" name="AutoShape 8"/>
          <p:cNvSpPr/>
          <p:nvPr/>
        </p:nvSpPr>
        <p:spPr>
          <a:xfrm>
            <a:off x="10298931" y="6229225"/>
            <a:ext cx="2835091" cy="0"/>
          </a:xfrm>
          <a:prstGeom prst="line">
            <a:avLst/>
          </a:prstGeom>
          <a:ln w="28575" cap="flat">
            <a:solidFill>
              <a:srgbClr val="000000"/>
            </a:solidFill>
            <a:prstDash val="solid"/>
            <a:headEnd type="none" w="sm" len="sm"/>
            <a:tailEnd type="none" w="sm" len="sm"/>
          </a:ln>
        </p:spPr>
      </p:sp>
      <p:sp>
        <p:nvSpPr>
          <p:cNvPr id="15" name="Freeform 15"/>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7" name="TextBox 17"/>
          <p:cNvSpPr txBox="1"/>
          <p:nvPr/>
        </p:nvSpPr>
        <p:spPr>
          <a:xfrm>
            <a:off x="1539638" y="3479069"/>
            <a:ext cx="15208725" cy="1988942"/>
          </a:xfrm>
          <a:prstGeom prst="rect">
            <a:avLst/>
          </a:prstGeom>
        </p:spPr>
        <p:txBody>
          <a:bodyPr lIns="0" tIns="0" rIns="0" bIns="0" rtlCol="0" anchor="t">
            <a:spAutoFit/>
          </a:bodyPr>
          <a:lstStyle/>
          <a:p>
            <a:pPr lvl="0" algn="ctr">
              <a:lnSpc>
                <a:spcPts val="18913"/>
              </a:lnSpc>
              <a:spcBef>
                <a:spcPct val="0"/>
              </a:spcBef>
            </a:pPr>
            <a:r>
              <a:rPr lang="fr-FR" sz="4800" b="1" dirty="0">
                <a:solidFill>
                  <a:srgbClr val="FFFFFF"/>
                </a:solidFill>
                <a:latin typeface="Montserrat Bold"/>
                <a:ea typeface="Montserrat Bold"/>
                <a:cs typeface="Montserrat Bold"/>
              </a:rPr>
              <a:t>L</a:t>
            </a:r>
            <a:r>
              <a:rPr lang="fr-FR" sz="4800" b="1" dirty="0" smtClean="0">
                <a:solidFill>
                  <a:srgbClr val="FFFFFF"/>
                </a:solidFill>
                <a:latin typeface="Montserrat Bold"/>
                <a:ea typeface="Montserrat Bold"/>
                <a:cs typeface="Montserrat Bold"/>
              </a:rPr>
              <a:t>e </a:t>
            </a:r>
            <a:r>
              <a:rPr lang="fr-FR" sz="4800" b="1" dirty="0">
                <a:solidFill>
                  <a:srgbClr val="FFFFFF"/>
                </a:solidFill>
                <a:latin typeface="Montserrat Bold"/>
                <a:ea typeface="Montserrat Bold"/>
                <a:cs typeface="Montserrat Bold"/>
              </a:rPr>
              <a:t>génie civil et l'économie internationale </a:t>
            </a:r>
            <a:endParaRPr lang="en-US" sz="4800" b="1" dirty="0">
              <a:solidFill>
                <a:srgbClr val="FFFFFF"/>
              </a:solidFill>
              <a:latin typeface="Montserrat Bold"/>
              <a:ea typeface="Montserrat Bold"/>
              <a:cs typeface="Montserrat Bold"/>
              <a:sym typeface="Montserrat Bold"/>
            </a:endParaRPr>
          </a:p>
        </p:txBody>
      </p:sp>
      <p:sp>
        <p:nvSpPr>
          <p:cNvPr id="18" name="TextBox 18"/>
          <p:cNvSpPr txBox="1"/>
          <p:nvPr/>
        </p:nvSpPr>
        <p:spPr>
          <a:xfrm>
            <a:off x="7622237" y="5957763"/>
            <a:ext cx="2676694" cy="495300"/>
          </a:xfrm>
          <a:prstGeom prst="rect">
            <a:avLst/>
          </a:prstGeom>
        </p:spPr>
        <p:txBody>
          <a:bodyPr lIns="0" tIns="0" rIns="0" bIns="0" rtlCol="0" anchor="t">
            <a:spAutoFit/>
          </a:bodyPr>
          <a:lstStyle/>
          <a:p>
            <a:pPr marL="0" lvl="0" indent="0" algn="ctr">
              <a:lnSpc>
                <a:spcPts val="4199"/>
              </a:lnSpc>
              <a:spcBef>
                <a:spcPct val="0"/>
              </a:spcBef>
            </a:pPr>
            <a:r>
              <a:rPr lang="en-US" sz="2999" b="1" dirty="0" smtClean="0">
                <a:solidFill>
                  <a:schemeClr val="accent5">
                    <a:lumMod val="60000"/>
                    <a:lumOff val="40000"/>
                  </a:schemeClr>
                </a:solidFill>
                <a:latin typeface="Montserrat Bold"/>
                <a:ea typeface="Montserrat Bold"/>
                <a:cs typeface="Montserrat Bold"/>
                <a:sym typeface="Montserrat Bold"/>
              </a:rPr>
              <a:t>24-04-25</a:t>
            </a:r>
            <a:endParaRPr lang="en-US" sz="2999" b="1" dirty="0">
              <a:solidFill>
                <a:schemeClr val="accent5">
                  <a:lumMod val="60000"/>
                  <a:lumOff val="40000"/>
                </a:schemeClr>
              </a:solidFill>
              <a:latin typeface="Montserrat Bold"/>
              <a:ea typeface="Montserrat Bold"/>
              <a:cs typeface="Montserrat Bold"/>
              <a:sym typeface="Montserrat Bold"/>
            </a:endParaRPr>
          </a:p>
        </p:txBody>
      </p:sp>
      <p:sp>
        <p:nvSpPr>
          <p:cNvPr id="24" name="TextBox 24"/>
          <p:cNvSpPr txBox="1"/>
          <p:nvPr/>
        </p:nvSpPr>
        <p:spPr>
          <a:xfrm>
            <a:off x="685800" y="8632195"/>
            <a:ext cx="4542139" cy="649793"/>
          </a:xfrm>
          <a:prstGeom prst="rect">
            <a:avLst/>
          </a:prstGeom>
        </p:spPr>
        <p:txBody>
          <a:bodyPr wrap="square" lIns="0" tIns="0" rIns="0" bIns="0" rtlCol="0" anchor="t">
            <a:spAutoFit/>
          </a:bodyPr>
          <a:lstStyle/>
          <a:p>
            <a:pPr marL="0" lvl="0" indent="0" algn="l">
              <a:lnSpc>
                <a:spcPts val="2519"/>
              </a:lnSpc>
              <a:spcBef>
                <a:spcPct val="0"/>
              </a:spcBef>
            </a:pPr>
            <a:r>
              <a:rPr lang="en-US" sz="2400" dirty="0" smtClean="0">
                <a:solidFill>
                  <a:srgbClr val="FFFFFF"/>
                </a:solidFill>
                <a:latin typeface="Montserrat"/>
                <a:ea typeface="Montserrat"/>
                <a:cs typeface="Montserrat"/>
                <a:sym typeface="Montserrat"/>
              </a:rPr>
              <a:t>par ; NASIRI Najeem Ullah</a:t>
            </a:r>
          </a:p>
          <a:p>
            <a:pPr marL="0" lvl="0" indent="0" algn="l">
              <a:lnSpc>
                <a:spcPts val="2519"/>
              </a:lnSpc>
              <a:spcBef>
                <a:spcPct val="0"/>
              </a:spcBef>
            </a:pPr>
            <a:r>
              <a:rPr lang="en-US" sz="2400" dirty="0" smtClean="0">
                <a:solidFill>
                  <a:srgbClr val="FFFFFF"/>
                </a:solidFill>
                <a:latin typeface="Montserrat"/>
                <a:ea typeface="Montserrat"/>
                <a:cs typeface="Montserrat"/>
                <a:sym typeface="Montserrat"/>
              </a:rPr>
              <a:t> et </a:t>
            </a:r>
            <a:r>
              <a:rPr lang="en-US" sz="2400" dirty="0">
                <a:solidFill>
                  <a:srgbClr val="FFFFFF"/>
                </a:solidFill>
                <a:latin typeface="Montserrat"/>
                <a:ea typeface="Montserrat"/>
                <a:cs typeface="Montserrat"/>
                <a:sym typeface="Montserrat"/>
              </a:rPr>
              <a:t>Y</a:t>
            </a:r>
            <a:r>
              <a:rPr lang="en-US" sz="2400" dirty="0" smtClean="0">
                <a:solidFill>
                  <a:srgbClr val="FFFFFF"/>
                </a:solidFill>
                <a:latin typeface="Montserrat"/>
                <a:ea typeface="Montserrat"/>
                <a:cs typeface="Montserrat"/>
                <a:sym typeface="Montserrat"/>
              </a:rPr>
              <a:t>EWON</a:t>
            </a:r>
            <a:endParaRPr lang="en-US" sz="2400" dirty="0">
              <a:solidFill>
                <a:srgbClr val="FFFFFF"/>
              </a:solidFill>
              <a:latin typeface="Montserrat"/>
              <a:ea typeface="Montserrat"/>
              <a:cs typeface="Montserrat"/>
              <a:sym typeface="Montserrat"/>
            </a:endParaRP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49400" y="1003303"/>
            <a:ext cx="3098793" cy="1549397"/>
          </a:xfrm>
          <a:prstGeom prst="roundRect">
            <a:avLst>
              <a:gd name="adj" fmla="val 5000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 name="AutoShape 7"/>
          <p:cNvSpPr/>
          <p:nvPr/>
        </p:nvSpPr>
        <p:spPr>
          <a:xfrm>
            <a:off x="7622237" y="6667500"/>
            <a:ext cx="2835091" cy="0"/>
          </a:xfrm>
          <a:prstGeom prst="line">
            <a:avLst/>
          </a:prstGeom>
          <a:ln w="28575" cap="flat">
            <a:solidFill>
              <a:srgbClr val="000000"/>
            </a:solidFill>
            <a:prstDash val="solid"/>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AutoShape 4"/>
          <p:cNvSpPr/>
          <p:nvPr/>
        </p:nvSpPr>
        <p:spPr>
          <a:xfrm flipV="1">
            <a:off x="15708748" y="9244012"/>
            <a:ext cx="871702" cy="0"/>
          </a:xfrm>
          <a:prstGeom prst="line">
            <a:avLst/>
          </a:prstGeom>
          <a:ln w="28575" cap="flat">
            <a:solidFill>
              <a:srgbClr val="000000"/>
            </a:solidFill>
            <a:prstDash val="solid"/>
            <a:headEnd type="none" w="sm" len="sm"/>
            <a:tailEnd type="arrow" w="med" len="sm"/>
          </a:ln>
        </p:spPr>
      </p:sp>
      <p:sp>
        <p:nvSpPr>
          <p:cNvPr id="15" name="TextBox 15"/>
          <p:cNvSpPr txBox="1"/>
          <p:nvPr/>
        </p:nvSpPr>
        <p:spPr>
          <a:xfrm>
            <a:off x="1756963" y="1810727"/>
            <a:ext cx="7387037" cy="897682"/>
          </a:xfrm>
          <a:prstGeom prst="rect">
            <a:avLst/>
          </a:prstGeom>
        </p:spPr>
        <p:txBody>
          <a:bodyPr wrap="square" lIns="0" tIns="0" rIns="0" bIns="0" rtlCol="0" anchor="t">
            <a:spAutoFit/>
          </a:bodyPr>
          <a:lstStyle/>
          <a:p>
            <a:pPr algn="ctr">
              <a:lnSpc>
                <a:spcPts val="7000"/>
              </a:lnSpc>
              <a:spcBef>
                <a:spcPct val="0"/>
              </a:spcBef>
            </a:pPr>
            <a:r>
              <a:rPr lang="fr-FR" sz="5000" b="1" dirty="0">
                <a:solidFill>
                  <a:srgbClr val="04395B"/>
                </a:solidFill>
                <a:latin typeface="Times New Roman" panose="02020603050405020304" pitchFamily="18" charset="0"/>
                <a:ea typeface="Montserrat Bold"/>
                <a:cs typeface="Times New Roman" panose="02020603050405020304" pitchFamily="18" charset="0"/>
              </a:rPr>
              <a:t>Canal de </a:t>
            </a:r>
            <a:r>
              <a:rPr lang="fr-FR" sz="5000" b="1" dirty="0" smtClean="0">
                <a:solidFill>
                  <a:srgbClr val="04395B"/>
                </a:solidFill>
                <a:latin typeface="Times New Roman" panose="02020603050405020304" pitchFamily="18" charset="0"/>
                <a:ea typeface="Montserrat Bold"/>
                <a:cs typeface="Times New Roman" panose="02020603050405020304" pitchFamily="18" charset="0"/>
              </a:rPr>
              <a:t>Panama</a:t>
            </a:r>
            <a:endParaRPr lang="en-US" sz="5000" b="1" dirty="0">
              <a:solidFill>
                <a:srgbClr val="04395B"/>
              </a:solidFill>
              <a:latin typeface="Times New Roman" panose="02020603050405020304" pitchFamily="18" charset="0"/>
              <a:ea typeface="Montserrat Bold"/>
              <a:cs typeface="Times New Roman" panose="02020603050405020304" pitchFamily="18" charset="0"/>
            </a:endParaRPr>
          </a:p>
        </p:txBody>
      </p:sp>
      <p:sp>
        <p:nvSpPr>
          <p:cNvPr id="28" name="Freeform 28"/>
          <p:cNvSpPr/>
          <p:nvPr/>
        </p:nvSpPr>
        <p:spPr>
          <a:xfrm>
            <a:off x="17025371" y="7171989"/>
            <a:ext cx="2055033" cy="1124663"/>
          </a:xfrm>
          <a:custGeom>
            <a:avLst/>
            <a:gdLst/>
            <a:ahLst/>
            <a:cxnLst/>
            <a:rect l="l" t="t" r="r" b="b"/>
            <a:pathLst>
              <a:path w="2055033" h="1124663">
                <a:moveTo>
                  <a:pt x="0" y="0"/>
                </a:moveTo>
                <a:lnTo>
                  <a:pt x="2055033" y="0"/>
                </a:lnTo>
                <a:lnTo>
                  <a:pt x="2055033" y="1124663"/>
                </a:lnTo>
                <a:lnTo>
                  <a:pt x="0" y="1124663"/>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sp>
        <p:nvSpPr>
          <p:cNvPr id="29" name="Freeform 29"/>
          <p:cNvSpPr/>
          <p:nvPr/>
        </p:nvSpPr>
        <p:spPr>
          <a:xfrm>
            <a:off x="-792404" y="2348127"/>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10999" y="482162"/>
            <a:ext cx="6271021" cy="4070410"/>
          </a:xfrm>
          <a:prstGeom prst="rect">
            <a:avLst/>
          </a:prstGeom>
        </p:spPr>
      </p:pic>
      <p:sp>
        <p:nvSpPr>
          <p:cNvPr id="6" name="Rectangle 5"/>
          <p:cNvSpPr/>
          <p:nvPr/>
        </p:nvSpPr>
        <p:spPr>
          <a:xfrm>
            <a:off x="12573000" y="4563468"/>
            <a:ext cx="4781694" cy="369332"/>
          </a:xfrm>
          <a:prstGeom prst="rect">
            <a:avLst/>
          </a:prstGeom>
        </p:spPr>
        <p:txBody>
          <a:bodyPr wrap="none">
            <a:spAutoFit/>
          </a:bodyPr>
          <a:lstStyle/>
          <a:p>
            <a:r>
              <a:rPr lang="en-US" dirty="0">
                <a:hlinkClick r:id="rId10"/>
              </a:rPr>
              <a:t>BBC </a:t>
            </a:r>
            <a:r>
              <a:rPr lang="en-US" dirty="0" err="1">
                <a:hlinkClick r:id="rId10"/>
              </a:rPr>
              <a:t>Mundo</a:t>
            </a:r>
            <a:r>
              <a:rPr lang="en-US" dirty="0">
                <a:hlinkClick r:id="rId10"/>
              </a:rPr>
              <a:t> - Canal de Panamá: </a:t>
            </a:r>
            <a:r>
              <a:rPr lang="en-US" dirty="0" err="1">
                <a:hlinkClick r:id="rId10"/>
              </a:rPr>
              <a:t>mapa</a:t>
            </a:r>
            <a:r>
              <a:rPr lang="en-US" dirty="0">
                <a:hlinkClick r:id="rId10"/>
              </a:rPr>
              <a:t> </a:t>
            </a:r>
            <a:r>
              <a:rPr lang="en-US" dirty="0" err="1">
                <a:hlinkClick r:id="rId10"/>
              </a:rPr>
              <a:t>interactivo</a:t>
            </a:r>
            <a:endParaRPr lang="en-US" dirty="0"/>
          </a:p>
        </p:txBody>
      </p:sp>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l="6015" t="24814" r="9475"/>
          <a:stretch/>
        </p:blipFill>
        <p:spPr>
          <a:xfrm>
            <a:off x="7620000" y="5008443"/>
            <a:ext cx="7793021" cy="4625682"/>
          </a:xfrm>
          <a:prstGeom prst="rect">
            <a:avLst/>
          </a:prstGeom>
        </p:spPr>
      </p:pic>
      <p:sp>
        <p:nvSpPr>
          <p:cNvPr id="9" name="Rectangle 8"/>
          <p:cNvSpPr/>
          <p:nvPr/>
        </p:nvSpPr>
        <p:spPr>
          <a:xfrm>
            <a:off x="1474590" y="2768712"/>
            <a:ext cx="9144000" cy="1815882"/>
          </a:xfrm>
          <a:prstGeom prst="rect">
            <a:avLst/>
          </a:prstGeom>
        </p:spPr>
        <p:txBody>
          <a:bodyPr>
            <a:spAutoFit/>
          </a:bodyPr>
          <a:lstStyle/>
          <a:p>
            <a:pPr algn="just"/>
            <a:r>
              <a:rPr lang="fr-FR" sz="2800" dirty="0"/>
              <a:t>E</a:t>
            </a:r>
            <a:r>
              <a:rPr lang="fr-FR" sz="2800" dirty="0" smtClean="0"/>
              <a:t>st </a:t>
            </a:r>
            <a:r>
              <a:rPr lang="fr-FR" sz="2800" dirty="0"/>
              <a:t>un exemple clé. En réduisant le temps de transport entre l'Atlantique et le Pacifique, il a considérablement augmenté le commerce maritime international et a généré des revenus importants pour le </a:t>
            </a:r>
            <a:r>
              <a:rPr lang="fr-FR" sz="2800" dirty="0" smtClean="0"/>
              <a:t>Panama.</a:t>
            </a:r>
            <a:endParaRPr lang="en-US" sz="2800" dirty="0"/>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29664" y="5477121"/>
            <a:ext cx="3938554" cy="2635801"/>
          </a:xfrm>
          <a:prstGeom prst="rect">
            <a:avLst/>
          </a:prstGeom>
        </p:spPr>
      </p:pic>
      <p:sp>
        <p:nvSpPr>
          <p:cNvPr id="16" name="Rectangle 15"/>
          <p:cNvSpPr/>
          <p:nvPr/>
        </p:nvSpPr>
        <p:spPr>
          <a:xfrm>
            <a:off x="1163766" y="8321310"/>
            <a:ext cx="4684296" cy="707886"/>
          </a:xfrm>
          <a:prstGeom prst="rect">
            <a:avLst/>
          </a:prstGeom>
        </p:spPr>
        <p:txBody>
          <a:bodyPr wrap="none">
            <a:spAutoFit/>
          </a:bodyPr>
          <a:lstStyle/>
          <a:p>
            <a:r>
              <a:rPr lang="fr-FR" sz="2000" dirty="0">
                <a:solidFill>
                  <a:srgbClr val="202122"/>
                </a:solidFill>
                <a:latin typeface="Arial" panose="020B0604020202020204" pitchFamily="34" charset="0"/>
              </a:rPr>
              <a:t>Les navires plus petits payent une taxe </a:t>
            </a:r>
            <a:endParaRPr lang="fr-FR" sz="2000" dirty="0" smtClean="0">
              <a:solidFill>
                <a:srgbClr val="202122"/>
              </a:solidFill>
              <a:latin typeface="Arial" panose="020B0604020202020204" pitchFamily="34" charset="0"/>
            </a:endParaRPr>
          </a:p>
          <a:p>
            <a:r>
              <a:rPr lang="fr-FR" sz="2000" dirty="0" smtClean="0">
                <a:solidFill>
                  <a:srgbClr val="202122"/>
                </a:solidFill>
                <a:latin typeface="Arial" panose="020B0604020202020204" pitchFamily="34" charset="0"/>
              </a:rPr>
              <a:t>dépendant </a:t>
            </a:r>
            <a:r>
              <a:rPr lang="fr-FR" sz="2000" dirty="0">
                <a:solidFill>
                  <a:srgbClr val="202122"/>
                </a:solidFill>
                <a:latin typeface="Arial" panose="020B0604020202020204" pitchFamily="34" charset="0"/>
              </a:rPr>
              <a:t>de leur longueur. En 2025</a:t>
            </a:r>
            <a:endParaRPr lang="en-US" sz="2000" dirty="0"/>
          </a:p>
        </p:txBody>
      </p:sp>
    </p:spTree>
    <p:extLst>
      <p:ext uri="{BB962C8B-B14F-4D97-AF65-F5344CB8AC3E}">
        <p14:creationId xmlns:p14="http://schemas.microsoft.com/office/powerpoint/2010/main" val="3606208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AutoShape 4"/>
          <p:cNvSpPr/>
          <p:nvPr/>
        </p:nvSpPr>
        <p:spPr>
          <a:xfrm flipV="1">
            <a:off x="15708748" y="9244012"/>
            <a:ext cx="871702" cy="0"/>
          </a:xfrm>
          <a:prstGeom prst="line">
            <a:avLst/>
          </a:prstGeom>
          <a:ln w="28575" cap="flat">
            <a:solidFill>
              <a:srgbClr val="000000"/>
            </a:solidFill>
            <a:prstDash val="solid"/>
            <a:headEnd type="none" w="sm" len="sm"/>
            <a:tailEnd type="arrow" w="med" len="sm"/>
          </a:ln>
        </p:spPr>
      </p:sp>
      <p:sp>
        <p:nvSpPr>
          <p:cNvPr id="15" name="TextBox 15"/>
          <p:cNvSpPr txBox="1"/>
          <p:nvPr/>
        </p:nvSpPr>
        <p:spPr>
          <a:xfrm>
            <a:off x="4155082" y="2252877"/>
            <a:ext cx="9977837" cy="829138"/>
          </a:xfrm>
          <a:prstGeom prst="rect">
            <a:avLst/>
          </a:prstGeom>
        </p:spPr>
        <p:txBody>
          <a:bodyPr lIns="0" tIns="0" rIns="0" bIns="0" rtlCol="0" anchor="t">
            <a:spAutoFit/>
          </a:bodyPr>
          <a:lstStyle/>
          <a:p>
            <a:pPr algn="ctr">
              <a:lnSpc>
                <a:spcPts val="7000"/>
              </a:lnSpc>
              <a:spcBef>
                <a:spcPct val="0"/>
              </a:spcBef>
            </a:pPr>
            <a:r>
              <a:rPr lang="fr-FR" sz="5000" b="1" dirty="0">
                <a:solidFill>
                  <a:srgbClr val="04395B"/>
                </a:solidFill>
                <a:latin typeface="Times New Roman" panose="02020603050405020304" pitchFamily="18" charset="0"/>
                <a:ea typeface="Montserrat Bold"/>
                <a:cs typeface="Times New Roman" panose="02020603050405020304" pitchFamily="18" charset="0"/>
              </a:rPr>
              <a:t>Économie Internationale</a:t>
            </a:r>
            <a:endParaRPr lang="en-US" sz="5000" b="1" dirty="0">
              <a:solidFill>
                <a:srgbClr val="04395B"/>
              </a:solidFill>
              <a:latin typeface="Times New Roman" panose="02020603050405020304" pitchFamily="18" charset="0"/>
              <a:ea typeface="Montserrat Bold"/>
              <a:cs typeface="Times New Roman" panose="02020603050405020304" pitchFamily="18" charset="0"/>
            </a:endParaRPr>
          </a:p>
        </p:txBody>
      </p:sp>
      <p:sp>
        <p:nvSpPr>
          <p:cNvPr id="28" name="Freeform 28"/>
          <p:cNvSpPr/>
          <p:nvPr/>
        </p:nvSpPr>
        <p:spPr>
          <a:xfrm>
            <a:off x="17025371" y="7171989"/>
            <a:ext cx="2055033" cy="1124663"/>
          </a:xfrm>
          <a:custGeom>
            <a:avLst/>
            <a:gdLst/>
            <a:ahLst/>
            <a:cxnLst/>
            <a:rect l="l" t="t" r="r" b="b"/>
            <a:pathLst>
              <a:path w="2055033" h="1124663">
                <a:moveTo>
                  <a:pt x="0" y="0"/>
                </a:moveTo>
                <a:lnTo>
                  <a:pt x="2055033" y="0"/>
                </a:lnTo>
                <a:lnTo>
                  <a:pt x="2055033" y="1124663"/>
                </a:lnTo>
                <a:lnTo>
                  <a:pt x="0" y="1124663"/>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29" name="Freeform 29"/>
          <p:cNvSpPr/>
          <p:nvPr/>
        </p:nvSpPr>
        <p:spPr>
          <a:xfrm>
            <a:off x="-792404" y="2348127"/>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4" name="TextBox 13"/>
          <p:cNvSpPr txBox="1"/>
          <p:nvPr/>
        </p:nvSpPr>
        <p:spPr>
          <a:xfrm>
            <a:off x="1647665" y="3472790"/>
            <a:ext cx="14554200" cy="5016758"/>
          </a:xfrm>
          <a:prstGeom prst="rect">
            <a:avLst/>
          </a:prstGeom>
          <a:noFill/>
        </p:spPr>
        <p:txBody>
          <a:bodyPr wrap="square" rtlCol="0">
            <a:spAutoFit/>
          </a:bodyPr>
          <a:lstStyle/>
          <a:p>
            <a:pPr algn="just"/>
            <a:r>
              <a:rPr lang="fr-FR" sz="3200" dirty="0"/>
              <a:t>L'économie internationale traite des </a:t>
            </a:r>
            <a:r>
              <a:rPr lang="fr-FR" sz="3200" b="1" dirty="0"/>
              <a:t>interactions économiques </a:t>
            </a:r>
            <a:r>
              <a:rPr lang="fr-FR" sz="3200" dirty="0"/>
              <a:t>entre les pays, y compris le commerce, les investissements et les politiques économiques.</a:t>
            </a:r>
            <a:endParaRPr lang="en-US" sz="3200" dirty="0"/>
          </a:p>
          <a:p>
            <a:pPr algn="just"/>
            <a:r>
              <a:rPr lang="fr-FR" sz="3200" dirty="0"/>
              <a:t> </a:t>
            </a:r>
            <a:endParaRPr lang="en-US" sz="3200" dirty="0"/>
          </a:p>
          <a:p>
            <a:pPr marL="342900" indent="-342900" algn="just">
              <a:buFont typeface="Arial" panose="020B0604020202020204" pitchFamily="34" charset="0"/>
              <a:buChar char="•"/>
            </a:pPr>
            <a:r>
              <a:rPr lang="fr-FR" sz="3200" b="1" dirty="0" smtClean="0"/>
              <a:t>Le regard sur le génie civil</a:t>
            </a:r>
            <a:endParaRPr lang="en-US" sz="3200" b="1" dirty="0"/>
          </a:p>
          <a:p>
            <a:r>
              <a:rPr lang="fr-FR" sz="3200" dirty="0" smtClean="0"/>
              <a:t>Dans </a:t>
            </a:r>
            <a:r>
              <a:rPr lang="fr-FR" sz="3200" dirty="0"/>
              <a:t>le cadre du commerce international, on a souvent tendance à limiter les échanges aux biens matériels — produits manufacturés, ressources naturelles, etc. Toutefois, </a:t>
            </a:r>
            <a:r>
              <a:rPr lang="fr-FR" sz="3200" b="1" dirty="0"/>
              <a:t>le génie civil</a:t>
            </a:r>
            <a:r>
              <a:rPr lang="fr-FR" sz="3200" dirty="0"/>
              <a:t>, tout comme d'autres services complexes (ingénierie, architecture, technologies de l’information), est aussi </a:t>
            </a:r>
            <a:r>
              <a:rPr lang="fr-FR" sz="3200" b="1" dirty="0"/>
              <a:t>considéré comme une forme d’exportation de service</a:t>
            </a:r>
            <a:r>
              <a:rPr lang="fr-FR" sz="3200" dirty="0"/>
              <a:t>, c’est-à-dire une </a:t>
            </a:r>
            <a:r>
              <a:rPr lang="fr-FR" sz="3200" b="1" dirty="0"/>
              <a:t>valeur ajoutée immatérielle</a:t>
            </a:r>
            <a:r>
              <a:rPr lang="fr-FR" sz="3200" dirty="0"/>
              <a:t>.</a:t>
            </a:r>
          </a:p>
          <a:p>
            <a:pPr algn="just"/>
            <a:endParaRPr lang="fr-FR" sz="3200" dirty="0"/>
          </a:p>
        </p:txBody>
      </p:sp>
    </p:spTree>
    <p:extLst>
      <p:ext uri="{BB962C8B-B14F-4D97-AF65-F5344CB8AC3E}">
        <p14:creationId xmlns:p14="http://schemas.microsoft.com/office/powerpoint/2010/main" val="3181741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591"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AutoShape 4"/>
          <p:cNvSpPr/>
          <p:nvPr/>
        </p:nvSpPr>
        <p:spPr>
          <a:xfrm flipV="1">
            <a:off x="15708748" y="9244012"/>
            <a:ext cx="871702" cy="0"/>
          </a:xfrm>
          <a:prstGeom prst="line">
            <a:avLst/>
          </a:prstGeom>
          <a:ln w="28575" cap="flat">
            <a:solidFill>
              <a:srgbClr val="000000"/>
            </a:solidFill>
            <a:prstDash val="solid"/>
            <a:headEnd type="none" w="sm" len="sm"/>
            <a:tailEnd type="arrow" w="med" len="sm"/>
          </a:ln>
        </p:spPr>
      </p:sp>
      <p:sp>
        <p:nvSpPr>
          <p:cNvPr id="15" name="TextBox 15"/>
          <p:cNvSpPr txBox="1"/>
          <p:nvPr/>
        </p:nvSpPr>
        <p:spPr>
          <a:xfrm>
            <a:off x="1752600" y="876300"/>
            <a:ext cx="7387037" cy="1721240"/>
          </a:xfrm>
          <a:prstGeom prst="rect">
            <a:avLst/>
          </a:prstGeom>
        </p:spPr>
        <p:txBody>
          <a:bodyPr wrap="square" lIns="0" tIns="0" rIns="0" bIns="0" rtlCol="0" anchor="t">
            <a:spAutoFit/>
          </a:bodyPr>
          <a:lstStyle/>
          <a:p>
            <a:pPr algn="ctr">
              <a:lnSpc>
                <a:spcPts val="7000"/>
              </a:lnSpc>
              <a:spcBef>
                <a:spcPct val="0"/>
              </a:spcBef>
            </a:pPr>
            <a:r>
              <a:rPr lang="fr-FR" altLang="ko-KR" sz="5000" b="1" dirty="0" smtClean="0">
                <a:solidFill>
                  <a:srgbClr val="04395B"/>
                </a:solidFill>
                <a:latin typeface="Times New Roman" panose="02020603050405020304" pitchFamily="18" charset="0"/>
                <a:ea typeface="Montserrat Bold"/>
                <a:cs typeface="Times New Roman" panose="02020603050405020304" pitchFamily="18" charset="0"/>
              </a:rPr>
              <a:t>L</a:t>
            </a:r>
            <a:r>
              <a:rPr lang="fr-FR" sz="5000" b="1" dirty="0" smtClean="0">
                <a:solidFill>
                  <a:srgbClr val="04395B"/>
                </a:solidFill>
                <a:latin typeface="Times New Roman" panose="02020603050405020304" pitchFamily="18" charset="0"/>
                <a:ea typeface="Montserrat Bold"/>
                <a:cs typeface="Times New Roman" panose="02020603050405020304" pitchFamily="18" charset="0"/>
              </a:rPr>
              <a:t>e </a:t>
            </a:r>
            <a:r>
              <a:rPr lang="fr-FR" sz="5000" b="1" dirty="0">
                <a:solidFill>
                  <a:srgbClr val="04395B"/>
                </a:solidFill>
                <a:latin typeface="Times New Roman" panose="02020603050405020304" pitchFamily="18" charset="0"/>
                <a:ea typeface="Montserrat Bold"/>
                <a:cs typeface="Times New Roman" panose="02020603050405020304" pitchFamily="18" charset="0"/>
              </a:rPr>
              <a:t>Maroc et </a:t>
            </a:r>
            <a:r>
              <a:rPr lang="fr-FR" altLang="ko-KR" sz="5000" b="1" dirty="0" smtClean="0">
                <a:solidFill>
                  <a:srgbClr val="04395B"/>
                </a:solidFill>
                <a:latin typeface="Times New Roman" panose="02020603050405020304" pitchFamily="18" charset="0"/>
                <a:ea typeface="Montserrat Bold"/>
                <a:cs typeface="Times New Roman" panose="02020603050405020304" pitchFamily="18" charset="0"/>
              </a:rPr>
              <a:t>L</a:t>
            </a:r>
            <a:r>
              <a:rPr lang="fr-FR" sz="5000" b="1" dirty="0" smtClean="0">
                <a:solidFill>
                  <a:srgbClr val="04395B"/>
                </a:solidFill>
                <a:latin typeface="Times New Roman" panose="02020603050405020304" pitchFamily="18" charset="0"/>
                <a:ea typeface="Montserrat Bold"/>
                <a:cs typeface="Times New Roman" panose="02020603050405020304" pitchFamily="18" charset="0"/>
              </a:rPr>
              <a:t>a </a:t>
            </a:r>
            <a:r>
              <a:rPr lang="fr-FR" sz="5000" b="1" dirty="0">
                <a:solidFill>
                  <a:srgbClr val="04395B"/>
                </a:solidFill>
                <a:latin typeface="Times New Roman" panose="02020603050405020304" pitchFamily="18" charset="0"/>
                <a:ea typeface="Montserrat Bold"/>
                <a:cs typeface="Times New Roman" panose="02020603050405020304" pitchFamily="18" charset="0"/>
              </a:rPr>
              <a:t>LGV Kenitra-Marrakech</a:t>
            </a:r>
            <a:endParaRPr lang="en-US" sz="5000" b="1" dirty="0">
              <a:solidFill>
                <a:srgbClr val="04395B"/>
              </a:solidFill>
              <a:latin typeface="Times New Roman" panose="02020603050405020304" pitchFamily="18" charset="0"/>
              <a:ea typeface="Montserrat Bold"/>
              <a:cs typeface="Times New Roman" panose="02020603050405020304" pitchFamily="18" charset="0"/>
            </a:endParaRPr>
          </a:p>
        </p:txBody>
      </p:sp>
      <p:sp>
        <p:nvSpPr>
          <p:cNvPr id="28" name="Freeform 28"/>
          <p:cNvSpPr/>
          <p:nvPr/>
        </p:nvSpPr>
        <p:spPr>
          <a:xfrm>
            <a:off x="17025371" y="7171989"/>
            <a:ext cx="2055033" cy="1124663"/>
          </a:xfrm>
          <a:custGeom>
            <a:avLst/>
            <a:gdLst/>
            <a:ahLst/>
            <a:cxnLst/>
            <a:rect l="l" t="t" r="r" b="b"/>
            <a:pathLst>
              <a:path w="2055033" h="1124663">
                <a:moveTo>
                  <a:pt x="0" y="0"/>
                </a:moveTo>
                <a:lnTo>
                  <a:pt x="2055033" y="0"/>
                </a:lnTo>
                <a:lnTo>
                  <a:pt x="2055033" y="1124663"/>
                </a:lnTo>
                <a:lnTo>
                  <a:pt x="0" y="1124663"/>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29" name="Freeform 29"/>
          <p:cNvSpPr/>
          <p:nvPr/>
        </p:nvSpPr>
        <p:spPr>
          <a:xfrm>
            <a:off x="-1273549" y="2239869"/>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6" name="Rectangle 5"/>
          <p:cNvSpPr/>
          <p:nvPr/>
        </p:nvSpPr>
        <p:spPr>
          <a:xfrm>
            <a:off x="12573000" y="4563468"/>
            <a:ext cx="4781694" cy="369332"/>
          </a:xfrm>
          <a:prstGeom prst="rect">
            <a:avLst/>
          </a:prstGeom>
        </p:spPr>
        <p:txBody>
          <a:bodyPr wrap="none">
            <a:spAutoFit/>
          </a:bodyPr>
          <a:lstStyle/>
          <a:p>
            <a:r>
              <a:rPr lang="en-US" dirty="0">
                <a:hlinkClick r:id="rId9"/>
              </a:rPr>
              <a:t>BBC </a:t>
            </a:r>
            <a:r>
              <a:rPr lang="en-US" dirty="0" err="1">
                <a:hlinkClick r:id="rId9"/>
              </a:rPr>
              <a:t>Mundo</a:t>
            </a:r>
            <a:r>
              <a:rPr lang="en-US" dirty="0">
                <a:hlinkClick r:id="rId9"/>
              </a:rPr>
              <a:t> - Canal de Panamá: </a:t>
            </a:r>
            <a:r>
              <a:rPr lang="en-US" dirty="0" err="1">
                <a:hlinkClick r:id="rId9"/>
              </a:rPr>
              <a:t>mapa</a:t>
            </a:r>
            <a:r>
              <a:rPr lang="en-US" dirty="0">
                <a:hlinkClick r:id="rId9"/>
              </a:rPr>
              <a:t> </a:t>
            </a:r>
            <a:r>
              <a:rPr lang="en-US" dirty="0" err="1">
                <a:hlinkClick r:id="rId9"/>
              </a:rPr>
              <a:t>interactivo</a:t>
            </a:r>
            <a:endParaRPr lang="en-US" dirty="0"/>
          </a:p>
        </p:txBody>
      </p:sp>
      <p:pic>
        <p:nvPicPr>
          <p:cNvPr id="10" name="그림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70218" y="556863"/>
            <a:ext cx="7211889" cy="8013210"/>
          </a:xfrm>
          <a:prstGeom prst="rect">
            <a:avLst/>
          </a:prstGeom>
        </p:spPr>
      </p:pic>
      <p:sp>
        <p:nvSpPr>
          <p:cNvPr id="11" name="직사각형 10"/>
          <p:cNvSpPr/>
          <p:nvPr/>
        </p:nvSpPr>
        <p:spPr>
          <a:xfrm>
            <a:off x="781484" y="2916599"/>
            <a:ext cx="9144000" cy="1077218"/>
          </a:xfrm>
          <a:prstGeom prst="rect">
            <a:avLst/>
          </a:prstGeom>
        </p:spPr>
        <p:txBody>
          <a:bodyPr>
            <a:spAutoFit/>
          </a:bodyPr>
          <a:lstStyle/>
          <a:p>
            <a:r>
              <a:rPr lang="fr-FR" sz="3200" b="1" dirty="0">
                <a:latin typeface="Bahnschrift Light Condensed" panose="020B0502040204020203" pitchFamily="34" charset="0"/>
              </a:rPr>
              <a:t>Le Maroc </a:t>
            </a:r>
            <a:r>
              <a:rPr lang="fr-FR" sz="3200" dirty="0">
                <a:latin typeface="Bahnschrift Light Condensed" panose="020B0502040204020203" pitchFamily="34" charset="0"/>
              </a:rPr>
              <a:t>a commandé </a:t>
            </a:r>
            <a:r>
              <a:rPr lang="fr-FR" sz="3200" b="1" dirty="0" smtClean="0">
                <a:latin typeface="Bahnschrift Light Condensed" panose="020B0502040204020203" pitchFamily="34" charset="0"/>
              </a:rPr>
              <a:t>18 </a:t>
            </a:r>
            <a:r>
              <a:rPr lang="fr-FR" sz="3200" b="1" dirty="0">
                <a:latin typeface="Bahnschrift Light Condensed" panose="020B0502040204020203" pitchFamily="34" charset="0"/>
              </a:rPr>
              <a:t>trains Avelia Horizon</a:t>
            </a:r>
            <a:r>
              <a:rPr lang="fr-FR" sz="3200" dirty="0">
                <a:latin typeface="Bahnschrift Light Condensed" panose="020B0502040204020203" pitchFamily="34" charset="0"/>
              </a:rPr>
              <a:t> à grande vitesse au groupe </a:t>
            </a:r>
            <a:r>
              <a:rPr lang="fr-FR" sz="3200" b="1" dirty="0">
                <a:latin typeface="Bahnschrift Light Condensed" panose="020B0502040204020203" pitchFamily="34" charset="0"/>
              </a:rPr>
              <a:t>français Alstom</a:t>
            </a:r>
            <a:r>
              <a:rPr lang="fr-FR" sz="3200" dirty="0">
                <a:latin typeface="Bahnschrift Light Condensed" panose="020B0502040204020203" pitchFamily="34" charset="0"/>
              </a:rPr>
              <a:t> (technologie de pointe, &gt;300 km/h)</a:t>
            </a:r>
          </a:p>
        </p:txBody>
      </p:sp>
      <p:sp>
        <p:nvSpPr>
          <p:cNvPr id="12" name="직사각형 11"/>
          <p:cNvSpPr/>
          <p:nvPr/>
        </p:nvSpPr>
        <p:spPr>
          <a:xfrm>
            <a:off x="457200" y="9221569"/>
            <a:ext cx="9144000" cy="646331"/>
          </a:xfrm>
          <a:prstGeom prst="rect">
            <a:avLst/>
          </a:prstGeom>
        </p:spPr>
        <p:txBody>
          <a:bodyPr>
            <a:spAutoFit/>
          </a:bodyPr>
          <a:lstStyle/>
          <a:p>
            <a:r>
              <a:rPr lang="fr-FR" i="1" dirty="0"/>
              <a:t>Alstom est un acteur clé de la mobilité en France</a:t>
            </a:r>
            <a:r>
              <a:rPr lang="fr-FR" dirty="0"/>
              <a:t> et un partenaire majeur des agglomérations, des régions françaises et des opérateurs tels que SNCF et RATP.</a:t>
            </a:r>
          </a:p>
        </p:txBody>
      </p:sp>
      <p:sp>
        <p:nvSpPr>
          <p:cNvPr id="13" name="직사각형 12"/>
          <p:cNvSpPr/>
          <p:nvPr/>
        </p:nvSpPr>
        <p:spPr>
          <a:xfrm>
            <a:off x="671103" y="4602104"/>
            <a:ext cx="9144000" cy="2062103"/>
          </a:xfrm>
          <a:prstGeom prst="rect">
            <a:avLst/>
          </a:prstGeom>
        </p:spPr>
        <p:txBody>
          <a:bodyPr>
            <a:spAutoFit/>
          </a:bodyPr>
          <a:lstStyle/>
          <a:p>
            <a:r>
              <a:rPr lang="fr-FR" sz="3200" dirty="0">
                <a:latin typeface="Bahnschrift Light Condensed" panose="020B0502040204020203" pitchFamily="34" charset="0"/>
              </a:rPr>
              <a:t>Objectif </a:t>
            </a:r>
            <a:r>
              <a:rPr lang="fr-FR" sz="3200" dirty="0" smtClean="0">
                <a:latin typeface="Bahnschrift Light Condensed" panose="020B0502040204020203" pitchFamily="34" charset="0"/>
              </a:rPr>
              <a:t> </a:t>
            </a:r>
            <a:r>
              <a:rPr lang="fr-FR" sz="3200" dirty="0">
                <a:latin typeface="Bahnschrift Light Condensed" panose="020B0502040204020203" pitchFamily="34" charset="0"/>
              </a:rPr>
              <a:t>: </a:t>
            </a:r>
            <a:r>
              <a:rPr lang="fr-FR" sz="3200" b="1" dirty="0">
                <a:latin typeface="Bahnschrift Light Condensed" panose="020B0502040204020203" pitchFamily="34" charset="0"/>
              </a:rPr>
              <a:t>moderniser les infrastructures ferroviaires</a:t>
            </a:r>
            <a:r>
              <a:rPr lang="fr-FR" sz="3200" dirty="0">
                <a:latin typeface="Bahnschrift Light Condensed" panose="020B0502040204020203" pitchFamily="34" charset="0"/>
              </a:rPr>
              <a:t>, stimuler le tourisme, et se préparer à la </a:t>
            </a:r>
            <a:r>
              <a:rPr lang="fr-FR" sz="3200" b="1" dirty="0">
                <a:latin typeface="Bahnschrift Light Condensed" panose="020B0502040204020203" pitchFamily="34" charset="0"/>
              </a:rPr>
              <a:t>Coupe du Monde 2030</a:t>
            </a:r>
            <a:r>
              <a:rPr lang="fr-FR" sz="3200" dirty="0" smtClean="0">
                <a:latin typeface="Bahnschrift Light Condensed" panose="020B0502040204020203" pitchFamily="34" charset="0"/>
              </a:rPr>
              <a:t>.</a:t>
            </a:r>
          </a:p>
          <a:p>
            <a:pPr marL="457200" indent="-457200">
              <a:buFont typeface="Arial" panose="020B0604020202020204" pitchFamily="34" charset="0"/>
              <a:buChar char="•"/>
            </a:pPr>
            <a:r>
              <a:rPr lang="fr-FR" altLang="ko-KR" sz="3200" b="1" dirty="0" smtClean="0">
                <a:latin typeface="Bahnschrift Light Condensed" panose="020B0502040204020203" pitchFamily="34" charset="0"/>
              </a:rPr>
              <a:t>781 millions euros</a:t>
            </a:r>
            <a:r>
              <a:rPr lang="fr-FR" altLang="ko-KR" sz="3200" dirty="0" smtClean="0">
                <a:latin typeface="Bahnschrift Light Condensed" panose="020B0502040204020203" pitchFamily="34" charset="0"/>
              </a:rPr>
              <a:t>, entièrement financéss par le Trésor Français sous forme de prêt au gouvernement marocain</a:t>
            </a:r>
            <a:endParaRPr lang="fr-FR" sz="3200" dirty="0">
              <a:latin typeface="Bahnschrift Light Condensed" panose="020B0502040204020203" pitchFamily="34" charset="0"/>
            </a:endParaRPr>
          </a:p>
        </p:txBody>
      </p:sp>
      <p:sp>
        <p:nvSpPr>
          <p:cNvPr id="17" name="직사각형 16"/>
          <p:cNvSpPr/>
          <p:nvPr/>
        </p:nvSpPr>
        <p:spPr>
          <a:xfrm>
            <a:off x="533400" y="8024554"/>
            <a:ext cx="9539697" cy="1015663"/>
          </a:xfrm>
          <a:prstGeom prst="rect">
            <a:avLst/>
          </a:prstGeom>
        </p:spPr>
        <p:txBody>
          <a:bodyPr wrap="square">
            <a:spAutoFit/>
          </a:bodyPr>
          <a:lstStyle/>
          <a:p>
            <a:r>
              <a:rPr lang="fr-FR" sz="3000" b="1" i="1" dirty="0">
                <a:solidFill>
                  <a:srgbClr val="FF0000"/>
                </a:solidFill>
              </a:rPr>
              <a:t>Pourquoi </a:t>
            </a:r>
            <a:r>
              <a:rPr lang="fr-FR" sz="3000" b="1" i="1" dirty="0" smtClean="0">
                <a:solidFill>
                  <a:srgbClr val="FF0000"/>
                </a:solidFill>
              </a:rPr>
              <a:t>La France remporte-elle les </a:t>
            </a:r>
            <a:r>
              <a:rPr lang="fr-FR" sz="3000" b="1" i="1" dirty="0">
                <a:solidFill>
                  <a:srgbClr val="FF0000"/>
                </a:solidFill>
              </a:rPr>
              <a:t>contrats de génie civil </a:t>
            </a:r>
            <a:r>
              <a:rPr lang="fr-FR" sz="3000" b="1" i="1" dirty="0" smtClean="0">
                <a:solidFill>
                  <a:srgbClr val="FF0000"/>
                </a:solidFill>
              </a:rPr>
              <a:t>dans le Maroc ?</a:t>
            </a:r>
            <a:endParaRPr lang="fr-FR" sz="3000" b="1" i="1" dirty="0">
              <a:solidFill>
                <a:srgbClr val="FF0000"/>
              </a:solidFill>
              <a:latin typeface="Bahnschrift Light Condensed" panose="020B0502040204020203" pitchFamily="34" charset="0"/>
            </a:endParaRPr>
          </a:p>
        </p:txBody>
      </p:sp>
      <p:sp>
        <p:nvSpPr>
          <p:cNvPr id="5" name="Rectangle 4"/>
          <p:cNvSpPr/>
          <p:nvPr/>
        </p:nvSpPr>
        <p:spPr>
          <a:xfrm>
            <a:off x="9446264" y="8757604"/>
            <a:ext cx="9075706" cy="369332"/>
          </a:xfrm>
          <a:prstGeom prst="rect">
            <a:avLst/>
          </a:prstGeom>
        </p:spPr>
        <p:txBody>
          <a:bodyPr wrap="square">
            <a:spAutoFit/>
          </a:bodyPr>
          <a:lstStyle/>
          <a:p>
            <a:r>
              <a:rPr lang="fr-FR" dirty="0">
                <a:hlinkClick r:id="rId11"/>
              </a:rPr>
              <a:t>LGV </a:t>
            </a:r>
            <a:r>
              <a:rPr lang="fr-FR" dirty="0" err="1">
                <a:hlinkClick r:id="rId11"/>
              </a:rPr>
              <a:t>Kénitra</a:t>
            </a:r>
            <a:r>
              <a:rPr lang="fr-FR" dirty="0">
                <a:hlinkClick r:id="rId11"/>
              </a:rPr>
              <a:t>-Marrakech : l’ONCF lance le concours architectural des futures gares - YouTube</a:t>
            </a:r>
            <a:endParaRPr lang="en-US" dirty="0"/>
          </a:p>
        </p:txBody>
      </p:sp>
    </p:spTree>
    <p:extLst>
      <p:ext uri="{BB962C8B-B14F-4D97-AF65-F5344CB8AC3E}">
        <p14:creationId xmlns:p14="http://schemas.microsoft.com/office/powerpoint/2010/main" val="1857482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1028700" y="-952500"/>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TextBox 13"/>
          <p:cNvSpPr txBox="1"/>
          <p:nvPr/>
        </p:nvSpPr>
        <p:spPr>
          <a:xfrm>
            <a:off x="4038600" y="662341"/>
            <a:ext cx="10594396" cy="823559"/>
          </a:xfrm>
          <a:prstGeom prst="rect">
            <a:avLst/>
          </a:prstGeom>
        </p:spPr>
        <p:txBody>
          <a:bodyPr lIns="0" tIns="0" rIns="0" bIns="0" rtlCol="0" anchor="t">
            <a:spAutoFit/>
          </a:bodyPr>
          <a:lstStyle/>
          <a:p>
            <a:pPr lvl="0">
              <a:lnSpc>
                <a:spcPts val="7000"/>
              </a:lnSpc>
              <a:spcBef>
                <a:spcPct val="0"/>
              </a:spcBef>
            </a:pPr>
            <a:r>
              <a:rPr lang="fr-FR" sz="5000" b="1" dirty="0">
                <a:solidFill>
                  <a:srgbClr val="04395B"/>
                </a:solidFill>
                <a:latin typeface="Times New Roman" panose="02020603050405020304" pitchFamily="18" charset="0"/>
                <a:ea typeface="Montserrat Bold"/>
                <a:cs typeface="Times New Roman" panose="02020603050405020304" pitchFamily="18" charset="0"/>
              </a:rPr>
              <a:t>Application des théories économiques</a:t>
            </a:r>
          </a:p>
        </p:txBody>
      </p:sp>
      <p:sp>
        <p:nvSpPr>
          <p:cNvPr id="26" name="Freeform 26"/>
          <p:cNvSpPr/>
          <p:nvPr/>
        </p:nvSpPr>
        <p:spPr>
          <a:xfrm>
            <a:off x="17447177" y="6202785"/>
            <a:ext cx="2055033" cy="1124663"/>
          </a:xfrm>
          <a:custGeom>
            <a:avLst/>
            <a:gdLst/>
            <a:ahLst/>
            <a:cxnLst/>
            <a:rect l="l" t="t" r="r" b="b"/>
            <a:pathLst>
              <a:path w="2055033" h="1124663">
                <a:moveTo>
                  <a:pt x="0" y="0"/>
                </a:moveTo>
                <a:lnTo>
                  <a:pt x="2055033" y="0"/>
                </a:lnTo>
                <a:lnTo>
                  <a:pt x="2055033" y="1124663"/>
                </a:lnTo>
                <a:lnTo>
                  <a:pt x="0" y="1124663"/>
                </a:lnTo>
                <a:lnTo>
                  <a:pt x="0" y="0"/>
                </a:lnTo>
                <a:close/>
              </a:path>
            </a:pathLst>
          </a:custGeom>
          <a:blipFill>
            <a:blip r:embed="rId5">
              <a:extLst>
                <a:ext uri="{96DAC541-7B7A-43D3-8B79-37D633B846F1}">
                  <asvg:svgBlip xmlns="" xmlns:asvg="http://schemas.microsoft.com/office/drawing/2016/SVG/main" r:embed="rId9"/>
                </a:ext>
              </a:extLst>
            </a:blip>
            <a:stretch>
              <a:fillRect/>
            </a:stretch>
          </a:blipFill>
        </p:spPr>
      </p:sp>
      <p:sp>
        <p:nvSpPr>
          <p:cNvPr id="27" name="Freeform 27"/>
          <p:cNvSpPr/>
          <p:nvPr/>
        </p:nvSpPr>
        <p:spPr>
          <a:xfrm>
            <a:off x="-1100955" y="2324100"/>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5">
              <a:extLst>
                <a:ext uri="{96DAC541-7B7A-43D3-8B79-37D633B846F1}">
                  <asvg:svgBlip xmlns="" xmlns:asvg="http://schemas.microsoft.com/office/drawing/2016/SVG/main" r:embed="rId9"/>
                </a:ext>
              </a:extLst>
            </a:blip>
            <a:stretch>
              <a:fillRect/>
            </a:stretch>
          </a:blipFill>
        </p:spPr>
      </p:sp>
      <p:sp>
        <p:nvSpPr>
          <p:cNvPr id="5" name="TextBox 4"/>
          <p:cNvSpPr txBox="1"/>
          <p:nvPr/>
        </p:nvSpPr>
        <p:spPr>
          <a:xfrm>
            <a:off x="1552607" y="2213193"/>
            <a:ext cx="15363793" cy="5078313"/>
          </a:xfrm>
          <a:prstGeom prst="rect">
            <a:avLst/>
          </a:prstGeom>
          <a:noFill/>
        </p:spPr>
        <p:txBody>
          <a:bodyPr wrap="square" rtlCol="0">
            <a:spAutoFit/>
          </a:bodyPr>
          <a:lstStyle/>
          <a:p>
            <a:r>
              <a:rPr lang="fr-FR" altLang="ko-KR" sz="3600" b="1" dirty="0" smtClean="0"/>
              <a:t>1. </a:t>
            </a:r>
            <a:r>
              <a:rPr lang="fr-FR" sz="3600" b="1" dirty="0" smtClean="0"/>
              <a:t>Théorie </a:t>
            </a:r>
            <a:r>
              <a:rPr lang="fr-FR" sz="3600" b="1" dirty="0"/>
              <a:t>de </a:t>
            </a:r>
            <a:r>
              <a:rPr lang="fr-FR" sz="3600" b="1" u="sng" dirty="0"/>
              <a:t>Heckscher</a:t>
            </a:r>
            <a:r>
              <a:rPr lang="fr-FR" sz="3600" b="1" dirty="0"/>
              <a:t>–</a:t>
            </a:r>
            <a:r>
              <a:rPr lang="fr-FR" sz="3600" b="1" u="sng" dirty="0"/>
              <a:t>Ohlin</a:t>
            </a:r>
            <a:r>
              <a:rPr lang="fr-FR" sz="3600" b="1" dirty="0"/>
              <a:t> : </a:t>
            </a:r>
            <a:r>
              <a:rPr lang="fr-FR" sz="3600" b="1" dirty="0">
                <a:solidFill>
                  <a:srgbClr val="FF0000"/>
                </a:solidFill>
              </a:rPr>
              <a:t>A</a:t>
            </a:r>
            <a:r>
              <a:rPr lang="fr-FR" sz="3600" b="1" dirty="0" smtClean="0">
                <a:solidFill>
                  <a:srgbClr val="FF0000"/>
                </a:solidFill>
              </a:rPr>
              <a:t>bondance </a:t>
            </a:r>
            <a:r>
              <a:rPr lang="fr-FR" sz="3600" b="1" dirty="0">
                <a:solidFill>
                  <a:srgbClr val="FF0000"/>
                </a:solidFill>
              </a:rPr>
              <a:t>des </a:t>
            </a:r>
            <a:r>
              <a:rPr lang="fr-FR" sz="3600" b="1" dirty="0" smtClean="0">
                <a:solidFill>
                  <a:srgbClr val="FF0000"/>
                </a:solidFill>
              </a:rPr>
              <a:t>facteurs</a:t>
            </a:r>
          </a:p>
          <a:p>
            <a:endParaRPr lang="fr-FR" sz="3600" b="1" dirty="0">
              <a:solidFill>
                <a:srgbClr val="FF0000"/>
              </a:solidFill>
            </a:endParaRPr>
          </a:p>
          <a:p>
            <a:pPr algn="just"/>
            <a:r>
              <a:rPr lang="fr-FR" sz="3600" dirty="0"/>
              <a:t>La France possède une </a:t>
            </a:r>
            <a:r>
              <a:rPr lang="fr-FR" sz="3600" b="1" dirty="0"/>
              <a:t>abondance de capital technologique</a:t>
            </a:r>
            <a:r>
              <a:rPr lang="fr-FR" sz="3600" dirty="0"/>
              <a:t> (savoir-faire, ingénierie ferroviaire, entreprises comme Alstom ou Colas</a:t>
            </a:r>
            <a:r>
              <a:rPr lang="fr-FR" sz="3600" dirty="0" smtClean="0"/>
              <a:t>)</a:t>
            </a:r>
          </a:p>
          <a:p>
            <a:pPr algn="just"/>
            <a:r>
              <a:rPr lang="fr-FR" sz="3600" dirty="0" smtClean="0"/>
              <a:t>Le </a:t>
            </a:r>
            <a:r>
              <a:rPr lang="fr-FR" sz="3600" dirty="0"/>
              <a:t>Maroc, lui, est relativement </a:t>
            </a:r>
            <a:r>
              <a:rPr lang="fr-FR" sz="3600" b="1" dirty="0"/>
              <a:t>moins abondant en technologie avancée</a:t>
            </a:r>
            <a:r>
              <a:rPr lang="fr-FR" sz="3600" dirty="0"/>
              <a:t>, mais possède une main-d’œuvre en </a:t>
            </a:r>
            <a:r>
              <a:rPr lang="fr-FR" sz="3600" dirty="0" smtClean="0"/>
              <a:t>développement</a:t>
            </a:r>
          </a:p>
          <a:p>
            <a:pPr algn="just"/>
            <a:endParaRPr lang="fr-FR" sz="3600" dirty="0"/>
          </a:p>
          <a:p>
            <a:pPr algn="just"/>
            <a:r>
              <a:rPr lang="fr-FR" sz="3600" b="1" dirty="0"/>
              <a:t>2. Théorie de </a:t>
            </a:r>
            <a:r>
              <a:rPr lang="fr-FR" sz="3600" b="1" u="sng" dirty="0"/>
              <a:t>Ricardo</a:t>
            </a:r>
            <a:r>
              <a:rPr lang="fr-FR" sz="3600" b="1" dirty="0"/>
              <a:t> : </a:t>
            </a:r>
            <a:r>
              <a:rPr lang="fr-FR" sz="3600" b="1" dirty="0">
                <a:solidFill>
                  <a:srgbClr val="FF0000"/>
                </a:solidFill>
              </a:rPr>
              <a:t>A</a:t>
            </a:r>
            <a:r>
              <a:rPr lang="fr-FR" sz="3600" b="1" dirty="0" smtClean="0">
                <a:solidFill>
                  <a:srgbClr val="FF0000"/>
                </a:solidFill>
              </a:rPr>
              <a:t>vantage </a:t>
            </a:r>
            <a:r>
              <a:rPr lang="fr-FR" sz="3600" b="1" dirty="0">
                <a:solidFill>
                  <a:srgbClr val="FF0000"/>
                </a:solidFill>
              </a:rPr>
              <a:t>comparatif</a:t>
            </a:r>
          </a:p>
          <a:p>
            <a:pPr algn="just"/>
            <a:r>
              <a:rPr lang="fr-FR" sz="3600" dirty="0" smtClean="0"/>
              <a:t>.</a:t>
            </a:r>
            <a:endParaRPr lang="en-US" sz="3600" dirty="0"/>
          </a:p>
        </p:txBody>
      </p:sp>
      <p:sp>
        <p:nvSpPr>
          <p:cNvPr id="4" name="Oval 3"/>
          <p:cNvSpPr/>
          <p:nvPr/>
        </p:nvSpPr>
        <p:spPr>
          <a:xfrm>
            <a:off x="1552608" y="6972300"/>
            <a:ext cx="247169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Technologie</a:t>
            </a:r>
            <a:r>
              <a:rPr lang="en-US" sz="2400" b="1" dirty="0" smtClean="0">
                <a:solidFill>
                  <a:schemeClr val="tx1"/>
                </a:solidFill>
              </a:rPr>
              <a:t> des Trains</a:t>
            </a:r>
            <a:endParaRPr lang="en-US" sz="2400" b="1" dirty="0">
              <a:solidFill>
                <a:schemeClr val="tx1"/>
              </a:solidFill>
            </a:endParaRPr>
          </a:p>
        </p:txBody>
      </p:sp>
      <p:sp>
        <p:nvSpPr>
          <p:cNvPr id="9" name="Oval 8"/>
          <p:cNvSpPr/>
          <p:nvPr/>
        </p:nvSpPr>
        <p:spPr>
          <a:xfrm>
            <a:off x="5407577" y="7314055"/>
            <a:ext cx="1907621" cy="163944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Fabrication </a:t>
            </a:r>
          </a:p>
          <a:p>
            <a:pPr algn="ctr"/>
            <a:r>
              <a:rPr lang="en-US" b="1" dirty="0" smtClean="0">
                <a:solidFill>
                  <a:schemeClr val="tx1"/>
                </a:solidFill>
              </a:rPr>
              <a:t>de </a:t>
            </a:r>
            <a:r>
              <a:rPr lang="fr-FR" b="1" dirty="0" smtClean="0">
                <a:solidFill>
                  <a:schemeClr val="tx1"/>
                </a:solidFill>
              </a:rPr>
              <a:t>vêtement</a:t>
            </a:r>
            <a:endParaRPr lang="fr-FR" b="1" dirty="0">
              <a:solidFill>
                <a:schemeClr val="tx1"/>
              </a:solidFill>
            </a:endParaRPr>
          </a:p>
        </p:txBody>
      </p:sp>
      <p:sp>
        <p:nvSpPr>
          <p:cNvPr id="10" name="Oval 9"/>
          <p:cNvSpPr/>
          <p:nvPr/>
        </p:nvSpPr>
        <p:spPr>
          <a:xfrm>
            <a:off x="9220201" y="7409877"/>
            <a:ext cx="1966896" cy="1543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Technologie</a:t>
            </a:r>
            <a:r>
              <a:rPr lang="en-US" b="1" dirty="0">
                <a:solidFill>
                  <a:schemeClr val="tx1"/>
                </a:solidFill>
              </a:rPr>
              <a:t> des Trains</a:t>
            </a:r>
          </a:p>
        </p:txBody>
      </p:sp>
      <p:sp>
        <p:nvSpPr>
          <p:cNvPr id="11" name="Oval 10"/>
          <p:cNvSpPr/>
          <p:nvPr/>
        </p:nvSpPr>
        <p:spPr>
          <a:xfrm>
            <a:off x="12268200" y="6819900"/>
            <a:ext cx="2590800" cy="2353270"/>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Fabrication </a:t>
            </a:r>
          </a:p>
          <a:p>
            <a:pPr algn="ctr"/>
            <a:r>
              <a:rPr lang="en-US" sz="2600" b="1" dirty="0">
                <a:solidFill>
                  <a:schemeClr val="tx1"/>
                </a:solidFill>
              </a:rPr>
              <a:t>de </a:t>
            </a:r>
            <a:r>
              <a:rPr lang="fr-FR" sz="2600" b="1" dirty="0">
                <a:solidFill>
                  <a:schemeClr val="tx1"/>
                </a:solidFill>
              </a:rPr>
              <a:t>vêtement</a:t>
            </a:r>
          </a:p>
        </p:txBody>
      </p:sp>
      <p:sp>
        <p:nvSpPr>
          <p:cNvPr id="6" name="Chevron 5"/>
          <p:cNvSpPr/>
          <p:nvPr/>
        </p:nvSpPr>
        <p:spPr>
          <a:xfrm>
            <a:off x="4343400" y="7638477"/>
            <a:ext cx="533400" cy="781623"/>
          </a:xfrm>
          <a:prstGeom prst="chevron">
            <a:avLst>
              <a:gd name="adj" fmla="val 639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10800000">
            <a:off x="11506200" y="7790877"/>
            <a:ext cx="533400" cy="781623"/>
          </a:xfrm>
          <a:prstGeom prst="chevron">
            <a:avLst>
              <a:gd name="adj" fmla="val 639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441613" y="9173170"/>
            <a:ext cx="1733616" cy="769441"/>
          </a:xfrm>
          <a:prstGeom prst="rect">
            <a:avLst/>
          </a:prstGeom>
          <a:noFill/>
        </p:spPr>
        <p:txBody>
          <a:bodyPr wrap="none" lIns="91440" tIns="45720" rIns="91440" bIns="45720">
            <a:spAutoFit/>
          </a:bodyPr>
          <a:lstStyle/>
          <a:p>
            <a:pPr algn="ctr"/>
            <a:r>
              <a:rPr lang="en-US" sz="4400" b="1" cap="none" spc="0" dirty="0" smtClean="0">
                <a:ln w="0"/>
                <a:solidFill>
                  <a:schemeClr val="tx1"/>
                </a:solidFill>
                <a:effectLst>
                  <a:outerShdw blurRad="38100" dist="19050" dir="2700000" algn="tl" rotWithShape="0">
                    <a:schemeClr val="dk1">
                      <a:alpha val="40000"/>
                    </a:schemeClr>
                  </a:outerShdw>
                </a:effectLst>
              </a:rPr>
              <a:t>France</a:t>
            </a:r>
            <a:endParaRPr lang="en-US" sz="4400" b="1"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11318674" y="9182100"/>
            <a:ext cx="1689437" cy="769441"/>
          </a:xfrm>
          <a:prstGeom prst="rect">
            <a:avLst/>
          </a:prstGeom>
          <a:noFill/>
        </p:spPr>
        <p:txBody>
          <a:bodyPr wrap="none" lIns="91440" tIns="45720" rIns="91440" bIns="45720">
            <a:spAutoFit/>
          </a:bodyPr>
          <a:lstStyle/>
          <a:p>
            <a:pPr algn="ctr"/>
            <a:r>
              <a:rPr lang="fr-FR" sz="4400" b="1" dirty="0" smtClean="0">
                <a:ln w="0"/>
                <a:effectLst>
                  <a:outerShdw blurRad="38100" dist="19050" dir="2700000" algn="tl" rotWithShape="0">
                    <a:schemeClr val="dk1">
                      <a:alpha val="40000"/>
                    </a:schemeClr>
                  </a:outerShdw>
                </a:effectLst>
              </a:rPr>
              <a:t>Maroc</a:t>
            </a:r>
            <a:endParaRPr lang="en-US" sz="4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12737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AutoShape 4"/>
          <p:cNvSpPr/>
          <p:nvPr/>
        </p:nvSpPr>
        <p:spPr>
          <a:xfrm flipV="1">
            <a:off x="15708748" y="9244012"/>
            <a:ext cx="871702" cy="0"/>
          </a:xfrm>
          <a:prstGeom prst="line">
            <a:avLst/>
          </a:prstGeom>
          <a:ln w="28575" cap="flat">
            <a:solidFill>
              <a:srgbClr val="000000"/>
            </a:solidFill>
            <a:prstDash val="solid"/>
            <a:headEnd type="none" w="sm" len="sm"/>
            <a:tailEnd type="arrow" w="med" len="sm"/>
          </a:ln>
        </p:spPr>
      </p:sp>
      <p:sp>
        <p:nvSpPr>
          <p:cNvPr id="13" name="TextBox 13"/>
          <p:cNvSpPr txBox="1"/>
          <p:nvPr/>
        </p:nvSpPr>
        <p:spPr>
          <a:xfrm>
            <a:off x="4343399" y="1156165"/>
            <a:ext cx="5830891" cy="831703"/>
          </a:xfrm>
          <a:prstGeom prst="rect">
            <a:avLst/>
          </a:prstGeom>
        </p:spPr>
        <p:txBody>
          <a:bodyPr lIns="0" tIns="0" rIns="0" bIns="0" rtlCol="0" anchor="t">
            <a:spAutoFit/>
          </a:bodyPr>
          <a:lstStyle/>
          <a:p>
            <a:pPr>
              <a:lnSpc>
                <a:spcPts val="7000"/>
              </a:lnSpc>
              <a:spcBef>
                <a:spcPct val="0"/>
              </a:spcBef>
            </a:pPr>
            <a:r>
              <a:rPr lang="fr-FR" sz="5000" b="1" dirty="0">
                <a:solidFill>
                  <a:srgbClr val="04395B"/>
                </a:solidFill>
                <a:latin typeface="Times New Roman" panose="02020603050405020304" pitchFamily="18" charset="0"/>
                <a:ea typeface="Montserrat Bold"/>
                <a:cs typeface="Times New Roman" panose="02020603050405020304" pitchFamily="18" charset="0"/>
              </a:rPr>
              <a:t>Conclusion</a:t>
            </a:r>
          </a:p>
        </p:txBody>
      </p:sp>
      <p:sp>
        <p:nvSpPr>
          <p:cNvPr id="29" name="Freeform 29"/>
          <p:cNvSpPr/>
          <p:nvPr/>
        </p:nvSpPr>
        <p:spPr>
          <a:xfrm rot="835383">
            <a:off x="-786707" y="6576160"/>
            <a:ext cx="2041576" cy="1702164"/>
          </a:xfrm>
          <a:custGeom>
            <a:avLst/>
            <a:gdLst/>
            <a:ahLst/>
            <a:cxnLst/>
            <a:rect l="l" t="t" r="r" b="b"/>
            <a:pathLst>
              <a:path w="2041576" h="1702164">
                <a:moveTo>
                  <a:pt x="0" y="0"/>
                </a:moveTo>
                <a:lnTo>
                  <a:pt x="2041576" y="0"/>
                </a:lnTo>
                <a:lnTo>
                  <a:pt x="2041576" y="1702163"/>
                </a:lnTo>
                <a:lnTo>
                  <a:pt x="0" y="1702163"/>
                </a:lnTo>
                <a:lnTo>
                  <a:pt x="0" y="0"/>
                </a:lnTo>
                <a:close/>
              </a:path>
            </a:pathLst>
          </a:custGeom>
          <a:blipFill>
            <a:blip r:embed="rId5">
              <a:extLst>
                <a:ext uri="{96DAC541-7B7A-43D3-8B79-37D633B846F1}">
                  <asvg:svgBlip xmlns="" xmlns:asvg="http://schemas.microsoft.com/office/drawing/2016/SVG/main" r:embed="rId9"/>
                </a:ext>
              </a:extLst>
            </a:blip>
            <a:stretch>
              <a:fillRect/>
            </a:stretch>
          </a:blipFill>
        </p:spPr>
      </p:sp>
      <p:sp>
        <p:nvSpPr>
          <p:cNvPr id="12" name="TextBox 11"/>
          <p:cNvSpPr txBox="1"/>
          <p:nvPr/>
        </p:nvSpPr>
        <p:spPr>
          <a:xfrm>
            <a:off x="1693448" y="2441674"/>
            <a:ext cx="8480842" cy="5632311"/>
          </a:xfrm>
          <a:prstGeom prst="rect">
            <a:avLst/>
          </a:prstGeom>
          <a:noFill/>
        </p:spPr>
        <p:txBody>
          <a:bodyPr wrap="square" rtlCol="0">
            <a:spAutoFit/>
          </a:bodyPr>
          <a:lstStyle/>
          <a:p>
            <a:pPr algn="just"/>
            <a:r>
              <a:rPr lang="fr-FR" sz="3600" dirty="0"/>
              <a:t>L'interaction entre le génie civil et l'économie internationale est essentielle pour le développement durable. Une infrastructure solide est un moteur de croissance économique et permet d'optimiser les échanges internationaux. En investissant dans le génie civil, les pays peuvent renforcer leur position sur la scène économique mondiale</a:t>
            </a:r>
            <a:r>
              <a:rPr lang="fr-FR" sz="3600" dirty="0" smtClean="0"/>
              <a:t>.</a:t>
            </a:r>
          </a:p>
          <a:p>
            <a:pPr algn="just"/>
            <a:endParaRPr lang="en-US" sz="3600" dirty="0"/>
          </a:p>
        </p:txBody>
      </p:sp>
      <p:grpSp>
        <p:nvGrpSpPr>
          <p:cNvPr id="31" name="Group 11"/>
          <p:cNvGrpSpPr/>
          <p:nvPr/>
        </p:nvGrpSpPr>
        <p:grpSpPr>
          <a:xfrm>
            <a:off x="1429664" y="7718646"/>
            <a:ext cx="3107291" cy="2225015"/>
            <a:chOff x="0" y="0"/>
            <a:chExt cx="1439523" cy="935242"/>
          </a:xfrm>
        </p:grpSpPr>
        <p:sp>
          <p:nvSpPr>
            <p:cNvPr id="32" name="Freeform 12"/>
            <p:cNvSpPr/>
            <p:nvPr/>
          </p:nvSpPr>
          <p:spPr>
            <a:xfrm>
              <a:off x="0" y="0"/>
              <a:ext cx="1439523" cy="935242"/>
            </a:xfrm>
            <a:custGeom>
              <a:avLst/>
              <a:gdLst/>
              <a:ahLst/>
              <a:cxnLst/>
              <a:rect l="l" t="t" r="r" b="b"/>
              <a:pathLst>
                <a:path w="1439523" h="935242">
                  <a:moveTo>
                    <a:pt x="0" y="0"/>
                  </a:moveTo>
                  <a:lnTo>
                    <a:pt x="1439523" y="0"/>
                  </a:lnTo>
                  <a:lnTo>
                    <a:pt x="1439523" y="935242"/>
                  </a:lnTo>
                  <a:lnTo>
                    <a:pt x="0" y="935242"/>
                  </a:lnTo>
                  <a:close/>
                </a:path>
              </a:pathLst>
            </a:custGeom>
            <a:blipFill>
              <a:blip r:embed="rId10"/>
              <a:stretch>
                <a:fillRect t="-1274" b="-1274"/>
              </a:stretch>
            </a:blipFill>
          </p:spPr>
        </p:sp>
      </p:grpSp>
      <p:pic>
        <p:nvPicPr>
          <p:cNvPr id="5" name="Picture 4"/>
          <p:cNvPicPr>
            <a:picLocks noChangeAspect="1"/>
          </p:cNvPicPr>
          <p:nvPr/>
        </p:nvPicPr>
        <p:blipFill rotWithShape="1">
          <a:blip r:embed="rId11" cstate="print">
            <a:extLst>
              <a:ext uri="{28A0092B-C50C-407E-A947-70E740481C1C}">
                <a14:useLocalDpi xmlns:a14="http://schemas.microsoft.com/office/drawing/2010/main" val="0"/>
              </a:ext>
            </a:extLst>
          </a:blip>
          <a:srcRect r="34848"/>
          <a:stretch/>
        </p:blipFill>
        <p:spPr>
          <a:xfrm>
            <a:off x="11358891" y="2146734"/>
            <a:ext cx="6943364" cy="5909933"/>
          </a:xfrm>
          <a:prstGeom prst="rect">
            <a:avLst/>
          </a:prstGeom>
        </p:spPr>
      </p:pic>
      <p:sp>
        <p:nvSpPr>
          <p:cNvPr id="14" name="Freeform 30"/>
          <p:cNvSpPr/>
          <p:nvPr/>
        </p:nvSpPr>
        <p:spPr>
          <a:xfrm rot="-3231641">
            <a:off x="17260468" y="2159787"/>
            <a:ext cx="2041576" cy="1702164"/>
          </a:xfrm>
          <a:custGeom>
            <a:avLst/>
            <a:gdLst/>
            <a:ahLst/>
            <a:cxnLst/>
            <a:rect l="l" t="t" r="r" b="b"/>
            <a:pathLst>
              <a:path w="2041576" h="1702164">
                <a:moveTo>
                  <a:pt x="0" y="0"/>
                </a:moveTo>
                <a:lnTo>
                  <a:pt x="2041576" y="0"/>
                </a:lnTo>
                <a:lnTo>
                  <a:pt x="2041576" y="1702164"/>
                </a:lnTo>
                <a:lnTo>
                  <a:pt x="0" y="1702164"/>
                </a:lnTo>
                <a:lnTo>
                  <a:pt x="0" y="0"/>
                </a:lnTo>
                <a:close/>
              </a:path>
            </a:pathLst>
          </a:custGeom>
          <a:blipFill>
            <a:blip r:embed="rId5">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6171"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AutoShape 10"/>
          <p:cNvSpPr/>
          <p:nvPr/>
        </p:nvSpPr>
        <p:spPr>
          <a:xfrm flipV="1">
            <a:off x="15708748" y="9244012"/>
            <a:ext cx="871702" cy="0"/>
          </a:xfrm>
          <a:prstGeom prst="line">
            <a:avLst/>
          </a:prstGeom>
          <a:ln w="28575" cap="flat">
            <a:solidFill>
              <a:srgbClr val="000000"/>
            </a:solidFill>
            <a:prstDash val="solid"/>
            <a:headEnd type="none" w="sm" len="sm"/>
            <a:tailEnd type="arrow" w="med" len="sm"/>
          </a:ln>
        </p:spPr>
      </p:sp>
      <p:sp>
        <p:nvSpPr>
          <p:cNvPr id="11" name="TextBox 11"/>
          <p:cNvSpPr txBox="1"/>
          <p:nvPr/>
        </p:nvSpPr>
        <p:spPr>
          <a:xfrm>
            <a:off x="2286000" y="1653396"/>
            <a:ext cx="11813893" cy="1795363"/>
          </a:xfrm>
          <a:prstGeom prst="rect">
            <a:avLst/>
          </a:prstGeom>
        </p:spPr>
        <p:txBody>
          <a:bodyPr lIns="0" tIns="0" rIns="0" bIns="0" rtlCol="0" anchor="t">
            <a:spAutoFit/>
          </a:bodyPr>
          <a:lstStyle/>
          <a:p>
            <a:pPr marL="0" lvl="0" indent="0" algn="ctr">
              <a:lnSpc>
                <a:spcPts val="7000"/>
              </a:lnSpc>
              <a:spcBef>
                <a:spcPct val="0"/>
              </a:spcBef>
            </a:pPr>
            <a:r>
              <a:rPr lang="fr-FR" altLang="ko-KR" sz="5000" b="1" dirty="0">
                <a:solidFill>
                  <a:srgbClr val="04395B"/>
                </a:solidFill>
                <a:latin typeface="Times New Roman" panose="02020603050405020304" pitchFamily="18" charset="0"/>
                <a:ea typeface="Montserrat Bold"/>
                <a:cs typeface="Times New Roman" panose="02020603050405020304" pitchFamily="18" charset="0"/>
              </a:rPr>
              <a:t>Pour le débat </a:t>
            </a:r>
            <a:r>
              <a:rPr lang="fr-FR" sz="5000" b="1" dirty="0">
                <a:solidFill>
                  <a:srgbClr val="04395B"/>
                </a:solidFill>
                <a:latin typeface="Times New Roman" panose="02020603050405020304" pitchFamily="18" charset="0"/>
                <a:ea typeface="Montserrat Bold"/>
                <a:cs typeface="Times New Roman" panose="02020603050405020304" pitchFamily="18" charset="0"/>
              </a:rPr>
              <a:t>: Vers un Avenir Durable et </a:t>
            </a:r>
            <a:r>
              <a:rPr lang="fr-FR" sz="5000" b="1" dirty="0" err="1" smtClean="0">
                <a:solidFill>
                  <a:srgbClr val="04395B"/>
                </a:solidFill>
                <a:latin typeface="Times New Roman" panose="02020603050405020304" pitchFamily="18" charset="0"/>
                <a:ea typeface="Montserrat Bold"/>
                <a:cs typeface="Times New Roman" panose="02020603050405020304" pitchFamily="18" charset="0"/>
              </a:rPr>
              <a:t>Indépendent</a:t>
            </a:r>
            <a:r>
              <a:rPr lang="fr-FR" sz="5000" b="1" dirty="0" smtClean="0">
                <a:solidFill>
                  <a:srgbClr val="04395B"/>
                </a:solidFill>
                <a:latin typeface="Times New Roman" panose="02020603050405020304" pitchFamily="18" charset="0"/>
                <a:ea typeface="Montserrat Bold"/>
                <a:cs typeface="Times New Roman" panose="02020603050405020304" pitchFamily="18" charset="0"/>
              </a:rPr>
              <a:t> </a:t>
            </a:r>
            <a:endParaRPr lang="en-US" sz="5000" b="1" dirty="0">
              <a:solidFill>
                <a:srgbClr val="04395B"/>
              </a:solidFill>
              <a:latin typeface="Times New Roman" panose="02020603050405020304" pitchFamily="18" charset="0"/>
              <a:ea typeface="Montserrat Bold"/>
              <a:cs typeface="Times New Roman" panose="02020603050405020304" pitchFamily="18" charset="0"/>
              <a:sym typeface="Montserrat Bold"/>
            </a:endParaRPr>
          </a:p>
        </p:txBody>
      </p:sp>
      <p:sp>
        <p:nvSpPr>
          <p:cNvPr id="13" name="TextBox 13"/>
          <p:cNvSpPr txBox="1"/>
          <p:nvPr/>
        </p:nvSpPr>
        <p:spPr>
          <a:xfrm>
            <a:off x="2286000" y="3758505"/>
            <a:ext cx="12801600" cy="2769989"/>
          </a:xfrm>
          <a:prstGeom prst="rect">
            <a:avLst/>
          </a:prstGeom>
        </p:spPr>
        <p:txBody>
          <a:bodyPr wrap="square" lIns="0" tIns="0" rIns="0" bIns="0" rtlCol="0" anchor="t">
            <a:spAutoFit/>
          </a:bodyPr>
          <a:lstStyle/>
          <a:p>
            <a:pPr algn="just"/>
            <a:r>
              <a:rPr lang="fr-FR" sz="3600" b="1" dirty="0"/>
              <a:t>Comment le commerce international de services à haute valeur ajoutée, comme le génie civil, peut-il contribuer au développement d’infrastructures durables dans les pays en développement, tout en évitant une dépendance technologique et en intégrant des normes écologiques globales ?</a:t>
            </a:r>
          </a:p>
        </p:txBody>
      </p:sp>
      <p:sp>
        <p:nvSpPr>
          <p:cNvPr id="26" name="Freeform 26"/>
          <p:cNvSpPr/>
          <p:nvPr/>
        </p:nvSpPr>
        <p:spPr>
          <a:xfrm rot="835383">
            <a:off x="-786707" y="6576160"/>
            <a:ext cx="2041576" cy="1702164"/>
          </a:xfrm>
          <a:custGeom>
            <a:avLst/>
            <a:gdLst/>
            <a:ahLst/>
            <a:cxnLst/>
            <a:rect l="l" t="t" r="r" b="b"/>
            <a:pathLst>
              <a:path w="2041576" h="1702164">
                <a:moveTo>
                  <a:pt x="0" y="0"/>
                </a:moveTo>
                <a:lnTo>
                  <a:pt x="2041576" y="0"/>
                </a:lnTo>
                <a:lnTo>
                  <a:pt x="2041576" y="1702163"/>
                </a:lnTo>
                <a:lnTo>
                  <a:pt x="0" y="170216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7" name="Freeform 27"/>
          <p:cNvSpPr/>
          <p:nvPr/>
        </p:nvSpPr>
        <p:spPr>
          <a:xfrm rot="-3231641">
            <a:off x="17260468" y="2159787"/>
            <a:ext cx="2041576" cy="1702164"/>
          </a:xfrm>
          <a:custGeom>
            <a:avLst/>
            <a:gdLst/>
            <a:ahLst/>
            <a:cxnLst/>
            <a:rect l="l" t="t" r="r" b="b"/>
            <a:pathLst>
              <a:path w="2041576" h="1702164">
                <a:moveTo>
                  <a:pt x="0" y="0"/>
                </a:moveTo>
                <a:lnTo>
                  <a:pt x="2041576" y="0"/>
                </a:lnTo>
                <a:lnTo>
                  <a:pt x="2041576" y="1702164"/>
                </a:lnTo>
                <a:lnTo>
                  <a:pt x="0" y="170216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2570711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AutoShape 4"/>
          <p:cNvSpPr/>
          <p:nvPr/>
        </p:nvSpPr>
        <p:spPr>
          <a:xfrm flipV="1">
            <a:off x="15708748" y="9244012"/>
            <a:ext cx="871702" cy="0"/>
          </a:xfrm>
          <a:prstGeom prst="line">
            <a:avLst/>
          </a:prstGeom>
          <a:ln w="28575" cap="flat">
            <a:solidFill>
              <a:srgbClr val="000000"/>
            </a:solidFill>
            <a:prstDash val="solid"/>
            <a:headEnd type="none" w="sm" len="sm"/>
            <a:tailEnd type="arrow" w="med" len="sm"/>
          </a:ln>
        </p:spPr>
      </p:sp>
      <p:sp>
        <p:nvSpPr>
          <p:cNvPr id="13" name="TextBox 13"/>
          <p:cNvSpPr txBox="1"/>
          <p:nvPr/>
        </p:nvSpPr>
        <p:spPr>
          <a:xfrm>
            <a:off x="1539638" y="2271917"/>
            <a:ext cx="10594396" cy="823559"/>
          </a:xfrm>
          <a:prstGeom prst="rect">
            <a:avLst/>
          </a:prstGeom>
        </p:spPr>
        <p:txBody>
          <a:bodyPr lIns="0" tIns="0" rIns="0" bIns="0" rtlCol="0" anchor="t">
            <a:spAutoFit/>
          </a:bodyPr>
          <a:lstStyle/>
          <a:p>
            <a:pPr lvl="0">
              <a:lnSpc>
                <a:spcPts val="7000"/>
              </a:lnSpc>
              <a:spcBef>
                <a:spcPct val="0"/>
              </a:spcBef>
            </a:pPr>
            <a:r>
              <a:rPr lang="fr-FR" sz="5000" b="1" dirty="0">
                <a:solidFill>
                  <a:srgbClr val="04395B"/>
                </a:solidFill>
                <a:latin typeface="Times New Roman" panose="02020603050405020304" pitchFamily="18" charset="0"/>
                <a:ea typeface="Montserrat Bold"/>
                <a:cs typeface="Times New Roman" panose="02020603050405020304" pitchFamily="18" charset="0"/>
              </a:rPr>
              <a:t>Références</a:t>
            </a:r>
            <a:endParaRPr lang="en-US" sz="5000" b="1" dirty="0">
              <a:solidFill>
                <a:srgbClr val="04395B"/>
              </a:solidFill>
              <a:latin typeface="Times New Roman" panose="02020603050405020304" pitchFamily="18" charset="0"/>
              <a:ea typeface="Montserrat Bold"/>
              <a:cs typeface="Times New Roman" panose="02020603050405020304" pitchFamily="18" charset="0"/>
              <a:sym typeface="Montserrat Bold"/>
            </a:endParaRPr>
          </a:p>
        </p:txBody>
      </p:sp>
      <p:sp>
        <p:nvSpPr>
          <p:cNvPr id="26" name="Freeform 26"/>
          <p:cNvSpPr/>
          <p:nvPr/>
        </p:nvSpPr>
        <p:spPr>
          <a:xfrm>
            <a:off x="17025371" y="7171989"/>
            <a:ext cx="2055033" cy="1124663"/>
          </a:xfrm>
          <a:custGeom>
            <a:avLst/>
            <a:gdLst/>
            <a:ahLst/>
            <a:cxnLst/>
            <a:rect l="l" t="t" r="r" b="b"/>
            <a:pathLst>
              <a:path w="2055033" h="1124663">
                <a:moveTo>
                  <a:pt x="0" y="0"/>
                </a:moveTo>
                <a:lnTo>
                  <a:pt x="2055033" y="0"/>
                </a:lnTo>
                <a:lnTo>
                  <a:pt x="2055033" y="1124663"/>
                </a:lnTo>
                <a:lnTo>
                  <a:pt x="0" y="1124663"/>
                </a:lnTo>
                <a:lnTo>
                  <a:pt x="0" y="0"/>
                </a:lnTo>
                <a:close/>
              </a:path>
            </a:pathLst>
          </a:custGeom>
          <a:blipFill>
            <a:blip r:embed="rId5">
              <a:extLst>
                <a:ext uri="{96DAC541-7B7A-43D3-8B79-37D633B846F1}">
                  <asvg:svgBlip xmlns="" xmlns:asvg="http://schemas.microsoft.com/office/drawing/2016/SVG/main" r:embed="rId9"/>
                </a:ext>
              </a:extLst>
            </a:blip>
            <a:stretch>
              <a:fillRect/>
            </a:stretch>
          </a:blipFill>
        </p:spPr>
      </p:sp>
      <p:sp>
        <p:nvSpPr>
          <p:cNvPr id="27" name="Freeform 27"/>
          <p:cNvSpPr/>
          <p:nvPr/>
        </p:nvSpPr>
        <p:spPr>
          <a:xfrm>
            <a:off x="-792404" y="2348127"/>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5">
              <a:extLst>
                <a:ext uri="{96DAC541-7B7A-43D3-8B79-37D633B846F1}">
                  <asvg:svgBlip xmlns="" xmlns:asvg="http://schemas.microsoft.com/office/drawing/2016/SVG/main" r:embed="rId9"/>
                </a:ext>
              </a:extLst>
            </a:blip>
            <a:stretch>
              <a:fillRect/>
            </a:stretch>
          </a:blipFill>
        </p:spPr>
      </p:sp>
      <p:sp>
        <p:nvSpPr>
          <p:cNvPr id="12" name="TextBox 11"/>
          <p:cNvSpPr txBox="1"/>
          <p:nvPr/>
        </p:nvSpPr>
        <p:spPr>
          <a:xfrm>
            <a:off x="1539638" y="3588246"/>
            <a:ext cx="15384581" cy="5693866"/>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err="1">
                <a:solidFill>
                  <a:srgbClr val="0000FF"/>
                </a:solidFill>
                <a:hlinkClick r:id="rId10"/>
              </a:rPr>
              <a:t>Viaduc</a:t>
            </a:r>
            <a:r>
              <a:rPr lang="en-US" sz="2800" dirty="0">
                <a:solidFill>
                  <a:srgbClr val="0000FF"/>
                </a:solidFill>
                <a:hlinkClick r:id="rId10"/>
              </a:rPr>
              <a:t> de </a:t>
            </a:r>
            <a:r>
              <a:rPr lang="en-US" sz="2800" dirty="0" err="1">
                <a:solidFill>
                  <a:srgbClr val="0000FF"/>
                </a:solidFill>
                <a:hlinkClick r:id="rId10"/>
              </a:rPr>
              <a:t>Millau</a:t>
            </a:r>
            <a:r>
              <a:rPr lang="en-US" sz="2800" dirty="0">
                <a:solidFill>
                  <a:srgbClr val="0000FF"/>
                </a:solidFill>
                <a:hlinkClick r:id="rId10"/>
              </a:rPr>
              <a:t> ≡ Voyage </a:t>
            </a:r>
            <a:r>
              <a:rPr lang="en-US" sz="2800" dirty="0" smtClean="0">
                <a:solidFill>
                  <a:srgbClr val="0000FF"/>
                </a:solidFill>
                <a:hlinkClick r:id="rId10"/>
              </a:rPr>
              <a:t> - </a:t>
            </a:r>
            <a:r>
              <a:rPr lang="en-US" sz="2800" dirty="0">
                <a:solidFill>
                  <a:srgbClr val="0000FF"/>
                </a:solidFill>
                <a:hlinkClick r:id="rId10"/>
              </a:rPr>
              <a:t>Carte - Plan (evasion-online.com)</a:t>
            </a:r>
            <a:endParaRPr lang="en-US" sz="2800" dirty="0">
              <a:solidFill>
                <a:srgbClr val="0000FF"/>
              </a:solidFill>
            </a:endParaRPr>
          </a:p>
          <a:p>
            <a:pPr marL="457200" indent="-457200">
              <a:buFont typeface="Courier New" panose="02070309020205020404" pitchFamily="49" charset="0"/>
              <a:buChar char="o"/>
            </a:pPr>
            <a:r>
              <a:rPr lang="fr-FR" sz="2800" dirty="0">
                <a:solidFill>
                  <a:srgbClr val="0000FF"/>
                </a:solidFill>
                <a:hlinkClick r:id="rId11"/>
              </a:rPr>
              <a:t>Viaduc de Millau : construction, hauteur et tarifs (archicontemporaine.org)</a:t>
            </a:r>
            <a:endParaRPr lang="en-US" sz="2800" dirty="0">
              <a:solidFill>
                <a:srgbClr val="0000FF"/>
              </a:solidFill>
            </a:endParaRPr>
          </a:p>
          <a:p>
            <a:pPr marL="457200" indent="-457200">
              <a:buFont typeface="Courier New" panose="02070309020205020404" pitchFamily="49" charset="0"/>
              <a:buChar char="o"/>
            </a:pPr>
            <a:r>
              <a:rPr lang="fr-FR" sz="2800" dirty="0">
                <a:solidFill>
                  <a:srgbClr val="0000FF"/>
                </a:solidFill>
                <a:hlinkClick r:id="rId12"/>
              </a:rPr>
              <a:t>Projet LGV </a:t>
            </a:r>
            <a:r>
              <a:rPr lang="fr-FR" sz="2800" dirty="0" err="1" smtClean="0">
                <a:solidFill>
                  <a:srgbClr val="0000FF"/>
                </a:solidFill>
                <a:hlinkClick r:id="rId12"/>
              </a:rPr>
              <a:t>KénitraMarrakech</a:t>
            </a:r>
            <a:r>
              <a:rPr lang="fr-FR" sz="2800" dirty="0" smtClean="0">
                <a:solidFill>
                  <a:srgbClr val="0000FF"/>
                </a:solidFill>
                <a:hlinkClick r:id="rId12"/>
              </a:rPr>
              <a:t> </a:t>
            </a:r>
            <a:r>
              <a:rPr lang="fr-FR" sz="2800" dirty="0">
                <a:solidFill>
                  <a:srgbClr val="0000FF"/>
                </a:solidFill>
                <a:hlinkClick r:id="rId12"/>
              </a:rPr>
              <a:t>: </a:t>
            </a:r>
            <a:r>
              <a:rPr lang="fr-FR" sz="2800" dirty="0" err="1" smtClean="0">
                <a:solidFill>
                  <a:srgbClr val="0000FF"/>
                </a:solidFill>
                <a:hlinkClick r:id="rId12"/>
              </a:rPr>
              <a:t>Egis-Systra</a:t>
            </a:r>
            <a:r>
              <a:rPr lang="fr-FR" sz="2800" dirty="0" smtClean="0">
                <a:solidFill>
                  <a:srgbClr val="0000FF"/>
                </a:solidFill>
                <a:hlinkClick r:id="rId12"/>
              </a:rPr>
              <a:t> </a:t>
            </a:r>
            <a:r>
              <a:rPr lang="fr-FR" sz="2800" dirty="0">
                <a:solidFill>
                  <a:srgbClr val="0000FF"/>
                </a:solidFill>
                <a:hlinkClick r:id="rId12"/>
              </a:rPr>
              <a:t>et </a:t>
            </a:r>
            <a:r>
              <a:rPr lang="fr-FR" sz="2800" dirty="0" err="1">
                <a:solidFill>
                  <a:srgbClr val="0000FF"/>
                </a:solidFill>
                <a:hlinkClick r:id="rId12"/>
              </a:rPr>
              <a:t>Ineco</a:t>
            </a:r>
            <a:r>
              <a:rPr lang="fr-FR" sz="2800" dirty="0">
                <a:solidFill>
                  <a:srgbClr val="0000FF"/>
                </a:solidFill>
                <a:hlinkClick r:id="rId12"/>
              </a:rPr>
              <a:t> en course pour un contrat de 1,4 MMDH (</a:t>
            </a:r>
            <a:r>
              <a:rPr lang="fr-FR" sz="2800" dirty="0" err="1" smtClean="0">
                <a:solidFill>
                  <a:srgbClr val="0000FF"/>
                </a:solidFill>
                <a:hlinkClick r:id="rId12"/>
              </a:rPr>
              <a:t>maroc-diplomatiquenet</a:t>
            </a:r>
            <a:r>
              <a:rPr lang="fr-FR" sz="2800" dirty="0">
                <a:solidFill>
                  <a:srgbClr val="0000FF"/>
                </a:solidFill>
                <a:hlinkClick r:id="rId12"/>
              </a:rPr>
              <a:t>)</a:t>
            </a:r>
            <a:endParaRPr lang="fr-FR" sz="2800" dirty="0">
              <a:solidFill>
                <a:srgbClr val="0000FF"/>
              </a:solidFill>
            </a:endParaRPr>
          </a:p>
          <a:p>
            <a:pPr marL="457200" indent="-457200">
              <a:buFont typeface="Courier New" panose="02070309020205020404" pitchFamily="49" charset="0"/>
              <a:buChar char="o"/>
            </a:pPr>
            <a:r>
              <a:rPr lang="fr-FR" sz="2800" dirty="0">
                <a:solidFill>
                  <a:srgbClr val="0000FF"/>
                </a:solidFill>
                <a:hlinkClick r:id="rId13"/>
              </a:rPr>
              <a:t>LGV </a:t>
            </a:r>
            <a:r>
              <a:rPr lang="fr-FR" sz="2800" dirty="0" err="1" smtClean="0">
                <a:solidFill>
                  <a:srgbClr val="0000FF"/>
                </a:solidFill>
                <a:hlinkClick r:id="rId13"/>
              </a:rPr>
              <a:t>KénitraMarrakech</a:t>
            </a:r>
            <a:r>
              <a:rPr lang="fr-FR" sz="2800" dirty="0" smtClean="0">
                <a:solidFill>
                  <a:srgbClr val="0000FF"/>
                </a:solidFill>
                <a:hlinkClick r:id="rId13"/>
              </a:rPr>
              <a:t> </a:t>
            </a:r>
            <a:r>
              <a:rPr lang="fr-FR" sz="2800" dirty="0">
                <a:solidFill>
                  <a:srgbClr val="0000FF"/>
                </a:solidFill>
                <a:hlinkClick r:id="rId13"/>
              </a:rPr>
              <a:t>: l’ONCF lance le concours architectural des futures gares – YouTube</a:t>
            </a:r>
            <a:endParaRPr lang="fr-FR" sz="2800" dirty="0">
              <a:solidFill>
                <a:srgbClr val="0000FF"/>
              </a:solidFill>
            </a:endParaRPr>
          </a:p>
          <a:p>
            <a:pPr marL="457200" indent="-457200">
              <a:buFont typeface="Courier New" panose="02070309020205020404" pitchFamily="49" charset="0"/>
              <a:buChar char="o"/>
            </a:pPr>
            <a:r>
              <a:rPr lang="fr-FR" sz="2800" dirty="0">
                <a:solidFill>
                  <a:srgbClr val="0000FF"/>
                </a:solidFill>
                <a:hlinkClick r:id="rId14"/>
              </a:rPr>
              <a:t>TGV </a:t>
            </a:r>
            <a:r>
              <a:rPr lang="fr-FR" sz="2800" dirty="0" smtClean="0">
                <a:solidFill>
                  <a:srgbClr val="0000FF"/>
                </a:solidFill>
                <a:hlinkClick r:id="rId14"/>
              </a:rPr>
              <a:t>KÉNITRAMARRAKECH</a:t>
            </a:r>
            <a:r>
              <a:rPr lang="fr-FR" sz="2800" dirty="0">
                <a:solidFill>
                  <a:srgbClr val="0000FF"/>
                </a:solidFill>
                <a:hlinkClick r:id="rId14"/>
              </a:rPr>
              <a:t>: une nouvelle étape sous l'égide du géant chinois CREC 4 pour 3,4 milliards DH – YouTube</a:t>
            </a:r>
            <a:endParaRPr lang="fr-FR" sz="2800" dirty="0">
              <a:solidFill>
                <a:srgbClr val="0000FF"/>
              </a:solidFill>
            </a:endParaRPr>
          </a:p>
          <a:p>
            <a:pPr marL="457200" indent="-457200">
              <a:buFont typeface="Courier New" panose="02070309020205020404" pitchFamily="49" charset="0"/>
              <a:buChar char="o"/>
            </a:pPr>
            <a:r>
              <a:rPr lang="en-US" sz="2800" dirty="0" err="1">
                <a:solidFill>
                  <a:srgbClr val="0000FF"/>
                </a:solidFill>
                <a:hlinkClick r:id="rId15"/>
              </a:rPr>
              <a:t>Ligne</a:t>
            </a:r>
            <a:r>
              <a:rPr lang="en-US" sz="2800" dirty="0">
                <a:solidFill>
                  <a:srgbClr val="0000FF"/>
                </a:solidFill>
                <a:hlinkClick r:id="rId15"/>
              </a:rPr>
              <a:t> </a:t>
            </a:r>
            <a:r>
              <a:rPr lang="en-US" sz="2800" dirty="0" err="1">
                <a:solidFill>
                  <a:srgbClr val="0000FF"/>
                </a:solidFill>
                <a:hlinkClick r:id="rId15"/>
              </a:rPr>
              <a:t>Kenitra</a:t>
            </a:r>
            <a:r>
              <a:rPr lang="en-US" sz="2800" dirty="0">
                <a:solidFill>
                  <a:srgbClr val="0000FF"/>
                </a:solidFill>
                <a:hlinkClick r:id="rId15"/>
              </a:rPr>
              <a:t> Marrakech Le </a:t>
            </a:r>
            <a:r>
              <a:rPr lang="en-US" sz="2800" dirty="0" err="1">
                <a:solidFill>
                  <a:srgbClr val="0000FF"/>
                </a:solidFill>
                <a:hlinkClick r:id="rId15"/>
              </a:rPr>
              <a:t>Maroc</a:t>
            </a:r>
            <a:r>
              <a:rPr lang="en-US" sz="2800" dirty="0">
                <a:solidFill>
                  <a:srgbClr val="0000FF"/>
                </a:solidFill>
                <a:hlinkClick r:id="rId15"/>
              </a:rPr>
              <a:t> </a:t>
            </a:r>
            <a:r>
              <a:rPr lang="en-US" sz="2800" dirty="0" err="1">
                <a:solidFill>
                  <a:srgbClr val="0000FF"/>
                </a:solidFill>
                <a:hlinkClick r:id="rId15"/>
              </a:rPr>
              <a:t>opte</a:t>
            </a:r>
            <a:r>
              <a:rPr lang="en-US" sz="2800" dirty="0">
                <a:solidFill>
                  <a:srgbClr val="0000FF"/>
                </a:solidFill>
                <a:hlinkClick r:id="rId15"/>
              </a:rPr>
              <a:t> pour le TGV </a:t>
            </a:r>
            <a:r>
              <a:rPr lang="en-US" sz="2800" dirty="0" err="1">
                <a:solidFill>
                  <a:srgbClr val="0000FF"/>
                </a:solidFill>
                <a:hlinkClick r:id="rId15"/>
              </a:rPr>
              <a:t>Avelia</a:t>
            </a:r>
            <a:r>
              <a:rPr lang="en-US" sz="2800" dirty="0">
                <a:solidFill>
                  <a:srgbClr val="0000FF"/>
                </a:solidFill>
                <a:hlinkClick r:id="rId15"/>
              </a:rPr>
              <a:t> Horizon </a:t>
            </a:r>
            <a:r>
              <a:rPr lang="en-US" sz="2800" dirty="0" err="1">
                <a:solidFill>
                  <a:srgbClr val="0000FF"/>
                </a:solidFill>
                <a:hlinkClick r:id="rId15"/>
              </a:rPr>
              <a:t>d’Alstom</a:t>
            </a:r>
            <a:r>
              <a:rPr lang="en-US" sz="2800" dirty="0">
                <a:solidFill>
                  <a:srgbClr val="0000FF"/>
                </a:solidFill>
                <a:hlinkClick r:id="rId15"/>
              </a:rPr>
              <a:t> – YouTube</a:t>
            </a:r>
            <a:endParaRPr lang="en-US" sz="2800" dirty="0">
              <a:solidFill>
                <a:srgbClr val="0000FF"/>
              </a:solidFill>
            </a:endParaRPr>
          </a:p>
          <a:p>
            <a:pPr marL="457200" indent="-457200">
              <a:buFont typeface="Courier New" panose="02070309020205020404" pitchFamily="49" charset="0"/>
              <a:buChar char="o"/>
            </a:pPr>
            <a:r>
              <a:rPr lang="fr-FR" sz="2800" dirty="0">
                <a:solidFill>
                  <a:srgbClr val="0000FF"/>
                </a:solidFill>
                <a:hlinkClick r:id="rId16"/>
              </a:rPr>
              <a:t>LGV </a:t>
            </a:r>
            <a:r>
              <a:rPr lang="fr-FR" sz="2800" dirty="0" err="1" smtClean="0">
                <a:solidFill>
                  <a:srgbClr val="0000FF"/>
                </a:solidFill>
                <a:hlinkClick r:id="rId16"/>
              </a:rPr>
              <a:t>KénitraMarrakech</a:t>
            </a:r>
            <a:r>
              <a:rPr lang="fr-FR" sz="2800" dirty="0" smtClean="0">
                <a:solidFill>
                  <a:srgbClr val="0000FF"/>
                </a:solidFill>
                <a:hlinkClick r:id="rId16"/>
              </a:rPr>
              <a:t> </a:t>
            </a:r>
            <a:r>
              <a:rPr lang="fr-FR" sz="2800" dirty="0">
                <a:solidFill>
                  <a:srgbClr val="0000FF"/>
                </a:solidFill>
                <a:hlinkClick r:id="rId16"/>
              </a:rPr>
              <a:t>: Impact sur la Connectivité, le Tourisme et le Marketing Digital (helloworld-agency.com)</a:t>
            </a:r>
            <a:endParaRPr lang="fr-FR" sz="2800" dirty="0">
              <a:solidFill>
                <a:srgbClr val="0000FF"/>
              </a:solidFill>
            </a:endParaRPr>
          </a:p>
          <a:p>
            <a:pPr marL="457200" indent="-457200">
              <a:buFont typeface="Courier New" panose="02070309020205020404" pitchFamily="49" charset="0"/>
              <a:buChar char="o"/>
            </a:pPr>
            <a:r>
              <a:rPr lang="fr-FR" sz="2800" dirty="0">
                <a:solidFill>
                  <a:srgbClr val="0000FF"/>
                </a:solidFill>
              </a:rPr>
              <a:t>Transport ferroviaire: le Maroc carbure à grande vitesse, objectif 2030LA TRIBUNE EDITION NATIONALE JEUDI 3 AVRIL • </a:t>
            </a:r>
            <a:r>
              <a:rPr lang="fr-FR" sz="2800" dirty="0" smtClean="0">
                <a:solidFill>
                  <a:srgbClr val="0000FF"/>
                </a:solidFill>
              </a:rPr>
              <a:t>N°8069</a:t>
            </a:r>
          </a:p>
          <a:p>
            <a:pPr marL="457200" indent="-457200">
              <a:buFont typeface="Courier New" panose="02070309020205020404" pitchFamily="49" charset="0"/>
              <a:buChar char="o"/>
            </a:pPr>
            <a:r>
              <a:rPr lang="fr-FR" sz="2800" dirty="0" smtClean="0">
                <a:solidFill>
                  <a:srgbClr val="0000FF"/>
                </a:solidFill>
              </a:rPr>
              <a:t>Michel </a:t>
            </a:r>
            <a:r>
              <a:rPr lang="fr-FR" sz="2800" dirty="0" err="1">
                <a:solidFill>
                  <a:srgbClr val="0000FF"/>
                </a:solidFill>
              </a:rPr>
              <a:t>Rainelli</a:t>
            </a:r>
            <a:r>
              <a:rPr lang="fr-FR" sz="2800" dirty="0">
                <a:solidFill>
                  <a:srgbClr val="0000FF"/>
                </a:solidFill>
              </a:rPr>
              <a:t> « Le commerce international »</a:t>
            </a:r>
            <a:endParaRPr lang="en-US" sz="2800" dirty="0" smtClean="0">
              <a:solidFill>
                <a:srgbClr val="0000FF"/>
              </a:solidFill>
            </a:endParaRPr>
          </a:p>
        </p:txBody>
      </p:sp>
    </p:spTree>
    <p:extLst>
      <p:ext uri="{BB962C8B-B14F-4D97-AF65-F5344CB8AC3E}">
        <p14:creationId xmlns:p14="http://schemas.microsoft.com/office/powerpoint/2010/main" val="1786757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AutoShape 4"/>
          <p:cNvSpPr/>
          <p:nvPr/>
        </p:nvSpPr>
        <p:spPr>
          <a:xfrm flipV="1">
            <a:off x="15708748" y="9244012"/>
            <a:ext cx="871702" cy="0"/>
          </a:xfrm>
          <a:prstGeom prst="line">
            <a:avLst/>
          </a:prstGeom>
          <a:ln w="28575" cap="flat">
            <a:solidFill>
              <a:srgbClr val="000000"/>
            </a:solidFill>
            <a:prstDash val="solid"/>
            <a:headEnd type="none" w="sm" len="sm"/>
            <a:tailEnd type="arrow" w="med" len="sm"/>
          </a:ln>
        </p:spPr>
      </p:sp>
      <p:sp>
        <p:nvSpPr>
          <p:cNvPr id="13" name="TextBox 13"/>
          <p:cNvSpPr txBox="1"/>
          <p:nvPr/>
        </p:nvSpPr>
        <p:spPr>
          <a:xfrm>
            <a:off x="1539638" y="2271917"/>
            <a:ext cx="10594396" cy="853567"/>
          </a:xfrm>
          <a:prstGeom prst="rect">
            <a:avLst/>
          </a:prstGeom>
        </p:spPr>
        <p:txBody>
          <a:bodyPr lIns="0" tIns="0" rIns="0" bIns="0" rtlCol="0" anchor="t">
            <a:spAutoFit/>
          </a:bodyPr>
          <a:lstStyle/>
          <a:p>
            <a:pPr>
              <a:lnSpc>
                <a:spcPts val="7000"/>
              </a:lnSpc>
              <a:spcBef>
                <a:spcPct val="0"/>
              </a:spcBef>
            </a:pPr>
            <a:r>
              <a:rPr lang="fr-FR" sz="5000" b="1" dirty="0">
                <a:solidFill>
                  <a:srgbClr val="04395B"/>
                </a:solidFill>
                <a:latin typeface="Times New Roman" panose="02020603050405020304" pitchFamily="18" charset="0"/>
                <a:ea typeface="Montserrat Bold"/>
                <a:cs typeface="Times New Roman" panose="02020603050405020304" pitchFamily="18" charset="0"/>
              </a:rPr>
              <a:t>Lexique</a:t>
            </a:r>
            <a:endParaRPr lang="en-US" sz="5000" b="1" dirty="0">
              <a:solidFill>
                <a:srgbClr val="04395B"/>
              </a:solidFill>
              <a:latin typeface="Times New Roman" panose="02020603050405020304" pitchFamily="18" charset="0"/>
              <a:ea typeface="Montserrat Bold"/>
              <a:cs typeface="Times New Roman" panose="02020603050405020304" pitchFamily="18" charset="0"/>
              <a:sym typeface="Montserrat Bold"/>
            </a:endParaRPr>
          </a:p>
        </p:txBody>
      </p:sp>
      <p:sp>
        <p:nvSpPr>
          <p:cNvPr id="26" name="Freeform 26"/>
          <p:cNvSpPr/>
          <p:nvPr/>
        </p:nvSpPr>
        <p:spPr>
          <a:xfrm>
            <a:off x="17025371" y="7171989"/>
            <a:ext cx="2055033" cy="1124663"/>
          </a:xfrm>
          <a:custGeom>
            <a:avLst/>
            <a:gdLst/>
            <a:ahLst/>
            <a:cxnLst/>
            <a:rect l="l" t="t" r="r" b="b"/>
            <a:pathLst>
              <a:path w="2055033" h="1124663">
                <a:moveTo>
                  <a:pt x="0" y="0"/>
                </a:moveTo>
                <a:lnTo>
                  <a:pt x="2055033" y="0"/>
                </a:lnTo>
                <a:lnTo>
                  <a:pt x="2055033" y="1124663"/>
                </a:lnTo>
                <a:lnTo>
                  <a:pt x="0" y="1124663"/>
                </a:lnTo>
                <a:lnTo>
                  <a:pt x="0" y="0"/>
                </a:lnTo>
                <a:close/>
              </a:path>
            </a:pathLst>
          </a:custGeom>
          <a:blipFill>
            <a:blip r:embed="rId5">
              <a:extLst>
                <a:ext uri="{96DAC541-7B7A-43D3-8B79-37D633B846F1}">
                  <asvg:svgBlip xmlns="" xmlns:asvg="http://schemas.microsoft.com/office/drawing/2016/SVG/main" r:embed="rId9"/>
                </a:ext>
              </a:extLst>
            </a:blip>
            <a:stretch>
              <a:fillRect/>
            </a:stretch>
          </a:blipFill>
        </p:spPr>
      </p:sp>
      <p:sp>
        <p:nvSpPr>
          <p:cNvPr id="27" name="Freeform 27"/>
          <p:cNvSpPr/>
          <p:nvPr/>
        </p:nvSpPr>
        <p:spPr>
          <a:xfrm>
            <a:off x="-1012337" y="2351411"/>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5">
              <a:extLst>
                <a:ext uri="{96DAC541-7B7A-43D3-8B79-37D633B846F1}">
                  <asvg:svgBlip xmlns="" xmlns:asvg="http://schemas.microsoft.com/office/drawing/2016/SVG/main" r:embed="rId9"/>
                </a:ext>
              </a:extLst>
            </a:blip>
            <a:stretch>
              <a:fillRect/>
            </a:stretch>
          </a:blipFill>
        </p:spPr>
      </p:sp>
      <p:sp>
        <p:nvSpPr>
          <p:cNvPr id="12" name="TextBox 11"/>
          <p:cNvSpPr txBox="1"/>
          <p:nvPr/>
        </p:nvSpPr>
        <p:spPr>
          <a:xfrm>
            <a:off x="1539638" y="3771900"/>
            <a:ext cx="9695634" cy="4462760"/>
          </a:xfrm>
          <a:prstGeom prst="rect">
            <a:avLst/>
          </a:prstGeom>
          <a:noFill/>
        </p:spPr>
        <p:txBody>
          <a:bodyPr wrap="square" rtlCol="0">
            <a:spAutoFit/>
          </a:bodyPr>
          <a:lstStyle/>
          <a:p>
            <a:pPr marL="457200" indent="-457200">
              <a:buFont typeface="Arial" panose="020B0604020202020204" pitchFamily="34" charset="0"/>
              <a:buChar char="•"/>
            </a:pPr>
            <a:r>
              <a:rPr lang="fr-FR" sz="3600" dirty="0"/>
              <a:t>Infrastructures </a:t>
            </a:r>
          </a:p>
          <a:p>
            <a:pPr marL="457200" indent="-457200">
              <a:buFont typeface="Arial" panose="020B0604020202020204" pitchFamily="34" charset="0"/>
              <a:buChar char="•"/>
            </a:pPr>
            <a:r>
              <a:rPr lang="fr-FR" sz="3600" dirty="0" err="1"/>
              <a:t>Pret</a:t>
            </a:r>
            <a:r>
              <a:rPr lang="fr-FR" sz="3600" dirty="0"/>
              <a:t> souverain</a:t>
            </a:r>
          </a:p>
          <a:p>
            <a:pPr marL="457200" indent="-457200">
              <a:buFont typeface="Arial" panose="020B0604020202020204" pitchFamily="34" charset="0"/>
              <a:buChar char="•"/>
            </a:pPr>
            <a:r>
              <a:rPr lang="fr-FR" sz="3600" dirty="0"/>
              <a:t>abondance de capital</a:t>
            </a:r>
          </a:p>
          <a:p>
            <a:pPr marL="457200" indent="-457200">
              <a:buFont typeface="Arial" panose="020B0604020202020204" pitchFamily="34" charset="0"/>
              <a:buChar char="•"/>
            </a:pPr>
            <a:r>
              <a:rPr lang="fr-FR" sz="3600" dirty="0"/>
              <a:t>Le taux d'intérêt</a:t>
            </a:r>
          </a:p>
          <a:p>
            <a:pPr marL="457200" indent="-457200">
              <a:buFont typeface="Arial" panose="020B0604020202020204" pitchFamily="34" charset="0"/>
              <a:buChar char="•"/>
            </a:pPr>
            <a:r>
              <a:rPr lang="en-US" sz="3600" dirty="0"/>
              <a:t>Initiation</a:t>
            </a:r>
          </a:p>
          <a:p>
            <a:pPr marL="457200" indent="-457200">
              <a:buFont typeface="Arial" panose="020B0604020202020204" pitchFamily="34" charset="0"/>
              <a:buChar char="•"/>
            </a:pPr>
            <a:r>
              <a:rPr lang="en-US" sz="3600" dirty="0" err="1"/>
              <a:t>Approvisionnement</a:t>
            </a:r>
            <a:endParaRPr lang="en-US" sz="3600" dirty="0"/>
          </a:p>
          <a:p>
            <a:pPr marL="457200" indent="-457200">
              <a:buFont typeface="Arial" panose="020B0604020202020204" pitchFamily="34" charset="0"/>
              <a:buChar char="•"/>
            </a:pPr>
            <a:r>
              <a:rPr lang="en-US" sz="3600" dirty="0" err="1"/>
              <a:t>Entretien</a:t>
            </a:r>
            <a:endParaRPr lang="en-US" sz="3600" dirty="0"/>
          </a:p>
          <a:p>
            <a:endParaRPr lang="en-US" sz="3200" dirty="0" smtClean="0"/>
          </a:p>
        </p:txBody>
      </p:sp>
    </p:spTree>
    <p:extLst>
      <p:ext uri="{BB962C8B-B14F-4D97-AF65-F5344CB8AC3E}">
        <p14:creationId xmlns:p14="http://schemas.microsoft.com/office/powerpoint/2010/main" val="3648324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dirty="0"/>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9143" t="11814" r="8571" b="13599"/>
          <a:stretch/>
        </p:blipFill>
        <p:spPr>
          <a:xfrm>
            <a:off x="13752723" y="7165025"/>
            <a:ext cx="3468477" cy="2245674"/>
          </a:xfrm>
          <a:prstGeom prst="ellipse">
            <a:avLst/>
          </a:prstGeom>
          <a:ln>
            <a:noFill/>
          </a:ln>
          <a:effectLst>
            <a:softEdge rad="112500"/>
          </a:effectLst>
        </p:spPr>
      </p:pic>
      <p:sp>
        <p:nvSpPr>
          <p:cNvPr id="19" name="Freeform 3"/>
          <p:cNvSpPr/>
          <p:nvPr/>
        </p:nvSpPr>
        <p:spPr>
          <a:xfrm>
            <a:off x="15316200" y="8801100"/>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4">
              <a:duotone>
                <a:prstClr val="black"/>
                <a:schemeClr val="accent1">
                  <a:tint val="45000"/>
                  <a:satMod val="400000"/>
                </a:schemeClr>
              </a:duotone>
              <a:extLst>
                <a:ext uri="{96DAC541-7B7A-43D3-8B79-37D633B846F1}">
                  <asvg:svgBlip xmlns="" xmlns:asvg="http://schemas.microsoft.com/office/drawing/2016/SVG/main" r:embed="rId5"/>
                </a:ext>
              </a:extLst>
            </a:blip>
            <a:stretch>
              <a:fillRect/>
            </a:stretch>
          </a:blipFill>
        </p:spPr>
      </p:sp>
      <p:sp>
        <p:nvSpPr>
          <p:cNvPr id="20" name="Rectangle 19"/>
          <p:cNvSpPr/>
          <p:nvPr/>
        </p:nvSpPr>
        <p:spPr>
          <a:xfrm>
            <a:off x="3519056" y="2474517"/>
            <a:ext cx="12646708" cy="2215991"/>
          </a:xfrm>
          <a:prstGeom prst="rect">
            <a:avLst/>
          </a:prstGeom>
        </p:spPr>
        <p:txBody>
          <a:bodyPr wrap="square">
            <a:spAutoFit/>
          </a:bodyPr>
          <a:lstStyle/>
          <a:p>
            <a:r>
              <a:rPr lang="en-US" sz="13800" b="1" dirty="0">
                <a:solidFill>
                  <a:schemeClr val="bg1"/>
                </a:solidFill>
                <a:latin typeface="Edwardian Script ITC" panose="030303020407070D0804" pitchFamily="66" charset="0"/>
              </a:rPr>
              <a:t>Merci de votre attention !</a:t>
            </a:r>
            <a:endParaRPr lang="fr-FR" sz="13800" dirty="0">
              <a:solidFill>
                <a:schemeClr val="bg1"/>
              </a:solidFill>
            </a:endParaRPr>
          </a:p>
        </p:txBody>
      </p:sp>
      <p:sp>
        <p:nvSpPr>
          <p:cNvPr id="21" name="Subtitle 2">
            <a:extLst>
              <a:ext uri="{FF2B5EF4-FFF2-40B4-BE49-F238E27FC236}">
                <a16:creationId xmlns="" xmlns:a16="http://schemas.microsoft.com/office/drawing/2014/main" id="{12136D1E-815F-471E-8967-1A764EC3630E}"/>
              </a:ext>
            </a:extLst>
          </p:cNvPr>
          <p:cNvSpPr txBox="1">
            <a:spLocks/>
          </p:cNvSpPr>
          <p:nvPr/>
        </p:nvSpPr>
        <p:spPr bwMode="auto">
          <a:xfrm>
            <a:off x="757046" y="7242708"/>
            <a:ext cx="6177154" cy="216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a:solidFill>
                  <a:schemeClr val="bg1"/>
                </a:solidFill>
                <a:latin typeface="Edwardian Script ITC" panose="030303020407070D0804" pitchFamily="66" charset="0"/>
              </a:rPr>
              <a:t>Najeem Ullah Nasiri</a:t>
            </a:r>
          </a:p>
          <a:p>
            <a:r>
              <a:rPr lang="fr-FR" sz="6600" dirty="0">
                <a:solidFill>
                  <a:schemeClr val="bg1"/>
                </a:solidFill>
                <a:latin typeface="Edwardian Script ITC" panose="030303020407070D0804" pitchFamily="66" charset="0"/>
              </a:rPr>
              <a:t>Et  </a:t>
            </a:r>
            <a:r>
              <a:rPr lang="fr-FR" sz="6600" dirty="0" err="1">
                <a:solidFill>
                  <a:schemeClr val="bg1"/>
                </a:solidFill>
                <a:latin typeface="Edwardian Script ITC" panose="030303020407070D0804" pitchFamily="66" charset="0"/>
              </a:rPr>
              <a:t>Yewon</a:t>
            </a:r>
            <a:r>
              <a:rPr lang="fr-FR" sz="6600" dirty="0">
                <a:solidFill>
                  <a:schemeClr val="bg1"/>
                </a:solidFill>
                <a:latin typeface="Edwardian Script ITC" panose="030303020407070D0804" pitchFamily="66" charset="0"/>
              </a:rPr>
              <a:t> </a:t>
            </a:r>
            <a:endParaRPr lang="en-US" sz="6600" dirty="0">
              <a:solidFill>
                <a:schemeClr val="bg1"/>
              </a:solidFill>
              <a:latin typeface="Edwardian Script ITC" panose="030303020407070D0804" pitchFamily="66" charset="0"/>
            </a:endParaRPr>
          </a:p>
        </p:txBody>
      </p:sp>
      <p:sp>
        <p:nvSpPr>
          <p:cNvPr id="22" name="TextBox 5"/>
          <p:cNvSpPr txBox="1"/>
          <p:nvPr/>
        </p:nvSpPr>
        <p:spPr>
          <a:xfrm>
            <a:off x="7325602" y="5143500"/>
            <a:ext cx="4696903"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dirty="0">
                <a:solidFill>
                  <a:schemeClr val="bg1"/>
                </a:solidFill>
                <a:latin typeface="Edwardian Script ITC" panose="030303020407070D0804" pitchFamily="66" charset="0"/>
              </a:rPr>
              <a:t>Des 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5" name="Rectangle 4"/>
          <p:cNvSpPr/>
          <p:nvPr/>
        </p:nvSpPr>
        <p:spPr>
          <a:xfrm>
            <a:off x="1828800" y="3314700"/>
            <a:ext cx="15240000" cy="1200329"/>
          </a:xfrm>
          <a:prstGeom prst="rect">
            <a:avLst/>
          </a:prstGeom>
        </p:spPr>
        <p:txBody>
          <a:bodyPr wrap="square">
            <a:spAutoFit/>
          </a:bodyPr>
          <a:lstStyle/>
          <a:p>
            <a:pPr algn="ctr"/>
            <a:r>
              <a:rPr lang="fr-FR" sz="3600" dirty="0"/>
              <a:t>Comment la croissance économique internationale et les échanges commerciaux sont-ils affectés par l'expansion des infrastructures en génie civil?</a:t>
            </a:r>
            <a:endParaRPr lang="en-US" sz="3600" dirty="0"/>
          </a:p>
        </p:txBody>
      </p:sp>
      <p:sp>
        <p:nvSpPr>
          <p:cNvPr id="6" name="Rectangle 5"/>
          <p:cNvSpPr/>
          <p:nvPr/>
        </p:nvSpPr>
        <p:spPr>
          <a:xfrm>
            <a:off x="6535753" y="1562100"/>
            <a:ext cx="4231864" cy="915892"/>
          </a:xfrm>
          <a:prstGeom prst="rect">
            <a:avLst/>
          </a:prstGeom>
        </p:spPr>
        <p:txBody>
          <a:bodyPr wrap="none">
            <a:spAutoFit/>
          </a:bodyPr>
          <a:lstStyle/>
          <a:p>
            <a:pPr>
              <a:lnSpc>
                <a:spcPts val="7000"/>
              </a:lnSpc>
              <a:spcBef>
                <a:spcPct val="0"/>
              </a:spcBef>
            </a:pPr>
            <a:r>
              <a:rPr lang="fr-FR" sz="5000" b="1" dirty="0">
                <a:solidFill>
                  <a:srgbClr val="04395B"/>
                </a:solidFill>
                <a:latin typeface="Times New Roman" panose="02020603050405020304" pitchFamily="18" charset="0"/>
                <a:ea typeface="Montserrat Bold"/>
                <a:cs typeface="Times New Roman" panose="02020603050405020304" pitchFamily="18" charset="0"/>
              </a:rPr>
              <a:t>Problématique</a:t>
            </a:r>
            <a:endParaRPr lang="en-US" sz="5000" b="1" dirty="0">
              <a:solidFill>
                <a:srgbClr val="04395B"/>
              </a:solidFill>
              <a:latin typeface="Times New Roman" panose="02020603050405020304" pitchFamily="18" charset="0"/>
              <a:ea typeface="Montserrat Bold"/>
              <a:cs typeface="Times New Roman" panose="02020603050405020304" pitchFamily="18" charset="0"/>
            </a:endParaRPr>
          </a:p>
        </p:txBody>
      </p:sp>
      <p:sp>
        <p:nvSpPr>
          <p:cNvPr id="7" name="Freeform 12"/>
          <p:cNvSpPr/>
          <p:nvPr/>
        </p:nvSpPr>
        <p:spPr>
          <a:xfrm>
            <a:off x="14630400" y="6515100"/>
            <a:ext cx="1676400" cy="1443950"/>
          </a:xfrm>
          <a:custGeom>
            <a:avLst/>
            <a:gdLst/>
            <a:ahLst/>
            <a:cxnLst/>
            <a:rect l="l" t="t" r="r" b="b"/>
            <a:pathLst>
              <a:path w="1114892" h="1116923">
                <a:moveTo>
                  <a:pt x="0" y="0"/>
                </a:moveTo>
                <a:lnTo>
                  <a:pt x="1114892" y="0"/>
                </a:lnTo>
                <a:lnTo>
                  <a:pt x="1114892" y="1116923"/>
                </a:lnTo>
                <a:lnTo>
                  <a:pt x="0" y="1116923"/>
                </a:lnTo>
                <a:lnTo>
                  <a:pt x="0" y="0"/>
                </a:lnTo>
                <a:close/>
              </a:path>
            </a:pathLst>
          </a:custGeom>
          <a:blipFill>
            <a:blip r:embed="rId3">
              <a:extLst>
                <a:ext uri="{96DAC541-7B7A-43D3-8B79-37D633B846F1}">
                  <asvg:svgBlip xmlns="" xmlns:asvg="http://schemas.microsoft.com/office/drawing/2016/SVG/main" r:embed="rId8"/>
                </a:ext>
              </a:extLst>
            </a:blip>
            <a:stretch>
              <a:fillRect/>
            </a:stretch>
          </a:blipFill>
        </p:spPr>
      </p:sp>
      <p:sp>
        <p:nvSpPr>
          <p:cNvPr id="8" name="Freeform 14"/>
          <p:cNvSpPr/>
          <p:nvPr/>
        </p:nvSpPr>
        <p:spPr>
          <a:xfrm>
            <a:off x="1828800" y="6515100"/>
            <a:ext cx="2133600" cy="1443172"/>
          </a:xfrm>
          <a:custGeom>
            <a:avLst/>
            <a:gdLst/>
            <a:ahLst/>
            <a:cxnLst/>
            <a:rect l="l" t="t" r="r" b="b"/>
            <a:pathLst>
              <a:path w="1137994" h="953846">
                <a:moveTo>
                  <a:pt x="0" y="0"/>
                </a:moveTo>
                <a:lnTo>
                  <a:pt x="1137993" y="0"/>
                </a:lnTo>
                <a:lnTo>
                  <a:pt x="1137993" y="953846"/>
                </a:lnTo>
                <a:lnTo>
                  <a:pt x="0" y="953846"/>
                </a:lnTo>
                <a:lnTo>
                  <a:pt x="0" y="0"/>
                </a:lnTo>
                <a:close/>
              </a:path>
            </a:pathLst>
          </a:custGeom>
          <a:blipFill>
            <a:blip r:embed="rId9">
              <a:extLst>
                <a:ext uri="{96DAC541-7B7A-43D3-8B79-37D633B846F1}">
                  <asvg:svgBlip xmlns="" xmlns:asvg="http://schemas.microsoft.com/office/drawing/2016/SVG/main" r:embed="rId12"/>
                </a:ext>
              </a:extLst>
            </a:blip>
            <a:stretch>
              <a:fillRect/>
            </a:stretch>
          </a:blipFill>
        </p:spPr>
      </p:sp>
    </p:spTree>
    <p:extLst>
      <p:ext uri="{BB962C8B-B14F-4D97-AF65-F5344CB8AC3E}">
        <p14:creationId xmlns:p14="http://schemas.microsoft.com/office/powerpoint/2010/main" val="374247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AutoShape 4"/>
          <p:cNvSpPr/>
          <p:nvPr/>
        </p:nvSpPr>
        <p:spPr>
          <a:xfrm flipV="1">
            <a:off x="15708748" y="9244012"/>
            <a:ext cx="871702" cy="0"/>
          </a:xfrm>
          <a:prstGeom prst="line">
            <a:avLst/>
          </a:prstGeom>
          <a:ln w="28575" cap="flat">
            <a:solidFill>
              <a:srgbClr val="000000"/>
            </a:solidFill>
            <a:prstDash val="solid"/>
            <a:headEnd type="none" w="sm" len="sm"/>
            <a:tailEnd type="arrow" w="med" len="sm"/>
          </a:ln>
        </p:spPr>
      </p:sp>
      <p:sp>
        <p:nvSpPr>
          <p:cNvPr id="15" name="Freeform 15"/>
          <p:cNvSpPr/>
          <p:nvPr/>
        </p:nvSpPr>
        <p:spPr>
          <a:xfrm>
            <a:off x="17025371" y="2039825"/>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5">
              <a:extLst>
                <a:ext uri="{96DAC541-7B7A-43D3-8B79-37D633B846F1}">
                  <asvg:svgBlip xmlns="" xmlns:asvg="http://schemas.microsoft.com/office/drawing/2016/SVG/main" r:embed="rId14"/>
                </a:ext>
              </a:extLst>
            </a:blip>
            <a:stretch>
              <a:fillRect/>
            </a:stretch>
          </a:blipFill>
        </p:spPr>
      </p:sp>
      <p:sp>
        <p:nvSpPr>
          <p:cNvPr id="17" name="TextBox 17"/>
          <p:cNvSpPr txBox="1"/>
          <p:nvPr/>
        </p:nvSpPr>
        <p:spPr>
          <a:xfrm>
            <a:off x="2515730" y="1368734"/>
            <a:ext cx="5468850" cy="854075"/>
          </a:xfrm>
          <a:prstGeom prst="rect">
            <a:avLst/>
          </a:prstGeom>
        </p:spPr>
        <p:txBody>
          <a:bodyPr lIns="0" tIns="0" rIns="0" bIns="0" rtlCol="0" anchor="t">
            <a:spAutoFit/>
          </a:bodyPr>
          <a:lstStyle/>
          <a:p>
            <a:pPr marL="0" lvl="0" indent="0" algn="l">
              <a:lnSpc>
                <a:spcPts val="7000"/>
              </a:lnSpc>
              <a:spcBef>
                <a:spcPct val="0"/>
              </a:spcBef>
            </a:pPr>
            <a:r>
              <a:rPr lang="en-US" sz="5000" b="1" dirty="0">
                <a:solidFill>
                  <a:srgbClr val="04395B"/>
                </a:solidFill>
                <a:latin typeface="Times New Roman" panose="02020603050405020304" pitchFamily="18" charset="0"/>
                <a:ea typeface="Montserrat Bold"/>
                <a:cs typeface="Times New Roman" panose="02020603050405020304" pitchFamily="18" charset="0"/>
                <a:sym typeface="Montserrat Bold"/>
              </a:rPr>
              <a:t>plan</a:t>
            </a:r>
          </a:p>
        </p:txBody>
      </p:sp>
      <p:sp>
        <p:nvSpPr>
          <p:cNvPr id="31" name="Freeform 31"/>
          <p:cNvSpPr/>
          <p:nvPr/>
        </p:nvSpPr>
        <p:spPr>
          <a:xfrm>
            <a:off x="-792404" y="7122511"/>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5">
              <a:extLst>
                <a:ext uri="{96DAC541-7B7A-43D3-8B79-37D633B846F1}">
                  <asvg:svgBlip xmlns="" xmlns:asvg="http://schemas.microsoft.com/office/drawing/2016/SVG/main" r:embed="rId14"/>
                </a:ext>
              </a:extLst>
            </a:blip>
            <a:stretch>
              <a:fillRect/>
            </a:stretch>
          </a:blipFill>
        </p:spPr>
      </p:sp>
      <p:sp>
        <p:nvSpPr>
          <p:cNvPr id="32" name="TextBox 31"/>
          <p:cNvSpPr txBox="1"/>
          <p:nvPr/>
        </p:nvSpPr>
        <p:spPr>
          <a:xfrm>
            <a:off x="2971800" y="3164488"/>
            <a:ext cx="12038745" cy="4247317"/>
          </a:xfrm>
          <a:prstGeom prst="rect">
            <a:avLst/>
          </a:prstGeom>
          <a:noFill/>
        </p:spPr>
        <p:txBody>
          <a:bodyPr wrap="none" rtlCol="0">
            <a:spAutoFit/>
          </a:bodyPr>
          <a:lstStyle/>
          <a:p>
            <a:pPr marL="342900" lvl="0" indent="-342900" algn="just">
              <a:lnSpc>
                <a:spcPct val="150000"/>
              </a:lnSpc>
              <a:spcBef>
                <a:spcPct val="0"/>
              </a:spcBef>
              <a:buFont typeface="Wingdings" panose="05000000000000000000" pitchFamily="2" charset="2"/>
              <a:buChar char="Ø"/>
            </a:pPr>
            <a:r>
              <a:rPr lang="fr-FR" sz="3600" dirty="0"/>
              <a:t>Introduction</a:t>
            </a:r>
          </a:p>
          <a:p>
            <a:pPr marL="342900" indent="-342900" algn="just">
              <a:lnSpc>
                <a:spcPct val="150000"/>
              </a:lnSpc>
              <a:spcBef>
                <a:spcPct val="0"/>
              </a:spcBef>
              <a:buFont typeface="Wingdings" panose="05000000000000000000" pitchFamily="2" charset="2"/>
              <a:buChar char="Ø"/>
            </a:pPr>
            <a:r>
              <a:rPr lang="fr-FR" sz="3600" dirty="0"/>
              <a:t>Génie Civil</a:t>
            </a:r>
            <a:endParaRPr lang="en-US" sz="3600" dirty="0"/>
          </a:p>
          <a:p>
            <a:pPr marL="342900" lvl="0" indent="-342900" algn="just">
              <a:lnSpc>
                <a:spcPct val="150000"/>
              </a:lnSpc>
              <a:spcBef>
                <a:spcPct val="0"/>
              </a:spcBef>
              <a:buFont typeface="Wingdings" panose="05000000000000000000" pitchFamily="2" charset="2"/>
              <a:buChar char="Ø"/>
            </a:pPr>
            <a:r>
              <a:rPr lang="fr-FR" sz="3600" dirty="0"/>
              <a:t>Économie </a:t>
            </a:r>
            <a:r>
              <a:rPr lang="fr-FR" sz="3600" dirty="0" smtClean="0"/>
              <a:t>Internationale </a:t>
            </a:r>
            <a:endParaRPr lang="fr-FR" sz="3600" dirty="0"/>
          </a:p>
          <a:p>
            <a:pPr marL="342900" indent="-342900" algn="just">
              <a:lnSpc>
                <a:spcPct val="150000"/>
              </a:lnSpc>
              <a:spcBef>
                <a:spcPct val="0"/>
              </a:spcBef>
              <a:buFont typeface="Wingdings" panose="05000000000000000000" pitchFamily="2" charset="2"/>
              <a:buChar char="Ø"/>
            </a:pPr>
            <a:r>
              <a:rPr lang="fr-FR" sz="3600" dirty="0" smtClean="0"/>
              <a:t>Application </a:t>
            </a:r>
            <a:r>
              <a:rPr lang="fr-FR" sz="3600" dirty="0"/>
              <a:t>des théories économiques au projet du génie civil</a:t>
            </a:r>
          </a:p>
          <a:p>
            <a:pPr marL="342900" indent="-342900" algn="just">
              <a:lnSpc>
                <a:spcPct val="150000"/>
              </a:lnSpc>
              <a:spcBef>
                <a:spcPct val="0"/>
              </a:spcBef>
              <a:buFont typeface="Wingdings" panose="05000000000000000000" pitchFamily="2" charset="2"/>
              <a:buChar char="Ø"/>
            </a:pPr>
            <a:r>
              <a:rPr lang="fr-FR" sz="3600" dirty="0"/>
              <a:t>Conclusion</a:t>
            </a:r>
            <a:endParaRPr lang="en-US" sz="3600" dirty="0">
              <a:sym typeface="Montserrat 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AutoShape 4"/>
          <p:cNvSpPr/>
          <p:nvPr/>
        </p:nvSpPr>
        <p:spPr>
          <a:xfrm flipV="1">
            <a:off x="15708748" y="9244012"/>
            <a:ext cx="871702" cy="0"/>
          </a:xfrm>
          <a:prstGeom prst="line">
            <a:avLst/>
          </a:prstGeom>
          <a:ln w="28575" cap="flat">
            <a:solidFill>
              <a:srgbClr val="000000"/>
            </a:solidFill>
            <a:prstDash val="solid"/>
            <a:headEnd type="none" w="sm" len="sm"/>
            <a:tailEnd type="arrow" w="med" len="sm"/>
          </a:ln>
        </p:spPr>
      </p:sp>
      <p:sp>
        <p:nvSpPr>
          <p:cNvPr id="15" name="TextBox 15"/>
          <p:cNvSpPr txBox="1"/>
          <p:nvPr/>
        </p:nvSpPr>
        <p:spPr>
          <a:xfrm>
            <a:off x="1464300" y="1371739"/>
            <a:ext cx="9977837" cy="853567"/>
          </a:xfrm>
          <a:prstGeom prst="rect">
            <a:avLst/>
          </a:prstGeom>
        </p:spPr>
        <p:txBody>
          <a:bodyPr lIns="0" tIns="0" rIns="0" bIns="0" rtlCol="0" anchor="t">
            <a:spAutoFit/>
          </a:bodyPr>
          <a:lstStyle/>
          <a:p>
            <a:pPr algn="ctr">
              <a:lnSpc>
                <a:spcPts val="7000"/>
              </a:lnSpc>
              <a:spcBef>
                <a:spcPct val="0"/>
              </a:spcBef>
            </a:pPr>
            <a:r>
              <a:rPr lang="fr-FR" sz="5000" b="1" dirty="0">
                <a:solidFill>
                  <a:srgbClr val="04395B"/>
                </a:solidFill>
                <a:latin typeface="Times New Roman" panose="02020603050405020304" pitchFamily="18" charset="0"/>
                <a:ea typeface="Montserrat Bold"/>
                <a:cs typeface="Times New Roman" panose="02020603050405020304" pitchFamily="18" charset="0"/>
              </a:rPr>
              <a:t>Introduction</a:t>
            </a:r>
            <a:endParaRPr lang="en-US" sz="5000" b="1" dirty="0">
              <a:solidFill>
                <a:srgbClr val="04395B"/>
              </a:solidFill>
              <a:latin typeface="Times New Roman" panose="02020603050405020304" pitchFamily="18" charset="0"/>
              <a:ea typeface="Montserrat Bold"/>
              <a:cs typeface="Times New Roman" panose="02020603050405020304" pitchFamily="18" charset="0"/>
              <a:sym typeface="Montserrat Bold"/>
            </a:endParaRPr>
          </a:p>
        </p:txBody>
      </p:sp>
      <p:sp>
        <p:nvSpPr>
          <p:cNvPr id="28" name="Freeform 28"/>
          <p:cNvSpPr/>
          <p:nvPr/>
        </p:nvSpPr>
        <p:spPr>
          <a:xfrm>
            <a:off x="17025371" y="7171989"/>
            <a:ext cx="2055033" cy="1124663"/>
          </a:xfrm>
          <a:custGeom>
            <a:avLst/>
            <a:gdLst/>
            <a:ahLst/>
            <a:cxnLst/>
            <a:rect l="l" t="t" r="r" b="b"/>
            <a:pathLst>
              <a:path w="2055033" h="1124663">
                <a:moveTo>
                  <a:pt x="0" y="0"/>
                </a:moveTo>
                <a:lnTo>
                  <a:pt x="2055033" y="0"/>
                </a:lnTo>
                <a:lnTo>
                  <a:pt x="2055033" y="1124663"/>
                </a:lnTo>
                <a:lnTo>
                  <a:pt x="0" y="1124663"/>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sp>
        <p:nvSpPr>
          <p:cNvPr id="29" name="Freeform 29"/>
          <p:cNvSpPr/>
          <p:nvPr/>
        </p:nvSpPr>
        <p:spPr>
          <a:xfrm>
            <a:off x="-792404" y="2348127"/>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sp>
        <p:nvSpPr>
          <p:cNvPr id="14" name="TextBox 13"/>
          <p:cNvSpPr txBox="1"/>
          <p:nvPr/>
        </p:nvSpPr>
        <p:spPr>
          <a:xfrm>
            <a:off x="1841912" y="3132733"/>
            <a:ext cx="9238336" cy="5078313"/>
          </a:xfrm>
          <a:prstGeom prst="rect">
            <a:avLst/>
          </a:prstGeom>
          <a:noFill/>
        </p:spPr>
        <p:txBody>
          <a:bodyPr wrap="square" rtlCol="0">
            <a:spAutoFit/>
          </a:bodyPr>
          <a:lstStyle/>
          <a:p>
            <a:pPr algn="just"/>
            <a:r>
              <a:rPr lang="fr-FR" sz="3600" dirty="0"/>
              <a:t>Le génie civil et l'économie internationale sont deux domaines </a:t>
            </a:r>
            <a:r>
              <a:rPr lang="en-US" sz="3600" dirty="0" err="1"/>
              <a:t>liées</a:t>
            </a:r>
            <a:r>
              <a:rPr lang="fr-FR" sz="3600" dirty="0" smtClean="0"/>
              <a:t>. </a:t>
            </a:r>
            <a:r>
              <a:rPr lang="fr-FR" sz="3600" dirty="0"/>
              <a:t>Le génie civil se concentre sur la conception et la construction d'infrastructures essentielles, tandis que l'économie internationale étudie les échanges de biens et de services entre les pays. L'amélioration des infrastructures peut avoir un impact significatif sur la croissance économique mondiale.</a:t>
            </a:r>
            <a:endParaRPr lang="en-US" sz="3600" dirty="0"/>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59532" y="3132733"/>
            <a:ext cx="6036072" cy="402153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27"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AutoShape 4"/>
          <p:cNvSpPr/>
          <p:nvPr/>
        </p:nvSpPr>
        <p:spPr>
          <a:xfrm flipV="1">
            <a:off x="15708748" y="9244012"/>
            <a:ext cx="871702" cy="0"/>
          </a:xfrm>
          <a:prstGeom prst="line">
            <a:avLst/>
          </a:prstGeom>
          <a:ln w="28575" cap="flat">
            <a:solidFill>
              <a:srgbClr val="000000"/>
            </a:solidFill>
            <a:prstDash val="solid"/>
            <a:headEnd type="none" w="sm" len="sm"/>
            <a:tailEnd type="arrow" w="med" len="sm"/>
          </a:ln>
        </p:spPr>
      </p:sp>
      <p:sp>
        <p:nvSpPr>
          <p:cNvPr id="15" name="TextBox 15"/>
          <p:cNvSpPr txBox="1"/>
          <p:nvPr/>
        </p:nvSpPr>
        <p:spPr>
          <a:xfrm>
            <a:off x="4155081" y="1175705"/>
            <a:ext cx="9977837" cy="853567"/>
          </a:xfrm>
          <a:prstGeom prst="rect">
            <a:avLst/>
          </a:prstGeom>
        </p:spPr>
        <p:txBody>
          <a:bodyPr lIns="0" tIns="0" rIns="0" bIns="0" rtlCol="0" anchor="t">
            <a:spAutoFit/>
          </a:bodyPr>
          <a:lstStyle/>
          <a:p>
            <a:pPr lvl="0" algn="ctr">
              <a:lnSpc>
                <a:spcPts val="7000"/>
              </a:lnSpc>
              <a:spcBef>
                <a:spcPct val="0"/>
              </a:spcBef>
            </a:pPr>
            <a:r>
              <a:rPr lang="fr-FR" sz="5000" b="1" dirty="0">
                <a:solidFill>
                  <a:srgbClr val="04395B"/>
                </a:solidFill>
                <a:latin typeface="Times New Roman" panose="02020603050405020304" pitchFamily="18" charset="0"/>
                <a:ea typeface="Montserrat Bold"/>
                <a:cs typeface="Times New Roman" panose="02020603050405020304" pitchFamily="18" charset="0"/>
              </a:rPr>
              <a:t>Génie Civil</a:t>
            </a:r>
            <a:endParaRPr lang="en-US" sz="5000" b="1" dirty="0">
              <a:solidFill>
                <a:srgbClr val="04395B"/>
              </a:solidFill>
              <a:latin typeface="Times New Roman" panose="02020603050405020304" pitchFamily="18" charset="0"/>
              <a:ea typeface="Montserrat Bold"/>
              <a:cs typeface="Times New Roman" panose="02020603050405020304" pitchFamily="18" charset="0"/>
              <a:sym typeface="Montserrat Bold"/>
            </a:endParaRPr>
          </a:p>
        </p:txBody>
      </p:sp>
      <p:sp>
        <p:nvSpPr>
          <p:cNvPr id="28" name="Freeform 28"/>
          <p:cNvSpPr/>
          <p:nvPr/>
        </p:nvSpPr>
        <p:spPr>
          <a:xfrm>
            <a:off x="17025371" y="7171989"/>
            <a:ext cx="2055033" cy="1124663"/>
          </a:xfrm>
          <a:custGeom>
            <a:avLst/>
            <a:gdLst/>
            <a:ahLst/>
            <a:cxnLst/>
            <a:rect l="l" t="t" r="r" b="b"/>
            <a:pathLst>
              <a:path w="2055033" h="1124663">
                <a:moveTo>
                  <a:pt x="0" y="0"/>
                </a:moveTo>
                <a:lnTo>
                  <a:pt x="2055033" y="0"/>
                </a:lnTo>
                <a:lnTo>
                  <a:pt x="2055033" y="1124663"/>
                </a:lnTo>
                <a:lnTo>
                  <a:pt x="0" y="1124663"/>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sp>
        <p:nvSpPr>
          <p:cNvPr id="29" name="Freeform 29"/>
          <p:cNvSpPr/>
          <p:nvPr/>
        </p:nvSpPr>
        <p:spPr>
          <a:xfrm>
            <a:off x="-792404" y="2348127"/>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sp>
        <p:nvSpPr>
          <p:cNvPr id="14" name="TextBox 13"/>
          <p:cNvSpPr txBox="1"/>
          <p:nvPr/>
        </p:nvSpPr>
        <p:spPr>
          <a:xfrm>
            <a:off x="1530850" y="2670713"/>
            <a:ext cx="14782800" cy="1200329"/>
          </a:xfrm>
          <a:prstGeom prst="rect">
            <a:avLst/>
          </a:prstGeom>
          <a:noFill/>
        </p:spPr>
        <p:txBody>
          <a:bodyPr wrap="square" rtlCol="0">
            <a:spAutoFit/>
          </a:bodyPr>
          <a:lstStyle/>
          <a:p>
            <a:pPr algn="just"/>
            <a:r>
              <a:rPr lang="fr-FR" sz="3600" dirty="0"/>
              <a:t>Le génie civil englobe la conception, la construction et la maintenance d'infrastructures telles que routes, ponts, barrages et bâtiments</a:t>
            </a:r>
            <a:r>
              <a:rPr lang="fr-FR" sz="3600" dirty="0" smtClean="0"/>
              <a:t>.</a:t>
            </a:r>
            <a:endParaRPr lang="en-US" sz="3600" dirty="0"/>
          </a:p>
        </p:txBody>
      </p:sp>
      <p:grpSp>
        <p:nvGrpSpPr>
          <p:cNvPr id="9" name="Group 5"/>
          <p:cNvGrpSpPr/>
          <p:nvPr/>
        </p:nvGrpSpPr>
        <p:grpSpPr>
          <a:xfrm>
            <a:off x="1773591" y="5696009"/>
            <a:ext cx="1986188" cy="2241250"/>
            <a:chOff x="0" y="0"/>
            <a:chExt cx="327675" cy="545431"/>
          </a:xfrm>
        </p:grpSpPr>
        <p:sp>
          <p:nvSpPr>
            <p:cNvPr id="10" name="Freeform 6"/>
            <p:cNvSpPr/>
            <p:nvPr/>
          </p:nvSpPr>
          <p:spPr>
            <a:xfrm>
              <a:off x="0" y="0"/>
              <a:ext cx="327675" cy="545431"/>
            </a:xfrm>
            <a:custGeom>
              <a:avLst/>
              <a:gdLst/>
              <a:ahLst/>
              <a:cxnLst/>
              <a:rect l="l" t="t" r="r" b="b"/>
              <a:pathLst>
                <a:path w="327675" h="545431">
                  <a:moveTo>
                    <a:pt x="0" y="0"/>
                  </a:moveTo>
                  <a:lnTo>
                    <a:pt x="327675" y="0"/>
                  </a:lnTo>
                  <a:lnTo>
                    <a:pt x="327675" y="545431"/>
                  </a:lnTo>
                  <a:lnTo>
                    <a:pt x="0" y="545431"/>
                  </a:lnTo>
                  <a:close/>
                </a:path>
              </a:pathLst>
            </a:custGeom>
            <a:blipFill>
              <a:blip r:embed="rId9"/>
              <a:stretch>
                <a:fillRect l="-41754" r="-154164"/>
              </a:stretch>
            </a:blipFill>
          </p:spPr>
        </p:sp>
      </p:grpSp>
      <p:grpSp>
        <p:nvGrpSpPr>
          <p:cNvPr id="11" name="Group 7"/>
          <p:cNvGrpSpPr/>
          <p:nvPr/>
        </p:nvGrpSpPr>
        <p:grpSpPr>
          <a:xfrm>
            <a:off x="4904172" y="5894992"/>
            <a:ext cx="1822450" cy="2046645"/>
            <a:chOff x="0" y="0"/>
            <a:chExt cx="327675" cy="545431"/>
          </a:xfrm>
        </p:grpSpPr>
        <p:sp>
          <p:nvSpPr>
            <p:cNvPr id="12" name="Freeform 8"/>
            <p:cNvSpPr/>
            <p:nvPr/>
          </p:nvSpPr>
          <p:spPr>
            <a:xfrm>
              <a:off x="0" y="0"/>
              <a:ext cx="327675" cy="545431"/>
            </a:xfrm>
            <a:custGeom>
              <a:avLst/>
              <a:gdLst/>
              <a:ahLst/>
              <a:cxnLst/>
              <a:rect l="l" t="t" r="r" b="b"/>
              <a:pathLst>
                <a:path w="327675" h="545431">
                  <a:moveTo>
                    <a:pt x="0" y="0"/>
                  </a:moveTo>
                  <a:lnTo>
                    <a:pt x="327675" y="0"/>
                  </a:lnTo>
                  <a:lnTo>
                    <a:pt x="327675" y="545431"/>
                  </a:lnTo>
                  <a:lnTo>
                    <a:pt x="0" y="545431"/>
                  </a:lnTo>
                  <a:close/>
                </a:path>
              </a:pathLst>
            </a:custGeom>
            <a:blipFill>
              <a:blip r:embed="rId10"/>
              <a:stretch>
                <a:fillRect l="-83701" r="-66137"/>
              </a:stretch>
            </a:blipFill>
          </p:spPr>
        </p:sp>
      </p:grpSp>
      <p:grpSp>
        <p:nvGrpSpPr>
          <p:cNvPr id="13" name="Group 9"/>
          <p:cNvGrpSpPr/>
          <p:nvPr/>
        </p:nvGrpSpPr>
        <p:grpSpPr>
          <a:xfrm>
            <a:off x="8211775" y="5714962"/>
            <a:ext cx="1997609" cy="2227108"/>
            <a:chOff x="0" y="0"/>
            <a:chExt cx="327675" cy="545431"/>
          </a:xfrm>
        </p:grpSpPr>
        <p:sp>
          <p:nvSpPr>
            <p:cNvPr id="16" name="Freeform 10"/>
            <p:cNvSpPr/>
            <p:nvPr/>
          </p:nvSpPr>
          <p:spPr>
            <a:xfrm rot="-5400000">
              <a:off x="-108878" y="108878"/>
              <a:ext cx="545431" cy="327675"/>
            </a:xfrm>
            <a:custGeom>
              <a:avLst/>
              <a:gdLst/>
              <a:ahLst/>
              <a:cxnLst/>
              <a:rect l="l" t="t" r="r" b="b"/>
              <a:pathLst>
                <a:path w="545431" h="327675">
                  <a:moveTo>
                    <a:pt x="545431" y="0"/>
                  </a:moveTo>
                  <a:lnTo>
                    <a:pt x="545431" y="327675"/>
                  </a:lnTo>
                  <a:lnTo>
                    <a:pt x="0" y="327675"/>
                  </a:lnTo>
                  <a:lnTo>
                    <a:pt x="0" y="0"/>
                  </a:lnTo>
                  <a:close/>
                </a:path>
              </a:pathLst>
            </a:custGeom>
            <a:blipFill>
              <a:blip r:embed="rId11"/>
              <a:stretch>
                <a:fillRect t="-5450" b="-5450"/>
              </a:stretch>
            </a:blipFill>
          </p:spPr>
        </p:sp>
      </p:grpSp>
      <p:grpSp>
        <p:nvGrpSpPr>
          <p:cNvPr id="17" name="Group 11"/>
          <p:cNvGrpSpPr/>
          <p:nvPr/>
        </p:nvGrpSpPr>
        <p:grpSpPr>
          <a:xfrm>
            <a:off x="11353778" y="5696009"/>
            <a:ext cx="1904172" cy="2245628"/>
            <a:chOff x="0" y="0"/>
            <a:chExt cx="327675" cy="545431"/>
          </a:xfrm>
        </p:grpSpPr>
        <p:sp>
          <p:nvSpPr>
            <p:cNvPr id="18" name="Freeform 12"/>
            <p:cNvSpPr/>
            <p:nvPr/>
          </p:nvSpPr>
          <p:spPr>
            <a:xfrm>
              <a:off x="0" y="0"/>
              <a:ext cx="327675" cy="545431"/>
            </a:xfrm>
            <a:custGeom>
              <a:avLst/>
              <a:gdLst/>
              <a:ahLst/>
              <a:cxnLst/>
              <a:rect l="l" t="t" r="r" b="b"/>
              <a:pathLst>
                <a:path w="327675" h="545431">
                  <a:moveTo>
                    <a:pt x="0" y="0"/>
                  </a:moveTo>
                  <a:lnTo>
                    <a:pt x="327675" y="0"/>
                  </a:lnTo>
                  <a:lnTo>
                    <a:pt x="327675" y="545431"/>
                  </a:lnTo>
                  <a:lnTo>
                    <a:pt x="0" y="545431"/>
                  </a:lnTo>
                  <a:close/>
                </a:path>
              </a:pathLst>
            </a:custGeom>
            <a:blipFill>
              <a:blip r:embed="rId12"/>
              <a:stretch>
                <a:fillRect l="-123827" r="-24612"/>
              </a:stretch>
            </a:blipFill>
          </p:spPr>
        </p:sp>
      </p:grpSp>
      <p:grpSp>
        <p:nvGrpSpPr>
          <p:cNvPr id="19" name="Group 13"/>
          <p:cNvGrpSpPr/>
          <p:nvPr/>
        </p:nvGrpSpPr>
        <p:grpSpPr>
          <a:xfrm>
            <a:off x="14558969" y="5696010"/>
            <a:ext cx="1754681" cy="2245627"/>
            <a:chOff x="0" y="0"/>
            <a:chExt cx="327675" cy="545431"/>
          </a:xfrm>
        </p:grpSpPr>
        <p:sp>
          <p:nvSpPr>
            <p:cNvPr id="20" name="Freeform 14"/>
            <p:cNvSpPr/>
            <p:nvPr/>
          </p:nvSpPr>
          <p:spPr>
            <a:xfrm rot="-5400000">
              <a:off x="-108878" y="108878"/>
              <a:ext cx="545431" cy="327675"/>
            </a:xfrm>
            <a:custGeom>
              <a:avLst/>
              <a:gdLst/>
              <a:ahLst/>
              <a:cxnLst/>
              <a:rect l="l" t="t" r="r" b="b"/>
              <a:pathLst>
                <a:path w="545431" h="327675">
                  <a:moveTo>
                    <a:pt x="545431" y="0"/>
                  </a:moveTo>
                  <a:lnTo>
                    <a:pt x="545431" y="327675"/>
                  </a:lnTo>
                  <a:lnTo>
                    <a:pt x="0" y="327675"/>
                  </a:lnTo>
                  <a:lnTo>
                    <a:pt x="0" y="0"/>
                  </a:lnTo>
                  <a:close/>
                </a:path>
              </a:pathLst>
            </a:custGeom>
            <a:blipFill>
              <a:blip r:embed="rId13"/>
              <a:stretch>
                <a:fillRect t="-5450" b="-5450"/>
              </a:stretch>
            </a:blipFill>
          </p:spPr>
        </p:sp>
      </p:grpSp>
      <p:sp>
        <p:nvSpPr>
          <p:cNvPr id="21" name="TextBox 28"/>
          <p:cNvSpPr txBox="1"/>
          <p:nvPr/>
        </p:nvSpPr>
        <p:spPr>
          <a:xfrm>
            <a:off x="2857800" y="4480522"/>
            <a:ext cx="12370652" cy="897682"/>
          </a:xfrm>
          <a:prstGeom prst="rect">
            <a:avLst/>
          </a:prstGeom>
        </p:spPr>
        <p:txBody>
          <a:bodyPr wrap="square" lIns="0" tIns="0" rIns="0" bIns="0" rtlCol="0" anchor="t">
            <a:spAutoFit/>
          </a:bodyPr>
          <a:lstStyle/>
          <a:p>
            <a:pPr algn="ctr">
              <a:lnSpc>
                <a:spcPts val="7000"/>
              </a:lnSpc>
              <a:spcBef>
                <a:spcPct val="0"/>
              </a:spcBef>
            </a:pPr>
            <a:r>
              <a:rPr lang="fr-FR" sz="4000" b="1" dirty="0">
                <a:solidFill>
                  <a:srgbClr val="04395B"/>
                </a:solidFill>
                <a:latin typeface="Times New Roman" panose="02020603050405020304" pitchFamily="18" charset="0"/>
                <a:ea typeface="Montserrat Bold"/>
                <a:cs typeface="Times New Roman" panose="02020603050405020304" pitchFamily="18" charset="0"/>
              </a:rPr>
              <a:t>Cycle de vie du projet dans la construction</a:t>
            </a:r>
            <a:endParaRPr lang="en-US" sz="4000" b="1" dirty="0">
              <a:solidFill>
                <a:srgbClr val="04395B"/>
              </a:solidFill>
              <a:latin typeface="Times New Roman" panose="02020603050405020304" pitchFamily="18" charset="0"/>
              <a:ea typeface="Montserrat Bold"/>
              <a:cs typeface="Times New Roman" panose="02020603050405020304" pitchFamily="18" charset="0"/>
              <a:sym typeface="Montserrat Bold"/>
            </a:endParaRPr>
          </a:p>
        </p:txBody>
      </p:sp>
      <p:sp>
        <p:nvSpPr>
          <p:cNvPr id="22" name="TextBox 29"/>
          <p:cNvSpPr txBox="1"/>
          <p:nvPr/>
        </p:nvSpPr>
        <p:spPr>
          <a:xfrm>
            <a:off x="1970010" y="8245805"/>
            <a:ext cx="1775580" cy="330201"/>
          </a:xfrm>
          <a:prstGeom prst="rect">
            <a:avLst/>
          </a:prstGeom>
        </p:spPr>
        <p:txBody>
          <a:bodyPr lIns="0" tIns="0" rIns="0" bIns="0" rtlCol="0" anchor="t">
            <a:spAutoFit/>
          </a:bodyPr>
          <a:lstStyle/>
          <a:p>
            <a:pPr marL="0" lvl="0" indent="0" algn="just">
              <a:lnSpc>
                <a:spcPts val="2799"/>
              </a:lnSpc>
              <a:spcBef>
                <a:spcPct val="0"/>
              </a:spcBef>
            </a:pPr>
            <a:r>
              <a:rPr lang="en-US" sz="1999" b="1" dirty="0">
                <a:solidFill>
                  <a:srgbClr val="04395B"/>
                </a:solidFill>
                <a:latin typeface="Montserrat Bold"/>
                <a:ea typeface="Montserrat Bold"/>
                <a:cs typeface="Montserrat Bold"/>
                <a:sym typeface="Montserrat Bold"/>
              </a:rPr>
              <a:t>Initiation</a:t>
            </a:r>
          </a:p>
        </p:txBody>
      </p:sp>
      <p:sp>
        <p:nvSpPr>
          <p:cNvPr id="23" name="TextBox 30"/>
          <p:cNvSpPr txBox="1"/>
          <p:nvPr/>
        </p:nvSpPr>
        <p:spPr>
          <a:xfrm>
            <a:off x="4665173" y="8182173"/>
            <a:ext cx="2511826" cy="695127"/>
          </a:xfrm>
          <a:prstGeom prst="rect">
            <a:avLst/>
          </a:prstGeom>
        </p:spPr>
        <p:txBody>
          <a:bodyPr lIns="0" tIns="0" rIns="0" bIns="0" rtlCol="0" anchor="t">
            <a:spAutoFit/>
          </a:bodyPr>
          <a:lstStyle/>
          <a:p>
            <a:pPr lvl="0">
              <a:lnSpc>
                <a:spcPts val="2799"/>
              </a:lnSpc>
              <a:spcBef>
                <a:spcPct val="0"/>
              </a:spcBef>
            </a:pPr>
            <a:r>
              <a:rPr lang="en-US" sz="1999" b="1" dirty="0" err="1">
                <a:solidFill>
                  <a:srgbClr val="04395B"/>
                </a:solidFill>
                <a:latin typeface="Montserrat Bold"/>
                <a:ea typeface="Montserrat Bold"/>
                <a:cs typeface="Montserrat Bold"/>
              </a:rPr>
              <a:t>Planification</a:t>
            </a:r>
            <a:r>
              <a:rPr lang="en-US" sz="1999" b="1" dirty="0">
                <a:solidFill>
                  <a:srgbClr val="04395B"/>
                </a:solidFill>
                <a:latin typeface="Montserrat Bold"/>
                <a:ea typeface="Montserrat Bold"/>
                <a:cs typeface="Montserrat Bold"/>
              </a:rPr>
              <a:t> et conception</a:t>
            </a:r>
            <a:endParaRPr lang="en-US" sz="1999" b="1" dirty="0">
              <a:solidFill>
                <a:srgbClr val="04395B"/>
              </a:solidFill>
              <a:latin typeface="Montserrat Bold"/>
              <a:ea typeface="Montserrat Bold"/>
              <a:cs typeface="Montserrat Bold"/>
              <a:sym typeface="Montserrat Bold"/>
            </a:endParaRPr>
          </a:p>
        </p:txBody>
      </p:sp>
      <p:sp>
        <p:nvSpPr>
          <p:cNvPr id="24" name="TextBox 31"/>
          <p:cNvSpPr txBox="1"/>
          <p:nvPr/>
        </p:nvSpPr>
        <p:spPr>
          <a:xfrm>
            <a:off x="7771608" y="8153301"/>
            <a:ext cx="2741002" cy="359073"/>
          </a:xfrm>
          <a:prstGeom prst="rect">
            <a:avLst/>
          </a:prstGeom>
        </p:spPr>
        <p:txBody>
          <a:bodyPr wrap="square" lIns="0" tIns="0" rIns="0" bIns="0" rtlCol="0" anchor="t">
            <a:spAutoFit/>
          </a:bodyPr>
          <a:lstStyle/>
          <a:p>
            <a:pPr algn="just">
              <a:lnSpc>
                <a:spcPts val="2799"/>
              </a:lnSpc>
              <a:spcBef>
                <a:spcPct val="0"/>
              </a:spcBef>
            </a:pPr>
            <a:r>
              <a:rPr lang="en-US" sz="1999" b="1" dirty="0" err="1">
                <a:solidFill>
                  <a:srgbClr val="04395B"/>
                </a:solidFill>
                <a:latin typeface="Montserrat Bold"/>
                <a:ea typeface="Montserrat Bold"/>
                <a:cs typeface="Montserrat Bold"/>
              </a:rPr>
              <a:t>Approvisionnement</a:t>
            </a:r>
            <a:endParaRPr lang="en-US" sz="1999" b="1" dirty="0">
              <a:solidFill>
                <a:srgbClr val="04395B"/>
              </a:solidFill>
              <a:latin typeface="Montserrat Bold"/>
              <a:ea typeface="Montserrat Bold"/>
              <a:cs typeface="Montserrat Bold"/>
              <a:sym typeface="Montserrat Bold"/>
            </a:endParaRPr>
          </a:p>
        </p:txBody>
      </p:sp>
      <p:sp>
        <p:nvSpPr>
          <p:cNvPr id="25" name="TextBox 32"/>
          <p:cNvSpPr txBox="1"/>
          <p:nvPr/>
        </p:nvSpPr>
        <p:spPr>
          <a:xfrm>
            <a:off x="11412152" y="8182173"/>
            <a:ext cx="2151448" cy="330201"/>
          </a:xfrm>
          <a:prstGeom prst="rect">
            <a:avLst/>
          </a:prstGeom>
        </p:spPr>
        <p:txBody>
          <a:bodyPr lIns="0" tIns="0" rIns="0" bIns="0" rtlCol="0" anchor="t">
            <a:spAutoFit/>
          </a:bodyPr>
          <a:lstStyle/>
          <a:p>
            <a:pPr marL="0" lvl="0" indent="0" algn="just">
              <a:lnSpc>
                <a:spcPts val="2799"/>
              </a:lnSpc>
              <a:spcBef>
                <a:spcPct val="0"/>
              </a:spcBef>
            </a:pPr>
            <a:r>
              <a:rPr lang="en-US" sz="1999" b="1" dirty="0">
                <a:solidFill>
                  <a:srgbClr val="04395B"/>
                </a:solidFill>
                <a:latin typeface="Montserrat Bold"/>
                <a:ea typeface="Montserrat Bold"/>
                <a:cs typeface="Montserrat Bold"/>
                <a:sym typeface="Montserrat Bold"/>
              </a:rPr>
              <a:t>Construction</a:t>
            </a:r>
          </a:p>
        </p:txBody>
      </p:sp>
      <p:sp>
        <p:nvSpPr>
          <p:cNvPr id="26" name="TextBox 33"/>
          <p:cNvSpPr txBox="1"/>
          <p:nvPr/>
        </p:nvSpPr>
        <p:spPr>
          <a:xfrm>
            <a:off x="14768610" y="8182173"/>
            <a:ext cx="2151448" cy="336054"/>
          </a:xfrm>
          <a:prstGeom prst="rect">
            <a:avLst/>
          </a:prstGeom>
        </p:spPr>
        <p:txBody>
          <a:bodyPr lIns="0" tIns="0" rIns="0" bIns="0" rtlCol="0" anchor="t">
            <a:spAutoFit/>
          </a:bodyPr>
          <a:lstStyle/>
          <a:p>
            <a:pPr lvl="0" algn="just">
              <a:lnSpc>
                <a:spcPts val="2799"/>
              </a:lnSpc>
              <a:spcBef>
                <a:spcPct val="0"/>
              </a:spcBef>
            </a:pPr>
            <a:r>
              <a:rPr lang="en-US" sz="1999" b="1" dirty="0" err="1">
                <a:solidFill>
                  <a:srgbClr val="04395B"/>
                </a:solidFill>
                <a:latin typeface="Montserrat Bold"/>
                <a:ea typeface="Montserrat Bold"/>
                <a:cs typeface="Montserrat Bold"/>
              </a:rPr>
              <a:t>Entretien</a:t>
            </a:r>
            <a:endParaRPr lang="en-US" sz="1999" b="1" dirty="0">
              <a:solidFill>
                <a:srgbClr val="04395B"/>
              </a:solidFill>
              <a:latin typeface="Montserrat Bold"/>
              <a:ea typeface="Montserrat Bold"/>
              <a:cs typeface="Montserrat Bold"/>
              <a:sym typeface="Montserrat Bold"/>
            </a:endParaRPr>
          </a:p>
        </p:txBody>
      </p:sp>
    </p:spTree>
    <p:extLst>
      <p:ext uri="{BB962C8B-B14F-4D97-AF65-F5344CB8AC3E}">
        <p14:creationId xmlns:p14="http://schemas.microsoft.com/office/powerpoint/2010/main" val="597123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14"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5" name="AutoShape 4"/>
          <p:cNvSpPr/>
          <p:nvPr/>
        </p:nvSpPr>
        <p:spPr>
          <a:xfrm flipV="1">
            <a:off x="15708748" y="9244012"/>
            <a:ext cx="871702" cy="0"/>
          </a:xfrm>
          <a:prstGeom prst="line">
            <a:avLst/>
          </a:prstGeom>
          <a:ln w="28575" cap="flat">
            <a:solidFill>
              <a:srgbClr val="000000"/>
            </a:solidFill>
            <a:prstDash val="solid"/>
            <a:headEnd type="none" w="sm" len="sm"/>
            <a:tailEnd type="arrow" w="med" len="sm"/>
          </a:ln>
        </p:spPr>
      </p:sp>
      <p:sp>
        <p:nvSpPr>
          <p:cNvPr id="16" name="직사각형 22"/>
          <p:cNvSpPr/>
          <p:nvPr/>
        </p:nvSpPr>
        <p:spPr>
          <a:xfrm>
            <a:off x="1905000" y="1104900"/>
            <a:ext cx="13304509" cy="3206006"/>
          </a:xfrm>
          <a:prstGeom prst="rect">
            <a:avLst/>
          </a:prstGeom>
        </p:spPr>
        <p:txBody>
          <a:bodyPr wrap="square">
            <a:spAutoFit/>
          </a:bodyPr>
          <a:lstStyle/>
          <a:p>
            <a:pPr indent="-285750" algn="ctr">
              <a:lnSpc>
                <a:spcPts val="7000"/>
              </a:lnSpc>
              <a:spcBef>
                <a:spcPct val="0"/>
              </a:spcBef>
              <a:buFont typeface="Arial" panose="020B0604020202020204" pitchFamily="34" charset="0"/>
              <a:buChar char="•"/>
            </a:pPr>
            <a:r>
              <a:rPr lang="fr-FR" sz="4000" b="1" dirty="0">
                <a:solidFill>
                  <a:srgbClr val="04395B"/>
                </a:solidFill>
                <a:latin typeface="Times New Roman" panose="02020603050405020304" pitchFamily="18" charset="0"/>
                <a:ea typeface="Montserrat Bold"/>
                <a:cs typeface="Times New Roman" panose="02020603050405020304" pitchFamily="18" charset="0"/>
              </a:rPr>
              <a:t>Importance des Infrastructures</a:t>
            </a:r>
            <a:endParaRPr lang="en-US" sz="4000" b="1" dirty="0">
              <a:solidFill>
                <a:srgbClr val="04395B"/>
              </a:solidFill>
              <a:latin typeface="Times New Roman" panose="02020603050405020304" pitchFamily="18" charset="0"/>
              <a:ea typeface="Montserrat Bold"/>
              <a:cs typeface="Times New Roman" panose="02020603050405020304" pitchFamily="18" charset="0"/>
            </a:endParaRPr>
          </a:p>
          <a:p>
            <a:pPr algn="just"/>
            <a:r>
              <a:rPr lang="fr-FR" sz="3600" dirty="0"/>
              <a:t>Les infrastructures jouent un rôle crucial dans le développement économique. Par exemple, une route bien construite peut réduire les temps de transport et diminuer les coûts logistiques pour les entreprises, favorisant ainsi le commerce</a:t>
            </a:r>
          </a:p>
        </p:txBody>
      </p:sp>
      <p:sp>
        <p:nvSpPr>
          <p:cNvPr id="17" name="TextBox 15"/>
          <p:cNvSpPr txBox="1"/>
          <p:nvPr/>
        </p:nvSpPr>
        <p:spPr>
          <a:xfrm>
            <a:off x="235112" y="4243427"/>
            <a:ext cx="7221044" cy="817531"/>
          </a:xfrm>
          <a:prstGeom prst="rect">
            <a:avLst/>
          </a:prstGeom>
        </p:spPr>
        <p:txBody>
          <a:bodyPr wrap="square" lIns="0" tIns="0" rIns="0" bIns="0" rtlCol="0" anchor="t">
            <a:spAutoFit/>
          </a:bodyPr>
          <a:lstStyle/>
          <a:p>
            <a:pPr algn="ctr">
              <a:lnSpc>
                <a:spcPts val="7000"/>
              </a:lnSpc>
              <a:spcBef>
                <a:spcPct val="0"/>
              </a:spcBef>
            </a:pPr>
            <a:r>
              <a:rPr lang="fr-FR" sz="4000" b="1" dirty="0" smtClean="0">
                <a:solidFill>
                  <a:srgbClr val="04395B"/>
                </a:solidFill>
                <a:latin typeface="Times New Roman" panose="02020603050405020304" pitchFamily="18" charset="0"/>
                <a:ea typeface="Montserrat Bold"/>
                <a:cs typeface="Times New Roman" panose="02020603050405020304" pitchFamily="18" charset="0"/>
              </a:rPr>
              <a:t>Pont </a:t>
            </a:r>
            <a:r>
              <a:rPr lang="fr-FR" sz="4000" b="1" dirty="0">
                <a:solidFill>
                  <a:srgbClr val="04395B"/>
                </a:solidFill>
                <a:latin typeface="Times New Roman" panose="02020603050405020304" pitchFamily="18" charset="0"/>
                <a:ea typeface="Montserrat Bold"/>
                <a:cs typeface="Times New Roman" panose="02020603050405020304" pitchFamily="18" charset="0"/>
              </a:rPr>
              <a:t>de Millau</a:t>
            </a:r>
            <a:endParaRPr lang="en-US" sz="4000" b="1" dirty="0">
              <a:solidFill>
                <a:srgbClr val="04395B"/>
              </a:solidFill>
              <a:latin typeface="Times New Roman" panose="02020603050405020304" pitchFamily="18" charset="0"/>
              <a:ea typeface="Montserrat Bold"/>
              <a:cs typeface="Times New Roman" panose="02020603050405020304" pitchFamily="18" charset="0"/>
            </a:endParaRPr>
          </a:p>
        </p:txBody>
      </p:sp>
      <p:pic>
        <p:nvPicPr>
          <p:cNvPr id="18"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000" y="6743700"/>
            <a:ext cx="4419600" cy="3446938"/>
          </a:xfrm>
          <a:prstGeom prst="rect">
            <a:avLst/>
          </a:prstGeom>
        </p:spPr>
      </p:pic>
      <p:pic>
        <p:nvPicPr>
          <p:cNvPr id="1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4703" y="6896100"/>
            <a:ext cx="5111719" cy="3192082"/>
          </a:xfrm>
          <a:prstGeom prst="rect">
            <a:avLst/>
          </a:prstGeom>
        </p:spPr>
      </p:pic>
      <p:sp>
        <p:nvSpPr>
          <p:cNvPr id="20" name="Rectangle 9"/>
          <p:cNvSpPr/>
          <p:nvPr/>
        </p:nvSpPr>
        <p:spPr>
          <a:xfrm>
            <a:off x="1908110" y="5193699"/>
            <a:ext cx="12749538" cy="1569660"/>
          </a:xfrm>
          <a:prstGeom prst="rect">
            <a:avLst/>
          </a:prstGeom>
        </p:spPr>
        <p:txBody>
          <a:bodyPr wrap="square">
            <a:spAutoFit/>
          </a:bodyPr>
          <a:lstStyle/>
          <a:p>
            <a:pPr algn="just"/>
            <a:r>
              <a:rPr lang="fr-FR" sz="3200" dirty="0"/>
              <a:t>Le projet du -</a:t>
            </a:r>
            <a:r>
              <a:rPr lang="fr-FR" sz="3200" dirty="0" smtClean="0"/>
              <a:t>Pont </a:t>
            </a:r>
            <a:r>
              <a:rPr lang="fr-FR" sz="3200" dirty="0"/>
              <a:t>de </a:t>
            </a:r>
            <a:r>
              <a:rPr lang="fr-FR" sz="3200" dirty="0" smtClean="0"/>
              <a:t>Millau- </a:t>
            </a:r>
            <a:r>
              <a:rPr lang="fr-FR" sz="3200" dirty="0"/>
              <a:t>en France est un exemple de génie civil. Ce pont a non seulement amélioré la connectivité entre les régions, mais a également stimulé le tourisme et les échanges commerciaux dans la </a:t>
            </a:r>
            <a:r>
              <a:rPr lang="fr-FR" sz="3200" dirty="0" smtClean="0"/>
              <a:t>région. </a:t>
            </a:r>
            <a:endParaRPr lang="en-US" sz="3200" dirty="0"/>
          </a:p>
        </p:txBody>
      </p:sp>
      <p:sp>
        <p:nvSpPr>
          <p:cNvPr id="21" name="Freeform 28"/>
          <p:cNvSpPr/>
          <p:nvPr/>
        </p:nvSpPr>
        <p:spPr>
          <a:xfrm>
            <a:off x="17025371" y="7171989"/>
            <a:ext cx="2055033" cy="1124663"/>
          </a:xfrm>
          <a:custGeom>
            <a:avLst/>
            <a:gdLst/>
            <a:ahLst/>
            <a:cxnLst/>
            <a:rect l="l" t="t" r="r" b="b"/>
            <a:pathLst>
              <a:path w="2055033" h="1124663">
                <a:moveTo>
                  <a:pt x="0" y="0"/>
                </a:moveTo>
                <a:lnTo>
                  <a:pt x="2055033" y="0"/>
                </a:lnTo>
                <a:lnTo>
                  <a:pt x="2055033" y="1124663"/>
                </a:lnTo>
                <a:lnTo>
                  <a:pt x="0" y="112466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22" name="Freeform 29"/>
          <p:cNvSpPr/>
          <p:nvPr/>
        </p:nvSpPr>
        <p:spPr>
          <a:xfrm>
            <a:off x="-792404" y="2348127"/>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9" name="Freeform 29"/>
          <p:cNvSpPr/>
          <p:nvPr/>
        </p:nvSpPr>
        <p:spPr>
          <a:xfrm>
            <a:off x="-792404" y="2348127"/>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14320" y="8036719"/>
            <a:ext cx="6073679" cy="2250282"/>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3000" y="0"/>
            <a:ext cx="5715000" cy="8036719"/>
          </a:xfrm>
          <a:prstGeom prst="rect">
            <a:avLst/>
          </a:prstGeom>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24950" y="-1"/>
            <a:ext cx="2575019" cy="9639380"/>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57624" y="1866900"/>
            <a:ext cx="3724502" cy="3570481"/>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7241" y="6832040"/>
            <a:ext cx="7737570" cy="3191748"/>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212" y="0"/>
            <a:ext cx="4149012" cy="6832040"/>
          </a:xfrm>
          <a:prstGeom prst="rect">
            <a:avLst/>
          </a:prstGeom>
        </p:spPr>
      </p:pic>
      <p:sp>
        <p:nvSpPr>
          <p:cNvPr id="10" name="TextBox 9"/>
          <p:cNvSpPr txBox="1"/>
          <p:nvPr/>
        </p:nvSpPr>
        <p:spPr>
          <a:xfrm>
            <a:off x="5410200" y="5753100"/>
            <a:ext cx="2362200" cy="646331"/>
          </a:xfrm>
          <a:prstGeom prst="rect">
            <a:avLst/>
          </a:prstGeom>
          <a:noFill/>
        </p:spPr>
        <p:txBody>
          <a:bodyPr wrap="square" rtlCol="0">
            <a:spAutoFit/>
          </a:bodyPr>
          <a:lstStyle/>
          <a:p>
            <a:r>
              <a:rPr lang="en-US" dirty="0" smtClean="0"/>
              <a:t>Image.2 ; Section de </a:t>
            </a:r>
            <a:r>
              <a:rPr lang="en-US" dirty="0" err="1" smtClean="0"/>
              <a:t>colonne</a:t>
            </a:r>
            <a:endParaRPr lang="en-US" dirty="0"/>
          </a:p>
        </p:txBody>
      </p:sp>
      <p:sp>
        <p:nvSpPr>
          <p:cNvPr id="12" name="TextBox 11"/>
          <p:cNvSpPr txBox="1"/>
          <p:nvPr/>
        </p:nvSpPr>
        <p:spPr>
          <a:xfrm>
            <a:off x="9371981" y="9639379"/>
            <a:ext cx="2362200" cy="646331"/>
          </a:xfrm>
          <a:prstGeom prst="rect">
            <a:avLst/>
          </a:prstGeom>
          <a:noFill/>
        </p:spPr>
        <p:txBody>
          <a:bodyPr wrap="square" rtlCol="0">
            <a:spAutoFit/>
          </a:bodyPr>
          <a:lstStyle/>
          <a:p>
            <a:r>
              <a:rPr lang="en-US" dirty="0" smtClean="0"/>
              <a:t>Image.3 ; Section de </a:t>
            </a:r>
            <a:r>
              <a:rPr lang="en-US" dirty="0" err="1" smtClean="0"/>
              <a:t>colonne</a:t>
            </a:r>
            <a:endParaRPr lang="en-US" dirty="0"/>
          </a:p>
        </p:txBody>
      </p:sp>
      <p:sp>
        <p:nvSpPr>
          <p:cNvPr id="13" name="TextBox 12"/>
          <p:cNvSpPr txBox="1"/>
          <p:nvPr/>
        </p:nvSpPr>
        <p:spPr>
          <a:xfrm rot="16200000">
            <a:off x="11070849" y="4307229"/>
            <a:ext cx="2362200" cy="369332"/>
          </a:xfrm>
          <a:prstGeom prst="rect">
            <a:avLst/>
          </a:prstGeom>
          <a:noFill/>
        </p:spPr>
        <p:txBody>
          <a:bodyPr wrap="square" rtlCol="0">
            <a:spAutoFit/>
          </a:bodyPr>
          <a:lstStyle/>
          <a:p>
            <a:r>
              <a:rPr lang="en-US" dirty="0" smtClean="0"/>
              <a:t>Image.1 ; les plan</a:t>
            </a:r>
            <a:endParaRPr lang="en-US" dirty="0"/>
          </a:p>
        </p:txBody>
      </p:sp>
      <p:sp>
        <p:nvSpPr>
          <p:cNvPr id="14" name="TextBox 13"/>
          <p:cNvSpPr txBox="1"/>
          <p:nvPr/>
        </p:nvSpPr>
        <p:spPr>
          <a:xfrm>
            <a:off x="3050392" y="9949306"/>
            <a:ext cx="3965782" cy="369332"/>
          </a:xfrm>
          <a:prstGeom prst="rect">
            <a:avLst/>
          </a:prstGeom>
          <a:noFill/>
        </p:spPr>
        <p:txBody>
          <a:bodyPr wrap="square" rtlCol="0">
            <a:spAutoFit/>
          </a:bodyPr>
          <a:lstStyle/>
          <a:p>
            <a:r>
              <a:rPr lang="en-US" dirty="0" smtClean="0"/>
              <a:t>Image.4 ; Section transversal du plan</a:t>
            </a:r>
            <a:endParaRPr lang="en-US" dirty="0"/>
          </a:p>
        </p:txBody>
      </p:sp>
      <p:sp>
        <p:nvSpPr>
          <p:cNvPr id="15" name="TextBox 15"/>
          <p:cNvSpPr txBox="1"/>
          <p:nvPr/>
        </p:nvSpPr>
        <p:spPr>
          <a:xfrm>
            <a:off x="4871667" y="489665"/>
            <a:ext cx="3816767" cy="897682"/>
          </a:xfrm>
          <a:prstGeom prst="rect">
            <a:avLst/>
          </a:prstGeom>
        </p:spPr>
        <p:txBody>
          <a:bodyPr wrap="square" lIns="0" tIns="0" rIns="0" bIns="0" rtlCol="0" anchor="t">
            <a:spAutoFit/>
          </a:bodyPr>
          <a:lstStyle/>
          <a:p>
            <a:pPr algn="ctr">
              <a:lnSpc>
                <a:spcPts val="7000"/>
              </a:lnSpc>
              <a:spcBef>
                <a:spcPct val="0"/>
              </a:spcBef>
            </a:pPr>
            <a:r>
              <a:rPr lang="fr-FR" sz="4000" b="1" dirty="0" smtClean="0">
                <a:solidFill>
                  <a:srgbClr val="04395B"/>
                </a:solidFill>
                <a:latin typeface="Times New Roman" panose="02020603050405020304" pitchFamily="18" charset="0"/>
                <a:ea typeface="Montserrat Bold"/>
                <a:cs typeface="Times New Roman" panose="02020603050405020304" pitchFamily="18" charset="0"/>
              </a:rPr>
              <a:t>Pont </a:t>
            </a:r>
            <a:r>
              <a:rPr lang="fr-FR" sz="4000" b="1" dirty="0">
                <a:solidFill>
                  <a:srgbClr val="04395B"/>
                </a:solidFill>
                <a:latin typeface="Times New Roman" panose="02020603050405020304" pitchFamily="18" charset="0"/>
                <a:ea typeface="Montserrat Bold"/>
                <a:cs typeface="Times New Roman" panose="02020603050405020304" pitchFamily="18" charset="0"/>
              </a:rPr>
              <a:t>de Millau</a:t>
            </a:r>
            <a:endParaRPr lang="en-US" sz="4000" b="1" dirty="0">
              <a:solidFill>
                <a:srgbClr val="04395B"/>
              </a:solidFill>
              <a:latin typeface="Times New Roman" panose="02020603050405020304" pitchFamily="18" charset="0"/>
              <a:ea typeface="Montserrat Bold"/>
              <a:cs typeface="Times New Roman" panose="02020603050405020304" pitchFamily="18" charset="0"/>
            </a:endParaRPr>
          </a:p>
        </p:txBody>
      </p:sp>
    </p:spTree>
    <p:extLst>
      <p:ext uri="{BB962C8B-B14F-4D97-AF65-F5344CB8AC3E}">
        <p14:creationId xmlns:p14="http://schemas.microsoft.com/office/powerpoint/2010/main" val="914600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882" y="-3499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8" name="Freeform 28"/>
          <p:cNvSpPr/>
          <p:nvPr/>
        </p:nvSpPr>
        <p:spPr>
          <a:xfrm>
            <a:off x="17025371" y="7171989"/>
            <a:ext cx="2055033" cy="1124663"/>
          </a:xfrm>
          <a:custGeom>
            <a:avLst/>
            <a:gdLst/>
            <a:ahLst/>
            <a:cxnLst/>
            <a:rect l="l" t="t" r="r" b="b"/>
            <a:pathLst>
              <a:path w="2055033" h="1124663">
                <a:moveTo>
                  <a:pt x="0" y="0"/>
                </a:moveTo>
                <a:lnTo>
                  <a:pt x="2055033" y="0"/>
                </a:lnTo>
                <a:lnTo>
                  <a:pt x="2055033" y="1124663"/>
                </a:lnTo>
                <a:lnTo>
                  <a:pt x="0" y="1124663"/>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29" name="Freeform 29"/>
          <p:cNvSpPr/>
          <p:nvPr/>
        </p:nvSpPr>
        <p:spPr>
          <a:xfrm>
            <a:off x="-792404" y="2348127"/>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5" name="Rectangle 4"/>
          <p:cNvSpPr/>
          <p:nvPr/>
        </p:nvSpPr>
        <p:spPr>
          <a:xfrm>
            <a:off x="877840" y="6972300"/>
            <a:ext cx="9144000" cy="3046988"/>
          </a:xfrm>
          <a:prstGeom prst="rect">
            <a:avLst/>
          </a:prstGeom>
        </p:spPr>
        <p:txBody>
          <a:bodyPr>
            <a:spAutoFit/>
          </a:bodyPr>
          <a:lstStyle/>
          <a:p>
            <a:r>
              <a:rPr lang="en-US" sz="3200" dirty="0" smtClean="0"/>
              <a:t> </a:t>
            </a:r>
            <a:r>
              <a:rPr lang="en-US" sz="3200" b="1" dirty="0" err="1" smtClean="0"/>
              <a:t>L'objet</a:t>
            </a:r>
            <a:r>
              <a:rPr lang="en-US" sz="3200" b="1" dirty="0" smtClean="0"/>
              <a:t> destination </a:t>
            </a:r>
            <a:r>
              <a:rPr lang="en-US" sz="3200" b="1" dirty="0" err="1" smtClean="0"/>
              <a:t>touristique</a:t>
            </a:r>
            <a:endParaRPr lang="fr-FR" sz="3200" b="1" dirty="0" smtClean="0">
              <a:solidFill>
                <a:srgbClr val="202122"/>
              </a:solidFill>
              <a:latin typeface="Arial" panose="020B0604020202020204" pitchFamily="34" charset="0"/>
            </a:endParaRPr>
          </a:p>
          <a:p>
            <a:pPr>
              <a:buFont typeface="Arial" panose="020B0604020202020204" pitchFamily="34" charset="0"/>
              <a:buChar char="•"/>
            </a:pPr>
            <a:r>
              <a:rPr lang="fr-FR" sz="3200" dirty="0" smtClean="0">
                <a:solidFill>
                  <a:srgbClr val="202122"/>
                </a:solidFill>
                <a:latin typeface="Arial" panose="020B0604020202020204" pitchFamily="34" charset="0"/>
              </a:rPr>
              <a:t>En 2010, il a reçu 1 161 000 visiteurs.</a:t>
            </a:r>
          </a:p>
          <a:p>
            <a:pPr>
              <a:buFont typeface="Arial" panose="020B0604020202020204" pitchFamily="34" charset="0"/>
              <a:buChar char="•"/>
            </a:pPr>
            <a:r>
              <a:rPr lang="fr-FR" sz="3200" dirty="0" smtClean="0">
                <a:solidFill>
                  <a:srgbClr val="202122"/>
                </a:solidFill>
                <a:latin typeface="Arial" panose="020B0604020202020204" pitchFamily="34" charset="0"/>
              </a:rPr>
              <a:t>En 2011, il a reçu 1 153 000 visiteurs.</a:t>
            </a:r>
          </a:p>
          <a:p>
            <a:pPr>
              <a:buFont typeface="Arial" panose="020B0604020202020204" pitchFamily="34" charset="0"/>
              <a:buChar char="•"/>
            </a:pPr>
            <a:r>
              <a:rPr lang="fr-FR" sz="3200" dirty="0" smtClean="0">
                <a:solidFill>
                  <a:srgbClr val="202122"/>
                </a:solidFill>
                <a:latin typeface="Arial" panose="020B0604020202020204" pitchFamily="34" charset="0"/>
              </a:rPr>
              <a:t>En 2012, il a reçu 1 135 000 visiteurs.</a:t>
            </a:r>
          </a:p>
          <a:p>
            <a:pPr>
              <a:buFont typeface="Arial" panose="020B0604020202020204" pitchFamily="34" charset="0"/>
              <a:buChar char="•"/>
            </a:pPr>
            <a:r>
              <a:rPr lang="fr-FR" sz="3200" dirty="0" smtClean="0">
                <a:solidFill>
                  <a:srgbClr val="202122"/>
                </a:solidFill>
                <a:latin typeface="Arial" panose="020B0604020202020204" pitchFamily="34" charset="0"/>
              </a:rPr>
              <a:t>En 2013, il a reçu 1 079 754 visiteurs.</a:t>
            </a:r>
          </a:p>
          <a:p>
            <a:pPr>
              <a:buFont typeface="Arial" panose="020B0604020202020204" pitchFamily="34" charset="0"/>
              <a:buChar char="•"/>
            </a:pPr>
            <a:r>
              <a:rPr lang="fr-FR" sz="3200" dirty="0" smtClean="0">
                <a:solidFill>
                  <a:srgbClr val="202122"/>
                </a:solidFill>
                <a:latin typeface="Arial" panose="020B0604020202020204" pitchFamily="34" charset="0"/>
              </a:rPr>
              <a:t>En 2014, il a reçu 1 087 452 visiteurs</a:t>
            </a:r>
            <a:endParaRPr lang="fr-FR" sz="3200" b="0" i="0" dirty="0">
              <a:solidFill>
                <a:srgbClr val="202122"/>
              </a:solidFill>
              <a:effectLst/>
              <a:latin typeface="Arial" panose="020B0604020202020204" pitchFamily="34" charset="0"/>
            </a:endParaRPr>
          </a:p>
        </p:txBody>
      </p:sp>
      <p:sp>
        <p:nvSpPr>
          <p:cNvPr id="6" name="Rectangle 5"/>
          <p:cNvSpPr/>
          <p:nvPr/>
        </p:nvSpPr>
        <p:spPr>
          <a:xfrm>
            <a:off x="12877800" y="394815"/>
            <a:ext cx="1244251" cy="523220"/>
          </a:xfrm>
          <a:prstGeom prst="rect">
            <a:avLst/>
          </a:prstGeom>
        </p:spPr>
        <p:txBody>
          <a:bodyPr wrap="none">
            <a:spAutoFit/>
          </a:bodyPr>
          <a:lstStyle/>
          <a:p>
            <a:r>
              <a:rPr lang="en-US" sz="2800" b="1" dirty="0" err="1">
                <a:solidFill>
                  <a:srgbClr val="101418"/>
                </a:solidFill>
                <a:latin typeface="Arial" panose="020B0604020202020204" pitchFamily="34" charset="0"/>
              </a:rPr>
              <a:t>Péage</a:t>
            </a:r>
            <a:endParaRPr lang="en-US" dirty="0"/>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5062" y="891588"/>
            <a:ext cx="8596520" cy="8664531"/>
          </a:xfrm>
          <a:prstGeom prst="rect">
            <a:avLst/>
          </a:prstGeom>
        </p:spPr>
      </p:pic>
      <p:sp>
        <p:nvSpPr>
          <p:cNvPr id="9" name="Rectangle 8"/>
          <p:cNvSpPr/>
          <p:nvPr/>
        </p:nvSpPr>
        <p:spPr>
          <a:xfrm>
            <a:off x="3810000" y="368368"/>
            <a:ext cx="1144288" cy="523220"/>
          </a:xfrm>
          <a:prstGeom prst="rect">
            <a:avLst/>
          </a:prstGeom>
        </p:spPr>
        <p:txBody>
          <a:bodyPr wrap="none">
            <a:spAutoFit/>
          </a:bodyPr>
          <a:lstStyle/>
          <a:p>
            <a:r>
              <a:rPr lang="en-US" sz="2800" b="1" dirty="0" err="1">
                <a:solidFill>
                  <a:srgbClr val="101418"/>
                </a:solidFill>
                <a:latin typeface="Arial" panose="020B0604020202020204" pitchFamily="34" charset="0"/>
              </a:rPr>
              <a:t>Trafic</a:t>
            </a:r>
            <a:endParaRPr lang="en-US" sz="2800" b="1" dirty="0">
              <a:solidFill>
                <a:srgbClr val="101418"/>
              </a:solidFill>
              <a:latin typeface="Arial" panose="020B0604020202020204" pitchFamily="34" charset="0"/>
            </a:endParaRP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566" y="891588"/>
            <a:ext cx="8639960" cy="5415360"/>
          </a:xfrm>
          <a:prstGeom prst="rect">
            <a:avLst/>
          </a:prstGeom>
        </p:spPr>
      </p:pic>
      <p:sp>
        <p:nvSpPr>
          <p:cNvPr id="16" name="TextBox 15"/>
          <p:cNvSpPr txBox="1"/>
          <p:nvPr/>
        </p:nvSpPr>
        <p:spPr>
          <a:xfrm>
            <a:off x="2209800" y="6454958"/>
            <a:ext cx="3965782" cy="369332"/>
          </a:xfrm>
          <a:prstGeom prst="rect">
            <a:avLst/>
          </a:prstGeom>
          <a:noFill/>
        </p:spPr>
        <p:txBody>
          <a:bodyPr wrap="square" rtlCol="0">
            <a:spAutoFit/>
          </a:bodyPr>
          <a:lstStyle/>
          <a:p>
            <a:r>
              <a:rPr lang="en-US" dirty="0" smtClean="0"/>
              <a:t>Tableau1 ; Rapport de </a:t>
            </a:r>
            <a:r>
              <a:rPr lang="en-US" dirty="0" err="1" smtClean="0"/>
              <a:t>trafic</a:t>
            </a:r>
            <a:r>
              <a:rPr lang="en-US" dirty="0" smtClean="0"/>
              <a:t> par </a:t>
            </a:r>
            <a:r>
              <a:rPr lang="en-US" dirty="0" err="1" smtClean="0"/>
              <a:t>anne</a:t>
            </a:r>
            <a:endParaRPr lang="en-US" dirty="0"/>
          </a:p>
        </p:txBody>
      </p:sp>
      <p:sp>
        <p:nvSpPr>
          <p:cNvPr id="17" name="TextBox 16"/>
          <p:cNvSpPr txBox="1"/>
          <p:nvPr/>
        </p:nvSpPr>
        <p:spPr>
          <a:xfrm>
            <a:off x="11846626" y="9486900"/>
            <a:ext cx="4460173" cy="369332"/>
          </a:xfrm>
          <a:prstGeom prst="rect">
            <a:avLst/>
          </a:prstGeom>
          <a:noFill/>
        </p:spPr>
        <p:txBody>
          <a:bodyPr wrap="square" rtlCol="0">
            <a:spAutoFit/>
          </a:bodyPr>
          <a:lstStyle/>
          <a:p>
            <a:r>
              <a:rPr lang="en-US" dirty="0" smtClean="0"/>
              <a:t>Tableau 2 ; </a:t>
            </a:r>
            <a:r>
              <a:rPr lang="en-US" dirty="0"/>
              <a:t>Les </a:t>
            </a:r>
            <a:r>
              <a:rPr lang="en-US" dirty="0" err="1"/>
              <a:t>tarifs</a:t>
            </a:r>
            <a:r>
              <a:rPr lang="en-US" dirty="0"/>
              <a:t> appliqués </a:t>
            </a:r>
            <a:r>
              <a:rPr lang="en-US" dirty="0" smtClean="0"/>
              <a:t>au</a:t>
            </a:r>
            <a:r>
              <a:rPr lang="en-US" dirty="0"/>
              <a:t> </a:t>
            </a:r>
            <a:r>
              <a:rPr lang="en-US" dirty="0" err="1"/>
              <a:t>péage</a:t>
            </a:r>
            <a:r>
              <a:rPr lang="en-US" dirty="0"/>
              <a:t> </a:t>
            </a:r>
          </a:p>
        </p:txBody>
      </p:sp>
    </p:spTree>
    <p:extLst>
      <p:ext uri="{BB962C8B-B14F-4D97-AF65-F5344CB8AC3E}">
        <p14:creationId xmlns:p14="http://schemas.microsoft.com/office/powerpoint/2010/main" val="1906929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a:off x="1028700" y="964064"/>
            <a:ext cx="400964" cy="423283"/>
          </a:xfrm>
          <a:custGeom>
            <a:avLst/>
            <a:gdLst/>
            <a:ahLst/>
            <a:cxnLst/>
            <a:rect l="l" t="t" r="r" b="b"/>
            <a:pathLst>
              <a:path w="400964" h="423283">
                <a:moveTo>
                  <a:pt x="0" y="0"/>
                </a:moveTo>
                <a:lnTo>
                  <a:pt x="400964" y="0"/>
                </a:lnTo>
                <a:lnTo>
                  <a:pt x="400964" y="423283"/>
                </a:lnTo>
                <a:lnTo>
                  <a:pt x="0" y="4232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AutoShape 4"/>
          <p:cNvSpPr/>
          <p:nvPr/>
        </p:nvSpPr>
        <p:spPr>
          <a:xfrm flipV="1">
            <a:off x="15708748" y="9244012"/>
            <a:ext cx="871702" cy="0"/>
          </a:xfrm>
          <a:prstGeom prst="line">
            <a:avLst/>
          </a:prstGeom>
          <a:ln w="28575" cap="flat">
            <a:solidFill>
              <a:srgbClr val="000000"/>
            </a:solidFill>
            <a:prstDash val="solid"/>
            <a:headEnd type="none" w="sm" len="sm"/>
            <a:tailEnd type="arrow" w="med" len="sm"/>
          </a:ln>
        </p:spPr>
      </p:sp>
      <p:sp>
        <p:nvSpPr>
          <p:cNvPr id="15" name="TextBox 15"/>
          <p:cNvSpPr txBox="1"/>
          <p:nvPr/>
        </p:nvSpPr>
        <p:spPr>
          <a:xfrm>
            <a:off x="1229182" y="897410"/>
            <a:ext cx="7387037" cy="897682"/>
          </a:xfrm>
          <a:prstGeom prst="rect">
            <a:avLst/>
          </a:prstGeom>
        </p:spPr>
        <p:txBody>
          <a:bodyPr wrap="square" lIns="0" tIns="0" rIns="0" bIns="0" rtlCol="0" anchor="t">
            <a:spAutoFit/>
          </a:bodyPr>
          <a:lstStyle/>
          <a:p>
            <a:pPr algn="ctr">
              <a:lnSpc>
                <a:spcPts val="7000"/>
              </a:lnSpc>
              <a:spcBef>
                <a:spcPct val="0"/>
              </a:spcBef>
            </a:pPr>
            <a:r>
              <a:rPr lang="fr-FR" sz="5000" b="1" dirty="0">
                <a:solidFill>
                  <a:srgbClr val="04395B"/>
                </a:solidFill>
                <a:latin typeface="Times New Roman" panose="02020603050405020304" pitchFamily="18" charset="0"/>
                <a:ea typeface="Montserrat Bold"/>
                <a:cs typeface="Times New Roman" panose="02020603050405020304" pitchFamily="18" charset="0"/>
              </a:rPr>
              <a:t>Canal de </a:t>
            </a:r>
            <a:r>
              <a:rPr lang="fr-FR" sz="5000" b="1" dirty="0" smtClean="0">
                <a:solidFill>
                  <a:srgbClr val="04395B"/>
                </a:solidFill>
                <a:latin typeface="Times New Roman" panose="02020603050405020304" pitchFamily="18" charset="0"/>
                <a:ea typeface="Montserrat Bold"/>
                <a:cs typeface="Times New Roman" panose="02020603050405020304" pitchFamily="18" charset="0"/>
              </a:rPr>
              <a:t>Panama</a:t>
            </a:r>
            <a:endParaRPr lang="en-US" sz="5000" b="1" dirty="0">
              <a:solidFill>
                <a:srgbClr val="04395B"/>
              </a:solidFill>
              <a:latin typeface="Times New Roman" panose="02020603050405020304" pitchFamily="18" charset="0"/>
              <a:ea typeface="Montserrat Bold"/>
              <a:cs typeface="Times New Roman" panose="02020603050405020304" pitchFamily="18" charset="0"/>
            </a:endParaRPr>
          </a:p>
        </p:txBody>
      </p:sp>
      <p:sp>
        <p:nvSpPr>
          <p:cNvPr id="28" name="Freeform 28"/>
          <p:cNvSpPr/>
          <p:nvPr/>
        </p:nvSpPr>
        <p:spPr>
          <a:xfrm>
            <a:off x="17025371" y="7171989"/>
            <a:ext cx="2055033" cy="1124663"/>
          </a:xfrm>
          <a:custGeom>
            <a:avLst/>
            <a:gdLst/>
            <a:ahLst/>
            <a:cxnLst/>
            <a:rect l="l" t="t" r="r" b="b"/>
            <a:pathLst>
              <a:path w="2055033" h="1124663">
                <a:moveTo>
                  <a:pt x="0" y="0"/>
                </a:moveTo>
                <a:lnTo>
                  <a:pt x="2055033" y="0"/>
                </a:lnTo>
                <a:lnTo>
                  <a:pt x="2055033" y="1124663"/>
                </a:lnTo>
                <a:lnTo>
                  <a:pt x="0" y="1124663"/>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sp>
        <p:nvSpPr>
          <p:cNvPr id="29" name="Freeform 29"/>
          <p:cNvSpPr/>
          <p:nvPr/>
        </p:nvSpPr>
        <p:spPr>
          <a:xfrm>
            <a:off x="-792404" y="2348127"/>
            <a:ext cx="2055033" cy="1124663"/>
          </a:xfrm>
          <a:custGeom>
            <a:avLst/>
            <a:gdLst/>
            <a:ahLst/>
            <a:cxnLst/>
            <a:rect l="l" t="t" r="r" b="b"/>
            <a:pathLst>
              <a:path w="2055033" h="1124663">
                <a:moveTo>
                  <a:pt x="0" y="0"/>
                </a:moveTo>
                <a:lnTo>
                  <a:pt x="2055033" y="0"/>
                </a:lnTo>
                <a:lnTo>
                  <a:pt x="2055033" y="1124664"/>
                </a:lnTo>
                <a:lnTo>
                  <a:pt x="0" y="1124664"/>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327050"/>
            <a:ext cx="4107050" cy="730622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44787" y="38100"/>
            <a:ext cx="8743213" cy="9027367"/>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67404" y="3157934"/>
            <a:ext cx="4745021" cy="4900087"/>
          </a:xfrm>
          <a:prstGeom prst="rect">
            <a:avLst/>
          </a:prstGeom>
        </p:spPr>
      </p:pic>
    </p:spTree>
    <p:extLst>
      <p:ext uri="{BB962C8B-B14F-4D97-AF65-F5344CB8AC3E}">
        <p14:creationId xmlns:p14="http://schemas.microsoft.com/office/powerpoint/2010/main" val="4261125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1087</Words>
  <Application>Microsoft Office PowerPoint</Application>
  <PresentationFormat>Custom</PresentationFormat>
  <Paragraphs>130</Paragraphs>
  <Slides>18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Calibri</vt:lpstr>
      <vt:lpstr>Edwardian Script ITC</vt:lpstr>
      <vt:lpstr>Montserrat</vt:lpstr>
      <vt:lpstr>Bahnschrift Light Condensed</vt:lpstr>
      <vt:lpstr>Times New Roman</vt:lpstr>
      <vt:lpstr>Montserrat Bold</vt:lpstr>
      <vt:lpstr>Wingdings</vt:lpstr>
      <vt:lpstr>Arial</vt:lpstr>
      <vt:lpstr>맑은 고딕</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Modern Texture Simple Abstract Geometric Construction Presentation</dc:title>
  <dc:creator>LG</dc:creator>
  <cp:lastModifiedBy>King Najeem</cp:lastModifiedBy>
  <cp:revision>73</cp:revision>
  <dcterms:created xsi:type="dcterms:W3CDTF">2006-08-16T00:00:00Z</dcterms:created>
  <dcterms:modified xsi:type="dcterms:W3CDTF">2025-04-24T10:25:34Z</dcterms:modified>
  <dc:identifier>DAGkOnMVbUo</dc:identifier>
</cp:coreProperties>
</file>