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58" r:id="rId5"/>
    <p:sldId id="274" r:id="rId6"/>
    <p:sldId id="262" r:id="rId7"/>
    <p:sldId id="278" r:id="rId8"/>
    <p:sldId id="260" r:id="rId9"/>
    <p:sldId id="261" r:id="rId10"/>
    <p:sldId id="263" r:id="rId11"/>
    <p:sldId id="276" r:id="rId12"/>
    <p:sldId id="264" r:id="rId13"/>
    <p:sldId id="265" r:id="rId14"/>
    <p:sldId id="266" r:id="rId15"/>
    <p:sldId id="277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FCA82C"/>
    <a:srgbClr val="9EFF29"/>
    <a:srgbClr val="A4660C"/>
    <a:srgbClr val="952F69"/>
    <a:srgbClr val="FF856D"/>
    <a:srgbClr val="FF2549"/>
    <a:srgbClr val="003635"/>
    <a:srgbClr val="005856"/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799" autoAdjust="0"/>
  </p:normalViewPr>
  <p:slideViewPr>
    <p:cSldViewPr snapToGrid="0">
      <p:cViewPr varScale="1">
        <p:scale>
          <a:sx n="149" d="100"/>
          <a:sy n="149" d="100"/>
        </p:scale>
        <p:origin x="504" y="-4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574" y="3296263"/>
            <a:ext cx="7285702" cy="914401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698" y="4181176"/>
            <a:ext cx="7272717" cy="685791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217" y="150592"/>
            <a:ext cx="8246070" cy="763526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843" y="1423219"/>
            <a:ext cx="8246070" cy="3114638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68" y="465530"/>
            <a:ext cx="6570407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68" y="1229055"/>
            <a:ext cx="6570407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188" y="293766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9653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068932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9653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068932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egifrance.gouv.fr/codes/section_lc/LEGITEXT000006074220/LEGISCTA000006143775/" TargetMode="External"/><Relationship Id="rId3" Type="http://schemas.openxmlformats.org/officeDocument/2006/relationships/hyperlink" Target="https://fos200ans.fr/-Mode-cartographique-d5ca.html?id_rub=6" TargetMode="External"/><Relationship Id="rId7" Type="http://schemas.openxmlformats.org/officeDocument/2006/relationships/hyperlink" Target="https://www.arte.tv/fr/videos/100834-004-A/arte-regards-fos-sur-mer-les-sentinelles-de-la-pollution/" TargetMode="External"/><Relationship Id="rId2" Type="http://schemas.openxmlformats.org/officeDocument/2006/relationships/hyperlink" Target="https://fos200ans.fr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radiofrance.fr/franceculture/podcasts/les-enjeux-territoriaux/fos-sur-mer-entre-science-et-pollution-7485059" TargetMode="External"/><Relationship Id="rId5" Type="http://schemas.openxmlformats.org/officeDocument/2006/relationships/hyperlink" Target="https://www.institut-ecocitoyen.fr/" TargetMode="External"/><Relationship Id="rId4" Type="http://schemas.openxmlformats.org/officeDocument/2006/relationships/hyperlink" Target="https://cnes.fr/projets/geoimage/paca-fos-sur-mer-un-complexe-industrialo-portuaire-de-1er-rang-en-profondes-mutations" TargetMode="External"/><Relationship Id="rId9" Type="http://schemas.openxmlformats.org/officeDocument/2006/relationships/hyperlink" Target="https://www.ecologie.gouv.fr/sites/default/files/documents/01_Tableau-Normes-Seuils%20r&#233;glementaires.pdf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414" y="1944021"/>
            <a:ext cx="8583561" cy="1627854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/>
              <a:t>"Fos-sur-Mer : L’impact du Pôle Industriel Méditerranéen sur les Populations Environnantes"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947" y="4191000"/>
            <a:ext cx="7390493" cy="584068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pc="-1" dirty="0">
                <a:solidFill>
                  <a:srgbClr val="000000"/>
                </a:solidFill>
                <a:latin typeface="Arial"/>
              </a:rPr>
              <a:t>Par : </a:t>
            </a:r>
            <a:r>
              <a:rPr lang="fr-FR" spc="-1" dirty="0" err="1">
                <a:solidFill>
                  <a:srgbClr val="000000"/>
                </a:solidFill>
                <a:latin typeface="Arial"/>
              </a:rPr>
              <a:t>Tacito</a:t>
            </a:r>
            <a:r>
              <a:rPr lang="fr-FR" spc="-1" dirty="0">
                <a:solidFill>
                  <a:srgbClr val="000000"/>
                </a:solidFill>
                <a:latin typeface="Arial"/>
              </a:rPr>
              <a:t> et NASIRI Najeem Ullah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10" y="359765"/>
            <a:ext cx="2489427" cy="1244714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1329" y="388055"/>
            <a:ext cx="5448300" cy="448870"/>
          </a:xfrm>
        </p:spPr>
        <p:txBody>
          <a:bodyPr>
            <a:normAutofit fontScale="90000"/>
          </a:bodyPr>
          <a:lstStyle/>
          <a:p>
            <a:r>
              <a:rPr lang="en-US" b="1" spc="-1" dirty="0">
                <a:solidFill>
                  <a:schemeClr val="tx1"/>
                </a:solidFill>
                <a:effectLst/>
                <a:latin typeface="Lato"/>
              </a:rPr>
              <a:t> </a:t>
            </a:r>
            <a:r>
              <a:rPr lang="en-US" b="1" spc="-1" dirty="0" err="1">
                <a:solidFill>
                  <a:schemeClr val="tx1"/>
                </a:solidFill>
                <a:effectLst/>
                <a:latin typeface="Lato"/>
              </a:rPr>
              <a:t>Entreprises</a:t>
            </a:r>
            <a:r>
              <a:rPr lang="en-US" b="1" spc="-1" dirty="0">
                <a:solidFill>
                  <a:schemeClr val="tx1"/>
                </a:solidFill>
                <a:effectLst/>
                <a:latin typeface="Lato"/>
              </a:rPr>
              <a:t> INDUSTRIES</a:t>
            </a:r>
            <a:endParaRPr lang="en-US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517"/>
            <a:ext cx="5711252" cy="3237983"/>
          </a:xfrm>
        </p:spPr>
      </p:pic>
      <p:sp>
        <p:nvSpPr>
          <p:cNvPr id="6" name="Rectangle 1"/>
          <p:cNvSpPr/>
          <p:nvPr/>
        </p:nvSpPr>
        <p:spPr>
          <a:xfrm>
            <a:off x="5711252" y="1786297"/>
            <a:ext cx="3432748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300" spc="-1" dirty="0" err="1">
                <a:latin typeface="Lato"/>
              </a:rPr>
              <a:t>Industrie</a:t>
            </a:r>
            <a:r>
              <a:rPr lang="en-US" sz="2300" spc="-1" dirty="0">
                <a:latin typeface="Lato"/>
              </a:rPr>
              <a:t> </a:t>
            </a:r>
            <a:r>
              <a:rPr lang="en-US" sz="2300" spc="-1" dirty="0" err="1">
                <a:latin typeface="Lato"/>
              </a:rPr>
              <a:t>pétrolière</a:t>
            </a:r>
            <a:r>
              <a:rPr lang="en-US" sz="2300" spc="-1" dirty="0">
                <a:latin typeface="Lato"/>
              </a:rPr>
              <a:t> et </a:t>
            </a:r>
            <a:r>
              <a:rPr lang="en-US" sz="2300" spc="-1" dirty="0" err="1">
                <a:latin typeface="Lato"/>
              </a:rPr>
              <a:t>chimique</a:t>
            </a:r>
            <a:endParaRPr lang="en-US" sz="2300" spc="-1" dirty="0">
              <a:latin typeface="Lato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300" spc="-1" dirty="0" err="1">
                <a:latin typeface="Lato"/>
              </a:rPr>
              <a:t>Métallurgie</a:t>
            </a:r>
            <a:endParaRPr lang="en-US" sz="2300" spc="-1" dirty="0">
              <a:latin typeface="Lato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300" spc="-1" dirty="0" err="1">
                <a:latin typeface="Lato"/>
              </a:rPr>
              <a:t>Logistique</a:t>
            </a:r>
            <a:r>
              <a:rPr lang="en-US" sz="2300" spc="-1" dirty="0">
                <a:latin typeface="Lato"/>
              </a:rPr>
              <a:t> et transport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300" spc="-1" dirty="0" err="1">
                <a:latin typeface="Lato"/>
              </a:rPr>
              <a:t>Énergies</a:t>
            </a:r>
            <a:r>
              <a:rPr lang="en-US" sz="2300" spc="-1" dirty="0">
                <a:latin typeface="Lato"/>
              </a:rPr>
              <a:t> </a:t>
            </a:r>
            <a:r>
              <a:rPr lang="en-US" sz="2300" spc="-1" dirty="0" err="1">
                <a:latin typeface="Lato"/>
              </a:rPr>
              <a:t>renouvelables</a:t>
            </a:r>
            <a:endParaRPr lang="en-US" sz="2300" spc="-1" dirty="0">
              <a:latin typeface="Lato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300" spc="-1" dirty="0" err="1">
                <a:latin typeface="Lato"/>
              </a:rPr>
              <a:t>Industrie</a:t>
            </a:r>
            <a:r>
              <a:rPr lang="en-US" sz="2300" spc="-1" dirty="0">
                <a:latin typeface="Lato"/>
              </a:rPr>
              <a:t> </a:t>
            </a:r>
            <a:r>
              <a:rPr lang="en-US" sz="2300" spc="-1" dirty="0" err="1">
                <a:latin typeface="Lato"/>
              </a:rPr>
              <a:t>agroalimentaire</a:t>
            </a:r>
            <a:endParaRPr lang="en-US" sz="2300" spc="-1" dirty="0">
              <a:latin typeface="Lato"/>
            </a:endParaRPr>
          </a:p>
          <a:p>
            <a:pPr>
              <a:lnSpc>
                <a:spcPct val="100000"/>
              </a:lnSpc>
            </a:pPr>
            <a:endParaRPr lang="fr-FR" sz="3600" b="0" strike="noStrike" spc="-1" dirty="0"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4668" y="1079969"/>
            <a:ext cx="2641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spc="-1" dirty="0">
                <a:latin typeface="Lato"/>
              </a:rPr>
              <a:t>1514</a:t>
            </a:r>
            <a:r>
              <a:rPr lang="en-US" sz="2800" spc="-1" dirty="0">
                <a:latin typeface="Lato"/>
              </a:rPr>
              <a:t> </a:t>
            </a:r>
            <a:r>
              <a:rPr lang="en-US" sz="2400" spc="-1" dirty="0" err="1">
                <a:latin typeface="Lato"/>
              </a:rPr>
              <a:t>Entreprises</a:t>
            </a:r>
            <a:endParaRPr lang="en-US" spc="-1" dirty="0"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624280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9BE834F-2A13-4306-A57A-767DE35EF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903" y="0"/>
            <a:ext cx="674609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52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1143" y="402030"/>
            <a:ext cx="6385809" cy="156647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spc="-1" dirty="0">
                <a:solidFill>
                  <a:srgbClr val="000000"/>
                </a:solidFill>
                <a:effectLst/>
                <a:latin typeface="Calibri Light"/>
              </a:rPr>
              <a:t>Comment trouver un équilibre entre l'activité industrielle et la qualité de vie pour les habitants de Fos-sur-Mer?</a:t>
            </a:r>
            <a:endParaRPr lang="en-US" b="1" dirty="0">
              <a:effectLst/>
            </a:endParaRPr>
          </a:p>
        </p:txBody>
      </p:sp>
      <p:pic>
        <p:nvPicPr>
          <p:cNvPr id="4" name="Image 3"/>
          <p:cNvPicPr/>
          <p:nvPr/>
        </p:nvPicPr>
        <p:blipFill>
          <a:blip r:embed="rId2"/>
          <a:stretch/>
        </p:blipFill>
        <p:spPr>
          <a:xfrm>
            <a:off x="2324099" y="1968500"/>
            <a:ext cx="6819899" cy="317500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611475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1E4EAE4-2910-48B7-BF9B-B1C6EB36D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089547"/>
            <a:ext cx="4572000" cy="305395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BB3F0BC-4BD4-4FDB-8921-099B53728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15" y="2813142"/>
            <a:ext cx="3040541" cy="230638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B74B05D-DCBE-4AD0-B277-1B327570E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323" y="247776"/>
            <a:ext cx="2422324" cy="247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81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/>
          <p:cNvPicPr/>
          <p:nvPr/>
        </p:nvPicPr>
        <p:blipFill>
          <a:blip r:embed="rId2"/>
          <a:stretch/>
        </p:blipFill>
        <p:spPr>
          <a:xfrm>
            <a:off x="3898900" y="0"/>
            <a:ext cx="5245100" cy="5143500"/>
          </a:xfrm>
          <a:prstGeom prst="rect">
            <a:avLst/>
          </a:prstGeom>
          <a:ln w="0">
            <a:noFill/>
          </a:ln>
        </p:spPr>
      </p:pic>
      <p:pic>
        <p:nvPicPr>
          <p:cNvPr id="3" name="Image 6"/>
          <p:cNvPicPr/>
          <p:nvPr/>
        </p:nvPicPr>
        <p:blipFill>
          <a:blip r:embed="rId3"/>
          <a:stretch/>
        </p:blipFill>
        <p:spPr>
          <a:xfrm>
            <a:off x="12125" y="2971800"/>
            <a:ext cx="3886775" cy="217170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570060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F9A0AF-61D3-4143-BBFF-AACAA44A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448" y="620664"/>
            <a:ext cx="5332107" cy="725349"/>
          </a:xfrm>
        </p:spPr>
        <p:txBody>
          <a:bodyPr>
            <a:noAutofit/>
          </a:bodyPr>
          <a:lstStyle/>
          <a:p>
            <a:r>
              <a:rPr lang="fr-FR" sz="3200" b="0" i="0" dirty="0">
                <a:solidFill>
                  <a:schemeClr val="tx1"/>
                </a:solidFill>
                <a:effectLst/>
                <a:latin typeface="Aptos"/>
              </a:rPr>
              <a:t>Réactions et mobilisations des citoyens et des associations </a:t>
            </a:r>
            <a:endParaRPr lang="fr-FR" sz="5400" dirty="0">
              <a:solidFill>
                <a:schemeClr val="tx1"/>
              </a:solidFill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2331C14-D711-4367-A3A6-B849E295A6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6918" y="1663744"/>
            <a:ext cx="4230579" cy="1816011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ED7BE19-C6A7-43CF-97A6-B307ABDA0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497" y="2542193"/>
            <a:ext cx="2694211" cy="260130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28C1983-9A48-4D81-8131-A7BB2C6245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04" y="3612552"/>
            <a:ext cx="1886213" cy="12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37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6"/>
          <p:cNvSpPr/>
          <p:nvPr/>
        </p:nvSpPr>
        <p:spPr>
          <a:xfrm>
            <a:off x="322696" y="528706"/>
            <a:ext cx="8131756" cy="15682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b="1" strike="noStrike" spc="-1" dirty="0" err="1">
                <a:solidFill>
                  <a:srgbClr val="000000"/>
                </a:solidFill>
                <a:latin typeface="Calibri"/>
              </a:rPr>
              <a:t>Biosurveillance</a:t>
            </a:r>
            <a:r>
              <a:rPr lang="fr-FR" sz="3200" b="1" strike="noStrike" spc="-1" dirty="0">
                <a:solidFill>
                  <a:srgbClr val="000000"/>
                </a:solidFill>
                <a:latin typeface="Calibri"/>
              </a:rPr>
              <a:t> de la population exposée aux émissions de polluants atmosphériques de la zone industrialo-portuaire de Fos-sur-Mer</a:t>
            </a:r>
            <a:endParaRPr lang="fr-FR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93A6FCD-A2F9-4EA6-B47B-62B7AEA3A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411" y="2111600"/>
            <a:ext cx="4524487" cy="275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13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/>
          <p:cNvPicPr/>
          <p:nvPr/>
        </p:nvPicPr>
        <p:blipFill>
          <a:blip r:embed="rId2"/>
          <a:stretch/>
        </p:blipFill>
        <p:spPr>
          <a:xfrm>
            <a:off x="4676931" y="0"/>
            <a:ext cx="4467069" cy="5143500"/>
          </a:xfrm>
          <a:prstGeom prst="rect">
            <a:avLst/>
          </a:prstGeom>
          <a:ln w="0">
            <a:noFill/>
          </a:ln>
        </p:spPr>
      </p:pic>
      <p:pic>
        <p:nvPicPr>
          <p:cNvPr id="3" name="Image 4">
            <a:extLst>
              <a:ext uri="{FF2B5EF4-FFF2-40B4-BE49-F238E27FC236}">
                <a16:creationId xmlns:a16="http://schemas.microsoft.com/office/drawing/2014/main" id="{6233C3DC-65C0-4DD8-B2C7-F32BB04AE527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05057" y="1933169"/>
            <a:ext cx="3685589" cy="2852245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274432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 txBox="1">
            <a:spLocks/>
          </p:cNvSpPr>
          <p:nvPr/>
        </p:nvSpPr>
        <p:spPr>
          <a:xfrm>
            <a:off x="0" y="829735"/>
            <a:ext cx="9144000" cy="1208927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fr-FR" b="1" spc="-1">
                <a:solidFill>
                  <a:srgbClr val="000000"/>
                </a:solidFill>
                <a:latin typeface="Calibri Light"/>
              </a:rPr>
              <a:t>Principaux facteurs d’exposition associés à la zone d’étude</a:t>
            </a:r>
            <a:endParaRPr lang="en-US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7258" y="2473377"/>
            <a:ext cx="5958591" cy="180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spc="-1" dirty="0">
                <a:solidFill>
                  <a:srgbClr val="000000"/>
                </a:solidFill>
              </a:rPr>
              <a:t>Lieu de résidence</a:t>
            </a:r>
            <a:endParaRPr lang="en-US" sz="2400" spc="-1" dirty="0">
              <a:solidFill>
                <a:srgbClr val="000000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spc="-1" dirty="0">
                <a:solidFill>
                  <a:srgbClr val="000000"/>
                </a:solidFill>
              </a:rPr>
              <a:t>Consommation de produits de la mer locaux</a:t>
            </a:r>
            <a:endParaRPr lang="en-US" sz="2400" spc="-1" dirty="0">
              <a:solidFill>
                <a:srgbClr val="000000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spc="-1" dirty="0">
                <a:solidFill>
                  <a:srgbClr val="000000"/>
                </a:solidFill>
              </a:rPr>
              <a:t>Consommation des légumes du jardin</a:t>
            </a:r>
            <a:endParaRPr lang="en-US" sz="2400" spc="-1" dirty="0">
              <a:solidFill>
                <a:srgbClr val="000000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spc="-1" dirty="0">
                <a:solidFill>
                  <a:srgbClr val="000000"/>
                </a:solidFill>
              </a:rPr>
              <a:t>Pratique du jardinage</a:t>
            </a:r>
            <a:endParaRPr lang="en-US" sz="2400" spc="-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560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 txBox="1">
            <a:spLocks/>
          </p:cNvSpPr>
          <p:nvPr/>
        </p:nvSpPr>
        <p:spPr>
          <a:xfrm>
            <a:off x="401070" y="650732"/>
            <a:ext cx="8171009" cy="1060613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fr-FR" b="1" spc="-1" dirty="0">
                <a:solidFill>
                  <a:srgbClr val="000000"/>
                </a:solidFill>
                <a:latin typeface="Calibri Light"/>
              </a:rPr>
              <a:t>Points de discussion et perspectives</a:t>
            </a:r>
            <a:endParaRPr lang="fr-FR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6140" y="1711345"/>
            <a:ext cx="8380871" cy="2803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spc="-1" dirty="0">
                <a:solidFill>
                  <a:srgbClr val="000000"/>
                </a:solidFill>
              </a:rPr>
              <a:t>Augmentation de technologie pour diminuer  les émissions de fumées</a:t>
            </a:r>
          </a:p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spc="-1" dirty="0">
                <a:solidFill>
                  <a:srgbClr val="000000"/>
                </a:solidFill>
              </a:rPr>
              <a:t>Vérifier l'ampleur des investissements effectués pour l'</a:t>
            </a:r>
            <a:r>
              <a:rPr lang="fr-FR" sz="2800" spc="-1" dirty="0" err="1">
                <a:solidFill>
                  <a:srgbClr val="000000"/>
                </a:solidFill>
              </a:rPr>
              <a:t>arcellomital</a:t>
            </a:r>
            <a:endParaRPr lang="fr-FR" sz="2800" spc="-1" dirty="0">
              <a:solidFill>
                <a:srgbClr val="000000"/>
              </a:solidFill>
            </a:endParaRPr>
          </a:p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spc="-1" dirty="0">
                <a:solidFill>
                  <a:srgbClr val="000000"/>
                </a:solidFill>
              </a:rPr>
              <a:t>Les diminutions des impôts pour les habitants</a:t>
            </a:r>
          </a:p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spc="-1">
                <a:solidFill>
                  <a:srgbClr val="000000"/>
                </a:solidFill>
              </a:rPr>
              <a:t>Associations scientifiques et civiques</a:t>
            </a:r>
            <a:endParaRPr lang="en-US" sz="2800" spc="-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011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524" y="381846"/>
            <a:ext cx="5477217" cy="763526"/>
          </a:xfrm>
        </p:spPr>
        <p:txBody>
          <a:bodyPr>
            <a:normAutofit/>
          </a:bodyPr>
          <a:lstStyle/>
          <a:p>
            <a:r>
              <a:rPr lang="fr-FR" b="1" spc="-1" dirty="0">
                <a:solidFill>
                  <a:srgbClr val="000000"/>
                </a:solidFill>
                <a:effectLst/>
                <a:latin typeface="Calibri Light"/>
              </a:rPr>
              <a:t>Le plan</a:t>
            </a:r>
            <a:endParaRPr lang="en-US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818" y="1823269"/>
            <a:ext cx="8246070" cy="31146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en-US" sz="2000" spc="-1" dirty="0" err="1"/>
              <a:t>Génie</a:t>
            </a:r>
            <a:r>
              <a:rPr lang="en-US" sz="2000" spc="-1" dirty="0"/>
              <a:t> civil </a:t>
            </a:r>
            <a:endParaRPr lang="fr-FR" sz="2000" spc="-1" dirty="0"/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fr-FR" sz="2000" spc="-1" dirty="0"/>
              <a:t>Situation géographique et historique</a:t>
            </a: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fr-FR" sz="2000" spc="-1" dirty="0"/>
              <a:t>Génie HSE</a:t>
            </a:r>
            <a:endParaRPr lang="en-US" sz="2000" spc="-1" dirty="0"/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fr-FR" sz="2000" spc="-1" dirty="0"/>
              <a:t>Etude Associative Scientifique de Biosurveillance de la population exposée</a:t>
            </a:r>
            <a:endParaRPr lang="en-US" sz="2000" spc="-1" dirty="0"/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fr-FR" sz="2000" spc="-1" dirty="0"/>
              <a:t>Points de discussion et perspectives</a:t>
            </a:r>
            <a:endParaRPr lang="en-US" sz="2000" spc="-1" dirty="0"/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fr-FR" sz="2000" spc="-1" dirty="0"/>
              <a:t>Sources </a:t>
            </a:r>
            <a:endParaRPr lang="en-US" sz="2000" spc="-1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162924" y="133097"/>
            <a:ext cx="2863121" cy="550948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fr-FR" sz="3200" b="0" strike="noStrike" spc="-1" dirty="0">
                <a:solidFill>
                  <a:srgbClr val="000000"/>
                </a:solidFill>
                <a:latin typeface="Calibri Light"/>
              </a:rPr>
              <a:t>lexique</a:t>
            </a: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idx="1"/>
          </p:nvPr>
        </p:nvSpPr>
        <p:spPr>
          <a:xfrm>
            <a:off x="44970" y="684045"/>
            <a:ext cx="9099030" cy="4470757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97000" indent="-297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1000" b="1" strike="noStrike" spc="-1" dirty="0">
                <a:solidFill>
                  <a:srgbClr val="000000"/>
                </a:solidFill>
                <a:effectLst/>
                <a:latin typeface="Calibri"/>
              </a:rPr>
              <a:t> Seveso: La directive Seveso impose aux États membres de l'Union Européenne d'identifier les sites industriels à risque pour y maintenir un haut niveau de prévention.</a:t>
            </a:r>
            <a:endParaRPr lang="en-US" sz="1000" b="1" strike="noStrike" spc="-1" dirty="0">
              <a:solidFill>
                <a:srgbClr val="000000"/>
              </a:solidFill>
              <a:effectLst/>
              <a:latin typeface="Calibri"/>
            </a:endParaRPr>
          </a:p>
          <a:p>
            <a:pPr marL="297000" indent="-297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1000" b="1" strike="noStrike" spc="-1" dirty="0">
                <a:solidFill>
                  <a:srgbClr val="000000"/>
                </a:solidFill>
                <a:effectLst/>
                <a:latin typeface="Calibri"/>
              </a:rPr>
              <a:t>Objectif de qualité : un niveau de concentration de substances polluantes dans l’atmosphère à atteindre à long terme,</a:t>
            </a:r>
            <a:endParaRPr lang="en-US" sz="1000" b="1" strike="noStrike" spc="-1" dirty="0">
              <a:solidFill>
                <a:srgbClr val="000000"/>
              </a:solidFill>
              <a:effectLst/>
              <a:latin typeface="Calibri"/>
            </a:endParaRPr>
          </a:p>
          <a:p>
            <a:pPr marL="297000" indent="-297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1000" b="1" strike="noStrike" spc="-1" dirty="0">
                <a:solidFill>
                  <a:srgbClr val="000000"/>
                </a:solidFill>
                <a:effectLst/>
                <a:latin typeface="Calibri"/>
              </a:rPr>
              <a:t>sauf lorsque cela n’est pas réalisable par des mesures proportionnées, afin d’assurer une protection efficace de la santé</a:t>
            </a:r>
            <a:endParaRPr lang="en-US" sz="1000" b="1" strike="noStrike" spc="-1" dirty="0">
              <a:solidFill>
                <a:srgbClr val="000000"/>
              </a:solidFill>
              <a:effectLst/>
              <a:latin typeface="Calibri"/>
            </a:endParaRPr>
          </a:p>
          <a:p>
            <a:pPr marL="297000" indent="-297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1000" b="1" strike="noStrike" spc="-1" dirty="0">
                <a:solidFill>
                  <a:srgbClr val="000000"/>
                </a:solidFill>
                <a:effectLst/>
                <a:latin typeface="Calibri"/>
              </a:rPr>
              <a:t>humaine et de l'environnement dans son ensemble;</a:t>
            </a:r>
            <a:endParaRPr lang="en-US" sz="1000" b="1" strike="noStrike" spc="-1" dirty="0">
              <a:solidFill>
                <a:srgbClr val="000000"/>
              </a:solidFill>
              <a:effectLst/>
              <a:latin typeface="Calibri"/>
            </a:endParaRPr>
          </a:p>
          <a:p>
            <a:pPr marL="297000" indent="-297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1000" b="1" strike="noStrike" spc="-1" dirty="0">
                <a:solidFill>
                  <a:srgbClr val="000000"/>
                </a:solidFill>
                <a:effectLst/>
                <a:latin typeface="Calibri"/>
              </a:rPr>
              <a:t>Valeur cible : un niveau de concentration de substances polluantes dans l’atmosphère fixé dans le but d’éviter, de</a:t>
            </a:r>
            <a:endParaRPr lang="en-US" sz="1000" b="1" strike="noStrike" spc="-1" dirty="0">
              <a:solidFill>
                <a:srgbClr val="000000"/>
              </a:solidFill>
              <a:effectLst/>
              <a:latin typeface="Calibri"/>
            </a:endParaRPr>
          </a:p>
          <a:p>
            <a:pPr marL="297000" indent="-297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1000" b="1" strike="noStrike" spc="-1" dirty="0">
                <a:solidFill>
                  <a:srgbClr val="000000"/>
                </a:solidFill>
                <a:effectLst/>
                <a:latin typeface="Calibri"/>
              </a:rPr>
              <a:t>prévenir ou de réduire les effets nocifs sur la santé humaine ou sur l’environnement dans son ensemble, à atteindre, dans</a:t>
            </a:r>
            <a:endParaRPr lang="en-US" sz="1000" b="1" strike="noStrike" spc="-1" dirty="0">
              <a:solidFill>
                <a:srgbClr val="000000"/>
              </a:solidFill>
              <a:effectLst/>
              <a:latin typeface="Calibri"/>
            </a:endParaRPr>
          </a:p>
          <a:p>
            <a:pPr marL="297000" indent="-297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1000" b="1" strike="noStrike" spc="-1" dirty="0">
                <a:solidFill>
                  <a:srgbClr val="000000"/>
                </a:solidFill>
                <a:effectLst/>
                <a:latin typeface="Calibri"/>
              </a:rPr>
              <a:t>la mesure du possible, dans un délai donné ;</a:t>
            </a:r>
            <a:endParaRPr lang="en-US" sz="1000" b="1" strike="noStrike" spc="-1" dirty="0">
              <a:solidFill>
                <a:srgbClr val="000000"/>
              </a:solidFill>
              <a:effectLst/>
              <a:latin typeface="Calibri"/>
            </a:endParaRPr>
          </a:p>
          <a:p>
            <a:pPr marL="297000" indent="-297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1000" b="1" strike="noStrike" spc="-1" dirty="0">
                <a:solidFill>
                  <a:srgbClr val="000000"/>
                </a:solidFill>
                <a:effectLst/>
                <a:latin typeface="Calibri"/>
              </a:rPr>
              <a:t>Valeur limite : un niveau de concentration de substances polluantes dans l’atmosphère fixé sur la base des connaissances</a:t>
            </a:r>
            <a:endParaRPr lang="en-US" sz="1000" b="1" strike="noStrike" spc="-1" dirty="0">
              <a:solidFill>
                <a:srgbClr val="000000"/>
              </a:solidFill>
              <a:effectLst/>
              <a:latin typeface="Calibri"/>
            </a:endParaRPr>
          </a:p>
          <a:p>
            <a:pPr marL="297000" indent="-297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1000" b="1" strike="noStrike" spc="-1" dirty="0">
                <a:solidFill>
                  <a:srgbClr val="000000"/>
                </a:solidFill>
                <a:effectLst/>
                <a:latin typeface="Calibri"/>
              </a:rPr>
              <a:t>scientifiques à ne pas dépasser dans le but d’éviter, de prévenir ou de réduire les effets nocifs de ces substances sur la</a:t>
            </a:r>
            <a:endParaRPr lang="en-US" sz="1000" b="1" strike="noStrike" spc="-1" dirty="0">
              <a:solidFill>
                <a:srgbClr val="000000"/>
              </a:solidFill>
              <a:effectLst/>
              <a:latin typeface="Calibri"/>
            </a:endParaRPr>
          </a:p>
          <a:p>
            <a:pPr marL="297000" indent="-297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1000" b="1" strike="noStrike" spc="-1" dirty="0">
                <a:solidFill>
                  <a:srgbClr val="000000"/>
                </a:solidFill>
                <a:effectLst/>
                <a:latin typeface="Calibri"/>
              </a:rPr>
              <a:t>santé humaine ou sur l'environnement dans son ensemble;</a:t>
            </a:r>
            <a:endParaRPr lang="en-US" sz="1000" b="1" strike="noStrike" spc="-1" dirty="0">
              <a:solidFill>
                <a:srgbClr val="000000"/>
              </a:solidFill>
              <a:effectLst/>
              <a:latin typeface="Calibri"/>
            </a:endParaRPr>
          </a:p>
          <a:p>
            <a:pPr marL="297000" indent="-297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1000" b="1" strike="noStrike" spc="-1" dirty="0">
                <a:solidFill>
                  <a:srgbClr val="000000"/>
                </a:solidFill>
                <a:effectLst/>
                <a:latin typeface="Calibri"/>
              </a:rPr>
              <a:t>Seuil d’information et de recommandation : un niveau de concentration de substances polluantes dans l’atmosphère</a:t>
            </a:r>
            <a:endParaRPr lang="en-US" sz="1000" b="1" strike="noStrike" spc="-1" dirty="0">
              <a:solidFill>
                <a:srgbClr val="000000"/>
              </a:solidFill>
              <a:effectLst/>
              <a:latin typeface="Calibri"/>
            </a:endParaRPr>
          </a:p>
          <a:p>
            <a:pPr marL="297000" indent="-297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1000" b="1" strike="noStrike" spc="-1" dirty="0">
                <a:solidFill>
                  <a:srgbClr val="000000"/>
                </a:solidFill>
                <a:effectLst/>
                <a:latin typeface="Calibri"/>
              </a:rPr>
              <a:t>au-delà duquel une exposition de courte durée présente un risque pour la santé humaine des groupes particulièrement</a:t>
            </a:r>
            <a:endParaRPr lang="en-US" sz="1000" b="1" strike="noStrike" spc="-1" dirty="0">
              <a:solidFill>
                <a:srgbClr val="000000"/>
              </a:solidFill>
              <a:effectLst/>
              <a:latin typeface="Calibri"/>
            </a:endParaRPr>
          </a:p>
          <a:p>
            <a:pPr marL="297000" indent="-297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1000" b="1" strike="noStrike" spc="-1" dirty="0">
                <a:solidFill>
                  <a:srgbClr val="000000"/>
                </a:solidFill>
                <a:effectLst/>
                <a:latin typeface="Calibri"/>
              </a:rPr>
              <a:t>sensibles de la population rendant nécessaires des informations immédiates et adéquates;</a:t>
            </a:r>
            <a:endParaRPr lang="en-US" sz="1000" b="1" strike="noStrike" spc="-1" dirty="0">
              <a:solidFill>
                <a:srgbClr val="000000"/>
              </a:solidFill>
              <a:effectLst/>
              <a:latin typeface="Calibri"/>
            </a:endParaRPr>
          </a:p>
          <a:p>
            <a:pPr marL="297000" indent="-297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1000" b="1" strike="noStrike" spc="-1" dirty="0">
                <a:solidFill>
                  <a:srgbClr val="000000"/>
                </a:solidFill>
                <a:effectLst/>
                <a:latin typeface="Calibri"/>
              </a:rPr>
              <a:t>Seuil d’alerte : un niveau de concentration de substances polluantes dans l’atmosphère au-delà duquel une exposition de</a:t>
            </a:r>
            <a:endParaRPr lang="en-US" sz="1000" b="1" strike="noStrike" spc="-1" dirty="0">
              <a:solidFill>
                <a:srgbClr val="000000"/>
              </a:solidFill>
              <a:effectLst/>
              <a:latin typeface="Calibri"/>
            </a:endParaRPr>
          </a:p>
          <a:p>
            <a:pPr marL="297000" indent="-297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1000" b="1" strike="noStrike" spc="-1" dirty="0">
                <a:solidFill>
                  <a:srgbClr val="000000"/>
                </a:solidFill>
                <a:effectLst/>
                <a:latin typeface="Calibri"/>
              </a:rPr>
              <a:t>courte durée présente un risque pour la santé de l’ensemble de la population ou de dégradation de l’environnement</a:t>
            </a:r>
            <a:endParaRPr lang="en-US" sz="1000" b="1" strike="noStrike" spc="-1" dirty="0">
              <a:solidFill>
                <a:srgbClr val="000000"/>
              </a:solidFill>
              <a:effectLst/>
              <a:latin typeface="Calibri"/>
            </a:endParaRPr>
          </a:p>
          <a:p>
            <a:pPr marL="297000" indent="-297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1000" b="1" strike="noStrike" spc="-1" dirty="0">
                <a:solidFill>
                  <a:srgbClr val="000000"/>
                </a:solidFill>
                <a:effectLst/>
                <a:latin typeface="Calibri"/>
              </a:rPr>
              <a:t>justifiant l’intervention de mesures d’urgence</a:t>
            </a:r>
            <a:endParaRPr lang="en-US" sz="1000" b="1" strike="noStrike" spc="-1" dirty="0">
              <a:solidFill>
                <a:srgbClr val="000000"/>
              </a:solidFill>
              <a:effectLst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1852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79942" y="1632439"/>
            <a:ext cx="8754135" cy="351106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1"/>
              </a:spcBef>
              <a:buClr>
                <a:srgbClr val="467886"/>
              </a:buClr>
            </a:pPr>
            <a:r>
              <a:rPr lang="fr-FR" sz="1400" u="sng" spc="-1" dirty="0">
                <a:latin typeface="Aptos"/>
                <a:hlinkClick r:id="rId2"/>
              </a:rPr>
              <a:t>https://fos200ans.fr/</a:t>
            </a:r>
            <a:r>
              <a:rPr lang="fr-FR" sz="1400" spc="-1" dirty="0">
                <a:latin typeface="Aptos"/>
              </a:rPr>
              <a:t> </a:t>
            </a:r>
            <a:endParaRPr lang="en-US" sz="1400" spc="-1" dirty="0"/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467886"/>
              </a:buClr>
            </a:pPr>
            <a:r>
              <a:rPr lang="fr-FR" sz="1400" u="sng" spc="-1" dirty="0">
                <a:latin typeface="Aptos"/>
                <a:hlinkClick r:id="rId3"/>
              </a:rPr>
              <a:t>https://fos200ans.fr/-Mode-cartographique-d5ca.html?id_rub=6</a:t>
            </a:r>
            <a:r>
              <a:rPr lang="fr-FR" sz="1400" spc="-1" dirty="0">
                <a:latin typeface="Aptos"/>
              </a:rPr>
              <a:t> </a:t>
            </a:r>
            <a:endParaRPr lang="en-US" sz="1400" spc="-1" dirty="0"/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467886"/>
              </a:buClr>
            </a:pPr>
            <a:r>
              <a:rPr lang="fr-FR" sz="1400" u="sng" spc="-1" dirty="0">
                <a:latin typeface="Aptos"/>
                <a:hlinkClick r:id="rId4"/>
              </a:rPr>
              <a:t>https://cnes.fr/projets/geoimage/paca-fos-sur-mer-un-complexe-industrialo-portuaire-de-1er-rang-en-profondes-mutations</a:t>
            </a:r>
            <a:r>
              <a:rPr lang="fr-FR" sz="1400" spc="-1" dirty="0">
                <a:latin typeface="Aptos"/>
              </a:rPr>
              <a:t> </a:t>
            </a:r>
            <a:endParaRPr lang="en-US" sz="1400" spc="-1" dirty="0"/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467886"/>
              </a:buClr>
            </a:pPr>
            <a:r>
              <a:rPr lang="fr-FR" sz="1400" u="sng" spc="-1" dirty="0">
                <a:latin typeface="Aptos"/>
                <a:hlinkClick r:id="rId5"/>
              </a:rPr>
              <a:t>https://www.institut-ecocitoyen.fr/</a:t>
            </a:r>
            <a:r>
              <a:rPr lang="fr-FR" sz="1400" spc="-1" dirty="0">
                <a:latin typeface="Aptos"/>
              </a:rPr>
              <a:t> </a:t>
            </a:r>
            <a:endParaRPr lang="en-US" sz="1400" spc="-1" dirty="0"/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467886"/>
              </a:buClr>
            </a:pPr>
            <a:r>
              <a:rPr lang="fr-FR" sz="1400" u="sng" spc="-1" dirty="0">
                <a:latin typeface="Aptos"/>
                <a:hlinkClick r:id="rId6"/>
              </a:rPr>
              <a:t>https://www.radiofrance.fr/franceculture/podcasts/les-enjeux-territoriaux/fos-sur-mer-entre-science-et-pollution-7485059</a:t>
            </a:r>
            <a:r>
              <a:rPr lang="fr-FR" sz="1400" spc="-1" dirty="0">
                <a:latin typeface="Aptos"/>
              </a:rPr>
              <a:t> </a:t>
            </a:r>
            <a:endParaRPr lang="en-US" sz="1400" spc="-1" dirty="0"/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467886"/>
              </a:buClr>
            </a:pPr>
            <a:r>
              <a:rPr lang="fr-FR" sz="1400" u="sng" spc="-1" dirty="0">
                <a:latin typeface="Aptos"/>
                <a:hlinkClick r:id="rId7"/>
              </a:rPr>
              <a:t>https://www.arte.tv/fr/videos/100834-004-A/arte-regards-fos-sur-mer-les-sentinelles-de-la-pollution/</a:t>
            </a:r>
            <a:r>
              <a:rPr lang="fr-FR" sz="1400" spc="-1" dirty="0">
                <a:latin typeface="Aptos"/>
              </a:rPr>
              <a:t> </a:t>
            </a:r>
            <a:endParaRPr lang="en-US" sz="1400" spc="-1" dirty="0"/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fr-FR" sz="1400" u="sng" spc="-1" dirty="0">
                <a:latin typeface="Aptos"/>
                <a:hlinkClick r:id="rId8"/>
              </a:rPr>
              <a:t>https://www.legifrance.gouv.fr/codes/section_lc/LEGITEXT000006074220/LEGISCTA000006143775/</a:t>
            </a:r>
            <a:endParaRPr lang="en-US" sz="1400" spc="-1" dirty="0"/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fr-FR" sz="1400" u="sng" spc="-1" dirty="0">
                <a:latin typeface="Aptos"/>
                <a:hlinkClick r:id="rId9"/>
              </a:rPr>
              <a:t>https://www.ecologie.gouv.fr/sites/default/files/documents/01_Tableau-Normes-Seuils%20r%C3%A9glementaires.pdf</a:t>
            </a:r>
            <a:endParaRPr lang="en-US" sz="1400" spc="-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942" y="435550"/>
            <a:ext cx="3137780" cy="725349"/>
          </a:xfrm>
        </p:spPr>
        <p:txBody>
          <a:bodyPr>
            <a:normAutofit fontScale="90000"/>
          </a:bodyPr>
          <a:lstStyle/>
          <a:p>
            <a:r>
              <a:rPr lang="fr-FR" b="1" spc="-1" dirty="0">
                <a:solidFill>
                  <a:srgbClr val="000000"/>
                </a:solidFill>
                <a:effectLst/>
                <a:latin typeface="Calibri Light"/>
              </a:rPr>
              <a:t>sources</a:t>
            </a:r>
            <a:endParaRPr lang="en-US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39118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494F527-ABFD-447A-8372-22FAA9334469}"/>
              </a:ext>
            </a:extLst>
          </p:cNvPr>
          <p:cNvSpPr txBox="1">
            <a:spLocks/>
          </p:cNvSpPr>
          <p:nvPr/>
        </p:nvSpPr>
        <p:spPr bwMode="auto">
          <a:xfrm>
            <a:off x="2290249" y="258191"/>
            <a:ext cx="6374066" cy="124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>
                <a:solidFill>
                  <a:srgbClr val="FFFF00"/>
                </a:solidFill>
                <a:latin typeface="Edwardian Script ITC" panose="030303020407070D0804" pitchFamily="66" charset="0"/>
              </a:rPr>
              <a:t>Merci de votre attention !</a:t>
            </a:r>
            <a:endParaRPr lang="fr-FR" sz="6600" dirty="0">
              <a:solidFill>
                <a:srgbClr val="FFFF00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136D1E-815F-471E-8967-1A764EC3630E}"/>
              </a:ext>
            </a:extLst>
          </p:cNvPr>
          <p:cNvSpPr txBox="1">
            <a:spLocks/>
          </p:cNvSpPr>
          <p:nvPr/>
        </p:nvSpPr>
        <p:spPr bwMode="auto">
          <a:xfrm>
            <a:off x="2405777" y="2855961"/>
            <a:ext cx="5524019" cy="1777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atin typeface="Edwardian Script ITC" panose="030303020407070D0804" pitchFamily="66" charset="0"/>
              </a:rPr>
              <a:t>Najeem Ullah Nasiri</a:t>
            </a:r>
          </a:p>
          <a:p>
            <a:r>
              <a:rPr lang="fr-FR" sz="5400" dirty="0">
                <a:latin typeface="Edwardian Script ITC" panose="030303020407070D0804" pitchFamily="66" charset="0"/>
              </a:rPr>
              <a:t>Et  </a:t>
            </a:r>
            <a:r>
              <a:rPr lang="fr-FR" sz="5400" dirty="0" err="1">
                <a:latin typeface="Edwardian Script ITC" panose="030303020407070D0804" pitchFamily="66" charset="0"/>
              </a:rPr>
              <a:t>Tacito</a:t>
            </a:r>
            <a:endParaRPr lang="en-US" sz="5400" dirty="0">
              <a:latin typeface="Edwardian Script ITC" panose="030303020407070D08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5697" y="1649309"/>
            <a:ext cx="3749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atin typeface="Edwardian Script ITC" panose="030303020407070D0804" pitchFamily="66" charset="0"/>
              </a:rPr>
              <a:t>Des Questions?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14" y="3684738"/>
            <a:ext cx="2452485" cy="1226243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68056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pc="-1" dirty="0" err="1">
                <a:solidFill>
                  <a:srgbClr val="000000"/>
                </a:solidFill>
                <a:latin typeface="Calibri Light"/>
              </a:rPr>
              <a:t>Génie</a:t>
            </a:r>
            <a:r>
              <a:rPr lang="en-US" b="1" spc="-1" dirty="0">
                <a:solidFill>
                  <a:srgbClr val="000000"/>
                </a:solidFill>
                <a:latin typeface="Calibri Light"/>
              </a:rPr>
              <a:t> civil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23768" y="1229055"/>
            <a:ext cx="6795380" cy="3511061"/>
          </a:xfrm>
        </p:spPr>
        <p:txBody>
          <a:bodyPr>
            <a:normAutofit lnSpcReduction="10000"/>
          </a:bodyPr>
          <a:lstStyle/>
          <a:p>
            <a:r>
              <a:rPr lang="fr-FR" spc="-1" dirty="0">
                <a:solidFill>
                  <a:srgbClr val="000000"/>
                </a:solidFill>
              </a:rPr>
              <a:t>La définition génie civil se concentre sur l'entretien, la construction et la conception de divers ouvrages publics.</a:t>
            </a:r>
          </a:p>
          <a:p>
            <a:r>
              <a:rPr lang="fr-FR" spc="-1" dirty="0">
                <a:solidFill>
                  <a:srgbClr val="000000"/>
                </a:solidFill>
              </a:rPr>
              <a:t>les infrastructures dont dépendent les gens dans leur vie quotidienne.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pc="-1" dirty="0">
                <a:solidFill>
                  <a:srgbClr val="000000"/>
                </a:solidFill>
              </a:rPr>
              <a:t>les systèmes de transport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pc="-1" dirty="0">
                <a:solidFill>
                  <a:srgbClr val="000000"/>
                </a:solidFill>
              </a:rPr>
              <a:t>les systèmes d'eau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pc="-1" dirty="0">
                <a:solidFill>
                  <a:srgbClr val="000000"/>
                </a:solidFill>
              </a:rPr>
              <a:t>Gares, aéroports, ETC…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1862349"/>
            <a:ext cx="8359472" cy="2245893"/>
          </a:xfrm>
        </p:spPr>
        <p:txBody>
          <a:bodyPr>
            <a:normAutofit/>
          </a:bodyPr>
          <a:lstStyle/>
          <a:p>
            <a:pPr marL="228600" indent="-228600" algn="l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pc="-1" dirty="0">
                <a:solidFill>
                  <a:srgbClr val="000000"/>
                </a:solidFill>
              </a:rPr>
              <a:t>Les ingénieurs civils possèdent des compétences particulières, par exemple des compétences en résolution de problèmes.</a:t>
            </a:r>
            <a:endParaRPr lang="en-US" spc="-1" dirty="0">
              <a:solidFill>
                <a:srgbClr val="000000"/>
              </a:solidFill>
            </a:endParaRPr>
          </a:p>
          <a:p>
            <a:pPr marL="228600" indent="-228600" algn="l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en-US" spc="-1" dirty="0" err="1">
                <a:solidFill>
                  <a:srgbClr val="000000"/>
                </a:solidFill>
              </a:rPr>
              <a:t>analyse</a:t>
            </a:r>
            <a:r>
              <a:rPr lang="en-US" spc="-1" dirty="0">
                <a:solidFill>
                  <a:srgbClr val="000000"/>
                </a:solidFill>
              </a:rPr>
              <a:t> et conception</a:t>
            </a:r>
          </a:p>
          <a:p>
            <a:pPr marL="228600" indent="-228600" algn="l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fr-FR" spc="-1" dirty="0">
                <a:solidFill>
                  <a:srgbClr val="000000"/>
                </a:solidFill>
              </a:rPr>
              <a:t>Estimation du matériel et des coûts</a:t>
            </a:r>
            <a:endParaRPr lang="en-US" spc="-1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75" y="2773181"/>
            <a:ext cx="4288925" cy="207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7AC812-5410-4D3F-AC82-79CF1EDA9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Génie HSE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2FE0E2-71EC-4386-9269-43B92A603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L'ingénieur ou ingénieure hygiène sécurité environnement (</a:t>
            </a:r>
            <a:r>
              <a:rPr lang="fr-FR" b="1" dirty="0"/>
              <a:t>HSE</a:t>
            </a:r>
            <a:r>
              <a:rPr lang="fr-FR" dirty="0"/>
              <a:t>) intervient dans la conception, la coordination et la mise en œuvre de la politique de l'entreprise en matière d'hygiène, d'environnement, de sécurité des sites industriels et des conditions de travail.</a:t>
            </a:r>
          </a:p>
        </p:txBody>
      </p:sp>
    </p:spTree>
    <p:extLst>
      <p:ext uri="{BB962C8B-B14F-4D97-AF65-F5344CB8AC3E}">
        <p14:creationId xmlns:p14="http://schemas.microsoft.com/office/powerpoint/2010/main" val="4053618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>
          <a:blip r:embed="rId2"/>
          <a:srcRect t="17622" b="15546"/>
          <a:stretch/>
        </p:blipFill>
        <p:spPr>
          <a:xfrm>
            <a:off x="0" y="3192905"/>
            <a:ext cx="2233534" cy="1950595"/>
          </a:xfrm>
          <a:prstGeom prst="rect">
            <a:avLst/>
          </a:prstGeom>
          <a:ln w="0">
            <a:noFill/>
          </a:ln>
        </p:spPr>
      </p:pic>
      <p:sp>
        <p:nvSpPr>
          <p:cNvPr id="6" name="Rectangle 5"/>
          <p:cNvSpPr/>
          <p:nvPr/>
        </p:nvSpPr>
        <p:spPr>
          <a:xfrm>
            <a:off x="3270421" y="251604"/>
            <a:ext cx="30209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 dirty="0"/>
              <a:t>Fos-sur-Mer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1984451" y="1325380"/>
            <a:ext cx="7159549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spc="-1" dirty="0">
                <a:solidFill>
                  <a:srgbClr val="000000"/>
                </a:solidFill>
              </a:rPr>
              <a:t>Fos-sur-Mer, située dans les Bouches-du-Rhône, a des origines antiques avec des établissements romains. 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spc="-1" dirty="0">
                <a:solidFill>
                  <a:srgbClr val="000000"/>
                </a:solidFill>
              </a:rPr>
              <a:t>Au Moyen Âge, c'était un port important. 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spc="-1" dirty="0">
                <a:solidFill>
                  <a:srgbClr val="000000"/>
                </a:solidFill>
              </a:rPr>
              <a:t>Le 19ème siècle a marqué son industrialisation, notamment avec la construction du canal de Marseille à Fos. 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spc="-1" dirty="0">
                <a:solidFill>
                  <a:srgbClr val="000000"/>
                </a:solidFill>
              </a:rPr>
              <a:t>Dans les années 1960, le port de Fos est devenu l'un des plus grands de la Méditerranée, stimulant la croissance démographique et économique. 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spc="-1" dirty="0">
                <a:solidFill>
                  <a:srgbClr val="000000"/>
                </a:solidFill>
              </a:rPr>
              <a:t>Aujourd'hui, la commune combine activités industrielles et initiatives de développement durable.</a:t>
            </a:r>
            <a:endParaRPr lang="en-US" sz="2000" spc="-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680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49F5F34-281F-41FA-BF5D-C7B23CC8E5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788" y="262170"/>
            <a:ext cx="3813673" cy="23988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07DD2D1-23FA-4BBB-8579-4B2DE87E5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954" y="2660970"/>
            <a:ext cx="3681046" cy="230065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0621F79-CDAA-4BD8-8870-8FEA9B7BDF7C}"/>
              </a:ext>
            </a:extLst>
          </p:cNvPr>
          <p:cNvSpPr txBox="1"/>
          <p:nvPr/>
        </p:nvSpPr>
        <p:spPr>
          <a:xfrm>
            <a:off x="2951018" y="3562455"/>
            <a:ext cx="23051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spc="-1" dirty="0">
                <a:solidFill>
                  <a:srgbClr val="000000"/>
                </a:solidFill>
              </a:rPr>
              <a:t>Au Moyen Âge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0889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/>
          <p:cNvPicPr/>
          <p:nvPr/>
        </p:nvPicPr>
        <p:blipFill>
          <a:blip r:embed="rId3"/>
          <a:stretch/>
        </p:blipFill>
        <p:spPr>
          <a:xfrm>
            <a:off x="4171475" y="0"/>
            <a:ext cx="4972525" cy="4219460"/>
          </a:xfrm>
          <a:prstGeom prst="rect">
            <a:avLst/>
          </a:prstGeom>
          <a:ln w="0">
            <a:noFill/>
          </a:ln>
        </p:spPr>
      </p:pic>
      <p:sp>
        <p:nvSpPr>
          <p:cNvPr id="6" name="Rectangle 5"/>
          <p:cNvSpPr/>
          <p:nvPr/>
        </p:nvSpPr>
        <p:spPr>
          <a:xfrm>
            <a:off x="1143626" y="4130704"/>
            <a:ext cx="7286162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fr-FR" sz="3600" b="1" spc="-1" dirty="0">
                <a:solidFill>
                  <a:schemeClr val="bg1"/>
                </a:solidFill>
              </a:rPr>
              <a:t>Situation Géographique et historique</a:t>
            </a:r>
            <a:endParaRPr lang="en-US" sz="3600" b="1" spc="-1" dirty="0">
              <a:solidFill>
                <a:schemeClr val="bg1"/>
              </a:solidFill>
            </a:endParaRPr>
          </a:p>
        </p:txBody>
      </p:sp>
      <p:pic>
        <p:nvPicPr>
          <p:cNvPr id="7" name="Image 1"/>
          <p:cNvPicPr/>
          <p:nvPr/>
        </p:nvPicPr>
        <p:blipFill>
          <a:blip r:embed="rId4"/>
          <a:srcRect r="14385"/>
          <a:stretch/>
        </p:blipFill>
        <p:spPr>
          <a:xfrm>
            <a:off x="0" y="760164"/>
            <a:ext cx="4171475" cy="3150824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00"/>
          <a:stretch/>
        </p:blipFill>
        <p:spPr>
          <a:xfrm>
            <a:off x="0" y="0"/>
            <a:ext cx="9132983" cy="5143500"/>
          </a:xfrm>
          <a:prstGeom prst="rect">
            <a:avLst/>
          </a:prstGeom>
        </p:spPr>
      </p:pic>
      <p:pic>
        <p:nvPicPr>
          <p:cNvPr id="8" name="Image 2"/>
          <p:cNvPicPr/>
          <p:nvPr/>
        </p:nvPicPr>
        <p:blipFill>
          <a:blip r:embed="rId3"/>
          <a:srcRect r="17661"/>
          <a:stretch/>
        </p:blipFill>
        <p:spPr>
          <a:xfrm>
            <a:off x="286438" y="2049137"/>
            <a:ext cx="4109292" cy="3094363"/>
          </a:xfrm>
          <a:prstGeom prst="rect">
            <a:avLst/>
          </a:prstGeom>
          <a:ln w="0">
            <a:noFill/>
          </a:ln>
        </p:spPr>
      </p:pic>
      <p:pic>
        <p:nvPicPr>
          <p:cNvPr id="9" name="Image 1"/>
          <p:cNvPicPr/>
          <p:nvPr/>
        </p:nvPicPr>
        <p:blipFill rotWithShape="1">
          <a:blip r:embed="rId4"/>
          <a:srcRect r="25926"/>
          <a:stretch/>
        </p:blipFill>
        <p:spPr>
          <a:xfrm>
            <a:off x="5001657" y="2049137"/>
            <a:ext cx="3668617" cy="3094363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27919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764</Words>
  <Application>Microsoft Office PowerPoint</Application>
  <PresentationFormat>Affichage à l'écran (16:9)</PresentationFormat>
  <Paragraphs>79</Paragraphs>
  <Slides>22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0" baseType="lpstr">
      <vt:lpstr>Aptos</vt:lpstr>
      <vt:lpstr>Arial</vt:lpstr>
      <vt:lpstr>Calibri</vt:lpstr>
      <vt:lpstr>Calibri Light</vt:lpstr>
      <vt:lpstr>Edwardian Script ITC</vt:lpstr>
      <vt:lpstr>Lato</vt:lpstr>
      <vt:lpstr>Wingdings</vt:lpstr>
      <vt:lpstr>Office Theme</vt:lpstr>
      <vt:lpstr>"Fos-sur-Mer : L’impact du Pôle Industriel Méditerranéen sur les Populations Environnantes"</vt:lpstr>
      <vt:lpstr>Le plan</vt:lpstr>
      <vt:lpstr>Génie civil</vt:lpstr>
      <vt:lpstr>Présentation PowerPoint</vt:lpstr>
      <vt:lpstr>Génie HSE</vt:lpstr>
      <vt:lpstr>Présentation PowerPoint</vt:lpstr>
      <vt:lpstr>Présentation PowerPoint</vt:lpstr>
      <vt:lpstr>Présentation PowerPoint</vt:lpstr>
      <vt:lpstr>Présentation PowerPoint</vt:lpstr>
      <vt:lpstr> Entreprises INDUSTRIES</vt:lpstr>
      <vt:lpstr>Présentation PowerPoint</vt:lpstr>
      <vt:lpstr>Comment trouver un équilibre entre l'activité industrielle et la qualité de vie pour les habitants de Fos-sur-Mer?</vt:lpstr>
      <vt:lpstr>Présentation PowerPoint</vt:lpstr>
      <vt:lpstr>Présentation PowerPoint</vt:lpstr>
      <vt:lpstr>Réactions et mobilisations des citoyens et des associations </vt:lpstr>
      <vt:lpstr>Présentation PowerPoint</vt:lpstr>
      <vt:lpstr>Présentation PowerPoint</vt:lpstr>
      <vt:lpstr>Présentation PowerPoint</vt:lpstr>
      <vt:lpstr>Présentation PowerPoint</vt:lpstr>
      <vt:lpstr>lexique</vt:lpstr>
      <vt:lpstr>sources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2024-11-27T10:57:42Z</dcterms:modified>
</cp:coreProperties>
</file>