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843F1-B5F5-49DB-B33C-7395F9CD692B}" type="datetimeFigureOut">
              <a:rPr lang="ru-RU" smtClean="0"/>
              <a:t>14.02.2022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D874F-7D11-4EEE-A597-06E3568947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3701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843F1-B5F5-49DB-B33C-7395F9CD692B}" type="datetimeFigureOut">
              <a:rPr lang="ru-RU" smtClean="0"/>
              <a:t>14.02.2022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D874F-7D11-4EEE-A597-06E3568947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410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843F1-B5F5-49DB-B33C-7395F9CD692B}" type="datetimeFigureOut">
              <a:rPr lang="ru-RU" smtClean="0"/>
              <a:t>14.02.2022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D874F-7D11-4EEE-A597-06E3568947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9881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843F1-B5F5-49DB-B33C-7395F9CD692B}" type="datetimeFigureOut">
              <a:rPr lang="ru-RU" smtClean="0"/>
              <a:t>14.02.2022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D874F-7D11-4EEE-A597-06E3568947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068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843F1-B5F5-49DB-B33C-7395F9CD692B}" type="datetimeFigureOut">
              <a:rPr lang="ru-RU" smtClean="0"/>
              <a:t>14.02.2022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D874F-7D11-4EEE-A597-06E3568947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4909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843F1-B5F5-49DB-B33C-7395F9CD692B}" type="datetimeFigureOut">
              <a:rPr lang="ru-RU" smtClean="0"/>
              <a:t>14.02.2022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D874F-7D11-4EEE-A597-06E3568947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9954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843F1-B5F5-49DB-B33C-7395F9CD692B}" type="datetimeFigureOut">
              <a:rPr lang="ru-RU" smtClean="0"/>
              <a:t>14.02.2022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D874F-7D11-4EEE-A597-06E3568947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4182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843F1-B5F5-49DB-B33C-7395F9CD692B}" type="datetimeFigureOut">
              <a:rPr lang="ru-RU" smtClean="0"/>
              <a:t>14.02.2022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D874F-7D11-4EEE-A597-06E3568947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1120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843F1-B5F5-49DB-B33C-7395F9CD692B}" type="datetimeFigureOut">
              <a:rPr lang="ru-RU" smtClean="0"/>
              <a:t>14.02.2022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D874F-7D11-4EEE-A597-06E3568947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1794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843F1-B5F5-49DB-B33C-7395F9CD692B}" type="datetimeFigureOut">
              <a:rPr lang="ru-RU" smtClean="0"/>
              <a:t>14.02.2022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D874F-7D11-4EEE-A597-06E3568947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4407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843F1-B5F5-49DB-B33C-7395F9CD692B}" type="datetimeFigureOut">
              <a:rPr lang="ru-RU" smtClean="0"/>
              <a:t>14.02.2022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D874F-7D11-4EEE-A597-06E3568947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195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F843F1-B5F5-49DB-B33C-7395F9CD692B}" type="datetimeFigureOut">
              <a:rPr lang="ru-RU" smtClean="0"/>
              <a:t>14.02.2022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D874F-7D11-4EEE-A597-06E3568947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9616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050973" cy="685231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2932" y="248907"/>
            <a:ext cx="9144000" cy="692789"/>
          </a:xfrm>
        </p:spPr>
        <p:txBody>
          <a:bodyPr>
            <a:normAutofit/>
          </a:bodyPr>
          <a:lstStyle/>
          <a:p>
            <a:r>
              <a:rPr lang="ru-RU" sz="1800" b="1" dirty="0" smtClean="0">
                <a:latin typeface="Comic Sans MS" panose="030F0702030302020204" pitchFamily="66" charset="0"/>
              </a:rPr>
              <a:t>Муниципальное общеобразовательное автономное учреждение «Средняя общеобразовательная школа № 24 г. Орска» дошкольные группы</a:t>
            </a:r>
            <a:endParaRPr lang="ru-RU" sz="1800" b="1" dirty="0">
              <a:latin typeface="Comic Sans MS" panose="030F0702030302020204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9558" y="1774209"/>
            <a:ext cx="10890914" cy="4326340"/>
          </a:xfrm>
        </p:spPr>
        <p:txBody>
          <a:bodyPr/>
          <a:lstStyle/>
          <a:p>
            <a:r>
              <a:rPr lang="ru-RU" sz="3600" b="1" dirty="0">
                <a:solidFill>
                  <a:srgbClr val="0070C0"/>
                </a:solidFill>
                <a:latin typeface="Comic Sans MS" panose="030F0702030302020204" pitchFamily="66" charset="0"/>
              </a:rPr>
              <a:t>«Обогащение словарного запаса детей дошкольного возраста средствами художественной литературы</a:t>
            </a:r>
            <a:r>
              <a:rPr lang="ru-RU" sz="3600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»</a:t>
            </a:r>
          </a:p>
          <a:p>
            <a:endParaRPr lang="ru-RU" sz="3600" b="1" dirty="0">
              <a:latin typeface="Comic Sans MS" panose="030F0702030302020204" pitchFamily="66" charset="0"/>
            </a:endParaRPr>
          </a:p>
          <a:p>
            <a:pPr algn="r"/>
            <a:endParaRPr lang="ru-RU" sz="2000" b="1" dirty="0" smtClean="0">
              <a:latin typeface="Comic Sans MS" panose="030F0702030302020204" pitchFamily="66" charset="0"/>
            </a:endParaRPr>
          </a:p>
          <a:p>
            <a:pPr algn="r"/>
            <a:r>
              <a:rPr lang="ru-RU" sz="2000" b="1" dirty="0" smtClean="0">
                <a:latin typeface="Comic Sans MS" panose="030F0702030302020204" pitchFamily="66" charset="0"/>
              </a:rPr>
              <a:t>Подготовила воспитатель </a:t>
            </a:r>
          </a:p>
          <a:p>
            <a:pPr algn="r"/>
            <a:r>
              <a:rPr lang="ru-RU" sz="2000" b="1" dirty="0" smtClean="0">
                <a:latin typeface="Comic Sans MS" panose="030F0702030302020204" pitchFamily="66" charset="0"/>
              </a:rPr>
              <a:t>МОАУ «СОШ № 24 г. Орска»</a:t>
            </a:r>
          </a:p>
          <a:p>
            <a:pPr algn="r"/>
            <a:r>
              <a:rPr lang="ru-RU" sz="2000" b="1" dirty="0" smtClean="0">
                <a:latin typeface="Comic Sans MS" panose="030F0702030302020204" pitchFamily="66" charset="0"/>
              </a:rPr>
              <a:t> Бутакова А.Г.</a:t>
            </a:r>
            <a:endParaRPr lang="ru-RU" sz="2000" dirty="0">
              <a:latin typeface="Comic Sans MS" panose="030F0702030302020204" pitchFamily="66" charset="0"/>
            </a:endParaRPr>
          </a:p>
          <a:p>
            <a:endParaRPr lang="ru-RU" sz="3600" dirty="0" smtClean="0">
              <a:latin typeface="Comic Sans MS" panose="030F0702030302020204" pitchFamily="66" charset="0"/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820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8812" y="323557"/>
            <a:ext cx="12023188" cy="58534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4400" dirty="0" smtClean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endParaRPr lang="ru-RU" sz="44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ru-RU" sz="4400" dirty="0" smtClean="0">
                <a:latin typeface="Comic Sans MS" panose="030F0702030302020204" pitchFamily="66" charset="0"/>
              </a:rPr>
              <a:t>«</a:t>
            </a:r>
            <a:r>
              <a:rPr lang="ru-RU" sz="4400" b="1" dirty="0" smtClean="0">
                <a:latin typeface="Comic Sans MS" panose="030F0702030302020204" pitchFamily="66" charset="0"/>
              </a:rPr>
              <a:t>Чтение книг – тропинка, по которой умелый, умный, думающий воспитатель находит путь к сердцу ребенка».</a:t>
            </a:r>
          </a:p>
          <a:p>
            <a:pPr marL="0" indent="0" algn="ctr">
              <a:buNone/>
            </a:pPr>
            <a:r>
              <a:rPr lang="ru-RU" sz="3600" b="1" dirty="0" smtClean="0">
                <a:latin typeface="Comic Sans MS" panose="030F0702030302020204" pitchFamily="66" charset="0"/>
              </a:rPr>
              <a:t>В. А. Сухомлинский</a:t>
            </a:r>
            <a:endParaRPr lang="ru-RU" sz="3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16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3899" y="365125"/>
            <a:ext cx="11039901" cy="6294982"/>
          </a:xfrm>
        </p:spPr>
        <p:txBody>
          <a:bodyPr>
            <a:normAutofit fontScale="90000"/>
          </a:bodyPr>
          <a:lstStyle/>
          <a:p>
            <a:pPr indent="457200" algn="just"/>
            <a:r>
              <a:rPr lang="ru-RU" sz="3600" b="1" dirty="0">
                <a:solidFill>
                  <a:srgbClr val="0070C0"/>
                </a:solidFill>
                <a:latin typeface="Comic Sans MS" panose="030F0702030302020204" pitchFamily="66" charset="0"/>
              </a:rPr>
              <a:t/>
            </a:r>
            <a:br>
              <a:rPr lang="ru-RU" sz="3600" b="1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Актуальность</a:t>
            </a:r>
            <a:r>
              <a:rPr lang="ru-RU" sz="3100" dirty="0" smtClean="0">
                <a:latin typeface="Comic Sans MS" panose="030F0702030302020204" pitchFamily="66" charset="0"/>
              </a:rPr>
              <a:t/>
            </a:r>
            <a:br>
              <a:rPr lang="ru-RU" sz="3100" dirty="0" smtClean="0">
                <a:latin typeface="Comic Sans MS" panose="030F0702030302020204" pitchFamily="66" charset="0"/>
              </a:rPr>
            </a:br>
            <a:r>
              <a:rPr lang="ru-RU" sz="3100" dirty="0">
                <a:latin typeface="Comic Sans MS" panose="030F0702030302020204" pitchFamily="66" charset="0"/>
              </a:rPr>
              <a:t>	</a:t>
            </a:r>
            <a:r>
              <a:rPr lang="ru-RU" sz="3100" dirty="0" smtClean="0">
                <a:latin typeface="Comic Sans MS" panose="030F0702030302020204" pitchFamily="66" charset="0"/>
              </a:rPr>
              <a:t>Богатый </a:t>
            </a:r>
            <a:r>
              <a:rPr lang="ru-RU" sz="3100" dirty="0">
                <a:latin typeface="Comic Sans MS" panose="030F0702030302020204" pitchFamily="66" charset="0"/>
              </a:rPr>
              <a:t>и хорошо развитый словарный запас служит средством полноценного общения и развития личности, а богатый словарный запас ребенка - это признак высокоразвитой </a:t>
            </a:r>
            <a:r>
              <a:rPr lang="ru-RU" sz="3100" dirty="0" smtClean="0">
                <a:latin typeface="Comic Sans MS" panose="030F0702030302020204" pitchFamily="66" charset="0"/>
              </a:rPr>
              <a:t>речи.</a:t>
            </a:r>
            <a:br>
              <a:rPr lang="ru-RU" sz="3100" dirty="0" smtClean="0">
                <a:latin typeface="Comic Sans MS" panose="030F0702030302020204" pitchFamily="66" charset="0"/>
              </a:rPr>
            </a:br>
            <a:r>
              <a:rPr lang="ru-RU" sz="3100" dirty="0">
                <a:latin typeface="Comic Sans MS" panose="030F0702030302020204" pitchFamily="66" charset="0"/>
              </a:rPr>
              <a:t>	</a:t>
            </a:r>
            <a:r>
              <a:rPr lang="ru-RU" sz="3100" dirty="0" smtClean="0">
                <a:latin typeface="Comic Sans MS" panose="030F0702030302020204" pitchFamily="66" charset="0"/>
              </a:rPr>
              <a:t>Развитие </a:t>
            </a:r>
            <a:r>
              <a:rPr lang="ru-RU" sz="3100" dirty="0">
                <a:latin typeface="Comic Sans MS" panose="030F0702030302020204" pitchFamily="66" charset="0"/>
              </a:rPr>
              <a:t>речи, в том числе и активизации словаря, посредством художественной литературы, направленного на увеличение количества используемых в речи слов, содержание которых точно понимается ребенком,  особенно важно сегодня,  так как  растет значимость не только  правильного, но и убедительного слова, ведь зачастую именно недостаточное овладение речью является объективной причиной, которая не дает им возможности свободно соучаствовать в жизни общества.   </a:t>
            </a:r>
            <a:br>
              <a:rPr lang="ru-RU" sz="3100" dirty="0">
                <a:latin typeface="Comic Sans MS" panose="030F0702030302020204" pitchFamily="66" charset="0"/>
              </a:rPr>
            </a:br>
            <a:endParaRPr lang="ru-RU" sz="31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122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100" b="1" dirty="0">
                <a:solidFill>
                  <a:srgbClr val="0070C0"/>
                </a:solidFill>
                <a:latin typeface="Comic Sans MS" panose="030F0702030302020204" pitchFamily="66" charset="0"/>
              </a:rPr>
              <a:t>Основные этапы обогащения словарного запаса:</a:t>
            </a:r>
            <a:br>
              <a:rPr lang="ru-RU" sz="3100" b="1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1194" y="1460310"/>
            <a:ext cx="11750722" cy="4716653"/>
          </a:xfrm>
        </p:spPr>
        <p:txBody>
          <a:bodyPr/>
          <a:lstStyle/>
          <a:p>
            <a:pPr algn="just"/>
            <a:r>
              <a:rPr lang="ru-RU" sz="3200" b="1" dirty="0" smtClean="0">
                <a:latin typeface="Comic Sans MS" panose="030F0702030302020204" pitchFamily="66" charset="0"/>
              </a:rPr>
              <a:t>I этап</a:t>
            </a:r>
            <a:r>
              <a:rPr lang="ru-RU" sz="3200" dirty="0" smtClean="0">
                <a:latin typeface="Comic Sans MS" panose="030F0702030302020204" pitchFamily="66" charset="0"/>
              </a:rPr>
              <a:t> -  это этап непосредственного обогащения словаря. </a:t>
            </a:r>
          </a:p>
          <a:p>
            <a:pPr algn="just"/>
            <a:r>
              <a:rPr lang="ru-RU" sz="3200" b="1" dirty="0">
                <a:latin typeface="Comic Sans MS" panose="030F0702030302020204" pitchFamily="66" charset="0"/>
              </a:rPr>
              <a:t>II этап</a:t>
            </a:r>
            <a:r>
              <a:rPr lang="ru-RU" sz="3200" dirty="0">
                <a:latin typeface="Comic Sans MS" panose="030F0702030302020204" pitchFamily="66" charset="0"/>
              </a:rPr>
              <a:t> - это этап закрепления и уточнения словарного запаса в процессе проведения работы по углублению знаний, как о предметах, так  и явлениях окружающего мира</a:t>
            </a:r>
            <a:r>
              <a:rPr lang="ru-RU" sz="3200" dirty="0" smtClean="0">
                <a:latin typeface="Comic Sans MS" panose="030F0702030302020204" pitchFamily="66" charset="0"/>
              </a:rPr>
              <a:t>.</a:t>
            </a:r>
          </a:p>
          <a:p>
            <a:pPr algn="just"/>
            <a:r>
              <a:rPr lang="ru-RU" sz="3200" b="1" dirty="0">
                <a:latin typeface="Comic Sans MS" panose="030F0702030302020204" pitchFamily="66" charset="0"/>
              </a:rPr>
              <a:t>III этап </a:t>
            </a:r>
            <a:r>
              <a:rPr lang="ru-RU" sz="3200" dirty="0">
                <a:latin typeface="Comic Sans MS" panose="030F0702030302020204" pitchFamily="66" charset="0"/>
              </a:rPr>
              <a:t>-  это этап непосредственной работы по активизации словаря и работа над смысловой стороной слова. </a:t>
            </a:r>
            <a:endParaRPr lang="ru-RU" sz="3200" dirty="0" smtClean="0">
              <a:latin typeface="Comic Sans MS" panose="030F0702030302020204" pitchFamily="66" charset="0"/>
            </a:endParaRP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8389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57" y="436098"/>
            <a:ext cx="11563643" cy="5740865"/>
          </a:xfrm>
        </p:spPr>
        <p:txBody>
          <a:bodyPr>
            <a:normAutofit lnSpcReduction="10000"/>
          </a:bodyPr>
          <a:lstStyle/>
          <a:p>
            <a:pPr marL="0" indent="457200" algn="just">
              <a:buNone/>
            </a:pPr>
            <a:r>
              <a:rPr lang="ru-RU" sz="3900" dirty="0">
                <a:latin typeface="Comic Sans MS" panose="030F0702030302020204" pitchFamily="66" charset="0"/>
              </a:rPr>
              <a:t>Проведение работы по обогащению словарного запаса у дошкольников возможно на основе применения таких жанров, как: песенки, потешки, проза, поэзия, сказка, литературная сказка, прибаутки, небылицы, былины.  </a:t>
            </a:r>
            <a:endParaRPr lang="ru-RU" sz="3900" dirty="0" smtClean="0">
              <a:latin typeface="Comic Sans MS" panose="030F0702030302020204" pitchFamily="66" charset="0"/>
            </a:endParaRPr>
          </a:p>
          <a:p>
            <a:pPr marL="0" indent="457200" algn="just">
              <a:buNone/>
            </a:pPr>
            <a:r>
              <a:rPr lang="ru-RU" sz="3900" dirty="0">
                <a:latin typeface="Comic Sans MS" panose="030F0702030302020204" pitchFamily="66" charset="0"/>
              </a:rPr>
              <a:t>При проведении работы по приобщению детей дошкольного возраста к художественной литературе, необходимо не только  развивать у них  интерес к книгам, но и формировать потребность в регулярном </a:t>
            </a:r>
            <a:r>
              <a:rPr lang="ru-RU" sz="3900" dirty="0" smtClean="0">
                <a:latin typeface="Comic Sans MS" panose="030F0702030302020204" pitchFamily="66" charset="0"/>
              </a:rPr>
              <a:t>чтении.</a:t>
            </a:r>
            <a:endParaRPr lang="ru-RU" sz="3900" dirty="0">
              <a:latin typeface="Comic Sans MS" panose="030F0702030302020204" pitchFamily="66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5063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Необходимые условия для обогащения словарного запаса дошкольников средствами художественной литературы:</a:t>
            </a:r>
            <a:endParaRPr lang="ru-RU" sz="32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0125" y="1690688"/>
            <a:ext cx="11941791" cy="5167311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b="1" dirty="0"/>
              <a:t>1</a:t>
            </a:r>
            <a:r>
              <a:rPr lang="ru-RU" sz="3800" b="1" dirty="0"/>
              <a:t>.  Наличие или создание на занятиях  при проведении работы по обогащению словарного запаса особой атмосферы постоянного вни­мания, любви, уважения детей к сло­вам педагога  и своих товарищей</a:t>
            </a:r>
            <a:r>
              <a:rPr lang="ru-RU" sz="3800" b="1" dirty="0" smtClean="0"/>
              <a:t>.</a:t>
            </a:r>
          </a:p>
          <a:p>
            <a:pPr marL="0" indent="0">
              <a:buNone/>
            </a:pPr>
            <a:r>
              <a:rPr lang="ru-RU" sz="3800" b="1" dirty="0"/>
              <a:t>2.  Восприятие педагогом  каждого ребенка  как субъекта, а не объекта учебной деятельности означает.</a:t>
            </a:r>
          </a:p>
          <a:p>
            <a:pPr marL="0" indent="0">
              <a:buNone/>
            </a:pPr>
            <a:r>
              <a:rPr lang="ru-RU" sz="3800" b="1" dirty="0"/>
              <a:t>3. Для того чтобы словарный запас детей активизировался, педагог дол­жен преодолеть молчание детей, по­стараться создать «тёплый климат» на занятии, стимулирующий детей к говорению.</a:t>
            </a:r>
          </a:p>
          <a:p>
            <a:pPr marL="0" indent="0">
              <a:buNone/>
            </a:pPr>
            <a:r>
              <a:rPr lang="ru-RU" sz="3800" b="1" dirty="0"/>
              <a:t>4.  Приучение детей при проведении работы по обогащению словарного запаса к формулиро­ванию развёрнутых устных ответов на поставленные педагогом вопросы.</a:t>
            </a:r>
          </a:p>
          <a:p>
            <a:pPr marL="0" indent="0">
              <a:buNone/>
            </a:pPr>
            <a:r>
              <a:rPr lang="ru-RU" sz="3800" b="1" dirty="0"/>
              <a:t>5. Использование   на занятиях известных форм активизации словаря детей дошкольного возраста,  к которым, по мнению относятся:</a:t>
            </a:r>
          </a:p>
          <a:p>
            <a:r>
              <a:rPr lang="ru-RU" sz="3800" dirty="0"/>
              <a:t>а)  составление словосочетания с нужным словом;</a:t>
            </a:r>
          </a:p>
          <a:p>
            <a:r>
              <a:rPr lang="ru-RU" sz="3800" dirty="0"/>
              <a:t>б)  составление предложений с за­данными </a:t>
            </a:r>
            <a:r>
              <a:rPr lang="ru-RU" sz="3800" dirty="0" smtClean="0"/>
              <a:t>словами;</a:t>
            </a:r>
          </a:p>
          <a:p>
            <a:r>
              <a:rPr lang="ru-RU" sz="3800" dirty="0"/>
              <a:t>в)  близкий к тексту пересказ с использованием важнейшей лексики оригинала.  </a:t>
            </a:r>
          </a:p>
          <a:p>
            <a:r>
              <a:rPr lang="ru-RU" sz="3800" dirty="0"/>
              <a:t>г) рассказы по наблюдениям с ис­пользованием опор­ных слов</a:t>
            </a:r>
            <a:r>
              <a:rPr lang="ru-RU" sz="3800" dirty="0" smtClean="0"/>
              <a:t>.</a:t>
            </a:r>
          </a:p>
          <a:p>
            <a:pPr marL="0" indent="0">
              <a:buNone/>
            </a:pPr>
            <a:r>
              <a:rPr lang="ru-RU" sz="3800" b="1" dirty="0"/>
              <a:t>6.    Организация  педагогом работы над словами, вводимыми в словарь </a:t>
            </a:r>
            <a:r>
              <a:rPr lang="ru-RU" sz="3800" b="1" dirty="0" smtClean="0"/>
              <a:t>дошкольника.</a:t>
            </a:r>
            <a:endParaRPr lang="ru-RU" sz="38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7224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Дидактические игры на развитие словарного запаса у дошкольников средствами художественной литературы:</a:t>
            </a:r>
            <a:endParaRPr lang="ru-RU" sz="32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38243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332</Words>
  <Application>Microsoft Office PowerPoint</Application>
  <PresentationFormat>Широкоэкранный</PresentationFormat>
  <Paragraphs>31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Comic Sans MS</vt:lpstr>
      <vt:lpstr>Тема Office</vt:lpstr>
      <vt:lpstr>Муниципальное общеобразовательное автономное учреждение «Средняя общеобразовательная школа № 24 г. Орска» дошкольные группы</vt:lpstr>
      <vt:lpstr>Презентация PowerPoint</vt:lpstr>
      <vt:lpstr> Актуальность  Богатый и хорошо развитый словарный запас служит средством полноценного общения и развития личности, а богатый словарный запас ребенка - это признак высокоразвитой речи.  Развитие речи, в том числе и активизации словаря, посредством художественной литературы, направленного на увеличение количества используемых в речи слов, содержание которых точно понимается ребенком,  особенно важно сегодня,  так как  растет значимость не только  правильного, но и убедительного слова, ведь зачастую именно недостаточное овладение речью является объективной причиной, которая не дает им возможности свободно соучаствовать в жизни общества.    </vt:lpstr>
      <vt:lpstr>Основные этапы обогащения словарного запаса: </vt:lpstr>
      <vt:lpstr>Презентация PowerPoint</vt:lpstr>
      <vt:lpstr>Необходимые условия для обогащения словарного запаса дошкольников средствами художественной литературы:</vt:lpstr>
      <vt:lpstr>Дидактические игры на развитие словарного запаса у дошкольников средствами художественной литературы: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общеобразовательное автономное учреждение «Средняя общеобразовательная школа № 24 г. Орска» дошкольные группы</dc:title>
  <dc:creator>Пользователь Windows</dc:creator>
  <cp:lastModifiedBy>Пользователь Windows</cp:lastModifiedBy>
  <cp:revision>4</cp:revision>
  <dcterms:created xsi:type="dcterms:W3CDTF">2022-02-14T10:22:43Z</dcterms:created>
  <dcterms:modified xsi:type="dcterms:W3CDTF">2022-02-14T11:09:04Z</dcterms:modified>
</cp:coreProperties>
</file>