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284" r:id="rId4"/>
    <p:sldId id="275" r:id="rId5"/>
    <p:sldId id="279" r:id="rId6"/>
    <p:sldId id="280" r:id="rId7"/>
    <p:sldId id="281" r:id="rId8"/>
    <p:sldId id="276" r:id="rId9"/>
    <p:sldId id="288" r:id="rId10"/>
  </p:sldIdLst>
  <p:sldSz cx="10621645" cy="7379970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 userDrawn="1">
          <p15:clr>
            <a:srgbClr val="A4A3A4"/>
          </p15:clr>
        </p15:guide>
        <p15:guide id="2" pos="33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D67E"/>
    <a:srgbClr val="FF3399"/>
    <a:srgbClr val="FF0066"/>
    <a:srgbClr val="1B04A4"/>
    <a:srgbClr val="0038A8"/>
    <a:srgbClr val="003DB8"/>
    <a:srgbClr val="1F05BB"/>
    <a:srgbClr val="00CC5C"/>
    <a:srgbClr val="FF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942" y="-108"/>
      </p:cViewPr>
      <p:guideLst>
        <p:guide orient="horz" pos="2356"/>
        <p:guide pos="33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292674"/>
            <a:ext cx="9028669" cy="158197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182163"/>
            <a:ext cx="7435374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295554"/>
            <a:ext cx="2389942" cy="62971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295554"/>
            <a:ext cx="6992792" cy="62971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2" y="4742519"/>
            <a:ext cx="9028669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2" y="3128082"/>
            <a:ext cx="9028669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52023"/>
            <a:ext cx="469321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40508"/>
            <a:ext cx="469321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0" y="1652023"/>
            <a:ext cx="4695055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0" y="2340508"/>
            <a:ext cx="4695055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293845"/>
            <a:ext cx="3494553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293846"/>
            <a:ext cx="5937972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1544394"/>
            <a:ext cx="349455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166202"/>
            <a:ext cx="6373178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59442"/>
            <a:ext cx="6373178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776101"/>
            <a:ext cx="6373178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295554"/>
            <a:ext cx="9559767" cy="1230048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722068"/>
            <a:ext cx="9559767" cy="4870649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6840434"/>
            <a:ext cx="3363622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080" indent="-386080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660" indent="-321310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60000"/>
                <a:lumOff val="40000"/>
                <a:alpha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" cstate="print"/>
          <a:srcRect l="33833" t="15201" r="39452" b="12307"/>
          <a:stretch>
            <a:fillRect/>
          </a:stretch>
        </p:blipFill>
        <p:spPr bwMode="auto">
          <a:xfrm>
            <a:off x="2953527" y="832624"/>
            <a:ext cx="46434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0"/>
            <a:ext cx="10621963" cy="0"/>
          </a:xfrm>
          <a:prstGeom prst="line">
            <a:avLst/>
          </a:prstGeom>
          <a:ln w="3175"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-3690144" y="3690144"/>
            <a:ext cx="7380288" cy="0"/>
          </a:xfrm>
          <a:prstGeom prst="line">
            <a:avLst/>
          </a:prstGeom>
          <a:ln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7380288"/>
            <a:ext cx="10621963" cy="0"/>
          </a:xfrm>
          <a:prstGeom prst="line">
            <a:avLst/>
          </a:prstGeom>
          <a:ln w="3175"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931819" y="3690144"/>
            <a:ext cx="7380288" cy="0"/>
          </a:xfrm>
          <a:prstGeom prst="line">
            <a:avLst/>
          </a:prstGeom>
          <a:ln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4899" y="1046938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DB8"/>
                </a:solidFill>
                <a:latin typeface="Bookman Old Style" panose="02050604050505020204" pitchFamily="18" charset="0"/>
              </a:rPr>
              <a:t>Интерактивная</a:t>
            </a:r>
            <a:endParaRPr lang="ru-RU" sz="2800" b="1" dirty="0">
              <a:solidFill>
                <a:srgbClr val="003DB8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50593" t="61846" r="38543" b="13914"/>
          <a:stretch>
            <a:fillRect/>
          </a:stretch>
        </p:blipFill>
        <p:spPr bwMode="auto">
          <a:xfrm rot="1088472">
            <a:off x="8129116" y="4597785"/>
            <a:ext cx="1983155" cy="177188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 l="33037" t="14088" r="56057" b="65154"/>
          <a:stretch>
            <a:fillRect/>
          </a:stretch>
        </p:blipFill>
        <p:spPr bwMode="auto">
          <a:xfrm rot="19834260">
            <a:off x="549927" y="4532884"/>
            <a:ext cx="1855293" cy="175332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 l="50609" t="64619" r="38607" b="17183"/>
          <a:stretch>
            <a:fillRect/>
          </a:stretch>
        </p:blipFill>
        <p:spPr bwMode="auto">
          <a:xfrm rot="1984215">
            <a:off x="546949" y="1823563"/>
            <a:ext cx="1962043" cy="1681909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 l="50655" t="36394" r="38327" b="40108"/>
          <a:stretch>
            <a:fillRect/>
          </a:stretch>
        </p:blipFill>
        <p:spPr bwMode="auto">
          <a:xfrm rot="20307887">
            <a:off x="8068083" y="1964042"/>
            <a:ext cx="2009788" cy="1776426"/>
          </a:xfrm>
          <a:prstGeom prst="rect">
            <a:avLst/>
          </a:prstGeom>
          <a:noFill/>
          <a:ln w="76200">
            <a:solidFill>
              <a:srgbClr val="108E16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67445" y="118244"/>
            <a:ext cx="102870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B04A4"/>
                </a:solidFill>
                <a:latin typeface="Times New Roman" panose="02020603050405020304" charset="0"/>
                <a:cs typeface="Times New Roman" panose="02020603050405020304" charset="0"/>
              </a:rPr>
              <a:t>МДОАУ «Детский сад № 38 г. Орска» </a:t>
            </a:r>
            <a:endParaRPr lang="ru-RU" sz="2400" b="1" dirty="0">
              <a:solidFill>
                <a:srgbClr val="1B04A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9147" y="6904854"/>
            <a:ext cx="67456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04A4"/>
                </a:solidFill>
                <a:latin typeface="Bookman Old Style" panose="02050604050505020204" pitchFamily="18" charset="0"/>
              </a:rPr>
              <a:t>Разработала: </a:t>
            </a:r>
            <a:r>
              <a:rPr lang="ru-RU" sz="1600" b="1" dirty="0">
                <a:solidFill>
                  <a:srgbClr val="1B04A4"/>
                </a:solidFill>
                <a:latin typeface="Bookman Old Style" panose="02050604050505020204" pitchFamily="18" charset="0"/>
              </a:rPr>
              <a:t>Бутакова Анастасия Геннадьевна</a:t>
            </a:r>
            <a:endParaRPr lang="ru-RU" sz="1600" b="1" dirty="0">
              <a:solidFill>
                <a:srgbClr val="1B04A4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0000">
                <a:alpha val="5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759" y="403996"/>
            <a:ext cx="992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Цель:</a:t>
            </a:r>
            <a:r>
              <a:rPr lang="ru-RU" dirty="0">
                <a:solidFill>
                  <a:srgbClr val="0038A8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0038A8"/>
                </a:solidFill>
                <a:latin typeface="Arial Black" panose="020B0A04020102020204" pitchFamily="34" charset="0"/>
              </a:rPr>
              <a:t>Формирование элементарных математических </a:t>
            </a:r>
            <a:endParaRPr lang="ru-RU" sz="2400" dirty="0">
              <a:solidFill>
                <a:srgbClr val="0038A8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rgbClr val="0038A8"/>
                </a:solidFill>
                <a:latin typeface="Arial Black" panose="020B0A04020102020204" pitchFamily="34" charset="0"/>
              </a:rPr>
              <a:t>              представлений.</a:t>
            </a:r>
            <a:endParaRPr lang="ru-RU" sz="2400" dirty="0">
              <a:solidFill>
                <a:srgbClr val="0038A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321" y="1404128"/>
            <a:ext cx="10001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Задачи: </a:t>
            </a:r>
            <a:r>
              <a:rPr lang="ru-RU" sz="2400" dirty="0">
                <a:solidFill>
                  <a:srgbClr val="0038A8"/>
                </a:solidFill>
                <a:latin typeface="Arial Black" panose="020B0A04020102020204" pitchFamily="34" charset="0"/>
              </a:rPr>
              <a:t>Упражнять детей в количественном счете предметов в пределах первого десятка;</a:t>
            </a:r>
            <a:br>
              <a:rPr lang="ru-RU" sz="2400" dirty="0">
                <a:solidFill>
                  <a:srgbClr val="0038A8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38A8"/>
                </a:solidFill>
                <a:latin typeface="Arial Black" panose="020B0A04020102020204" pitchFamily="34" charset="0"/>
              </a:rPr>
              <a:t>Закрепить знания геометрических фигурах и цветах;</a:t>
            </a:r>
            <a:endParaRPr lang="ru-RU" sz="2400" dirty="0">
              <a:solidFill>
                <a:srgbClr val="0038A8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rgbClr val="0038A8"/>
                </a:solidFill>
                <a:latin typeface="Arial Black" panose="020B0A04020102020204" pitchFamily="34" charset="0"/>
              </a:rPr>
              <a:t>Развивать зрительное внимание, память, логическое мышление, связную речь.</a:t>
            </a:r>
            <a:endParaRPr lang="ru-RU" sz="2400" dirty="0">
              <a:solidFill>
                <a:srgbClr val="0038A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0321" y="3833020"/>
            <a:ext cx="99298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Описание: </a:t>
            </a:r>
            <a:r>
              <a:rPr lang="ru-RU" sz="2400" dirty="0">
                <a:solidFill>
                  <a:srgbClr val="0038A8"/>
                </a:solidFill>
                <a:latin typeface="Arial Black" panose="020B0A04020102020204" pitchFamily="34" charset="0"/>
              </a:rPr>
              <a:t>Предложить детям внимательно рассмотреть  предметы, изображенные в квадратах на игровом поле. Предложить соотнести равное количество предметов между собой, назвав </a:t>
            </a:r>
            <a:r>
              <a:rPr lang="ru-RU" sz="2400" dirty="0" err="1">
                <a:solidFill>
                  <a:srgbClr val="0038A8"/>
                </a:solidFill>
                <a:latin typeface="Arial Black" panose="020B0A04020102020204" pitchFamily="34" charset="0"/>
              </a:rPr>
              <a:t>сооветствующие</a:t>
            </a:r>
            <a:r>
              <a:rPr lang="ru-RU" sz="2400" dirty="0">
                <a:solidFill>
                  <a:srgbClr val="0038A8"/>
                </a:solidFill>
                <a:latin typeface="Arial Black" panose="020B0A04020102020204" pitchFamily="34" charset="0"/>
              </a:rPr>
              <a:t> цвета контуров квадратов. </a:t>
            </a:r>
            <a:br>
              <a:rPr lang="ru-RU" sz="2400" dirty="0">
                <a:solidFill>
                  <a:srgbClr val="0038A8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0038A8"/>
                </a:solidFill>
                <a:latin typeface="Arial Black" panose="020B0A04020102020204" pitchFamily="34" charset="0"/>
              </a:rPr>
              <a:t>Правильность выполнения задания можно проверить, нажав на геометрические фигуры, расположенные в каждом квадрате в нижнем углу.</a:t>
            </a:r>
            <a:endParaRPr lang="ru-RU" sz="2400" dirty="0">
              <a:solidFill>
                <a:srgbClr val="0038A8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0"/>
            <a:ext cx="10621963" cy="0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7380288"/>
            <a:ext cx="10621963" cy="0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3690143" y="3690143"/>
            <a:ext cx="7380288" cy="2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6931818" y="3690143"/>
            <a:ext cx="7380288" cy="2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0070C0">
                <a:alpha val="5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1" cstate="print"/>
          <a:srcRect l="32788" t="62225" r="56218" b="17205"/>
          <a:stretch>
            <a:fillRect/>
          </a:stretch>
        </p:blipFill>
        <p:spPr bwMode="auto">
          <a:xfrm>
            <a:off x="238883" y="4976028"/>
            <a:ext cx="2286016" cy="2071702"/>
          </a:xfrm>
          <a:prstGeom prst="rect">
            <a:avLst/>
          </a:prstGeom>
          <a:noFill/>
          <a:ln w="76200">
            <a:solidFill>
              <a:srgbClr val="108E16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" cstate="print"/>
          <a:srcRect l="32740" t="36221" r="55535" b="39400"/>
          <a:stretch>
            <a:fillRect/>
          </a:stretch>
        </p:blipFill>
        <p:spPr bwMode="auto">
          <a:xfrm>
            <a:off x="2310585" y="2547136"/>
            <a:ext cx="2286016" cy="221457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" cstate="print"/>
          <a:srcRect l="32691" t="14027" r="55950" b="64642"/>
          <a:stretch>
            <a:fillRect/>
          </a:stretch>
        </p:blipFill>
        <p:spPr bwMode="auto">
          <a:xfrm>
            <a:off x="238883" y="189682"/>
            <a:ext cx="2357454" cy="2143140"/>
          </a:xfrm>
          <a:prstGeom prst="rect">
            <a:avLst/>
          </a:prstGeom>
          <a:noFill/>
          <a:ln w="76200">
            <a:solidFill>
              <a:srgbClr val="0038A8"/>
            </a:solidFill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1" cstate="print"/>
          <a:srcRect l="50425" t="61565" r="38216" b="13295"/>
          <a:stretch>
            <a:fillRect/>
          </a:stretch>
        </p:blipFill>
        <p:spPr bwMode="auto">
          <a:xfrm>
            <a:off x="6025361" y="2547136"/>
            <a:ext cx="2357454" cy="221457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" cstate="print"/>
          <a:srcRect l="50328" t="36221" r="38314" b="40924"/>
          <a:stretch>
            <a:fillRect/>
          </a:stretch>
        </p:blipFill>
        <p:spPr bwMode="auto">
          <a:xfrm>
            <a:off x="8025625" y="189682"/>
            <a:ext cx="2357454" cy="214314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" cstate="print"/>
          <a:srcRect l="50279" t="14027" r="38362" b="67152"/>
          <a:stretch>
            <a:fillRect/>
          </a:stretch>
        </p:blipFill>
        <p:spPr bwMode="auto">
          <a:xfrm>
            <a:off x="8025625" y="4976028"/>
            <a:ext cx="2357454" cy="214314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025625" y="1904194"/>
            <a:ext cx="50006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2096271" y="1904194"/>
            <a:ext cx="500066" cy="500066"/>
          </a:xfrm>
          <a:prstGeom prst="rect">
            <a:avLst/>
          </a:prstGeom>
          <a:solidFill>
            <a:srgbClr val="0038A8"/>
          </a:solidFill>
          <a:ln>
            <a:solidFill>
              <a:srgbClr val="003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96535" y="4261648"/>
            <a:ext cx="485772" cy="50006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25361" y="4261648"/>
            <a:ext cx="571504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96271" y="6619102"/>
            <a:ext cx="485772" cy="500066"/>
          </a:xfrm>
          <a:prstGeom prst="rect">
            <a:avLst/>
          </a:prstGeom>
          <a:solidFill>
            <a:srgbClr val="108E16"/>
          </a:solidFill>
          <a:ln>
            <a:solidFill>
              <a:srgbClr val="108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025625" y="6619102"/>
            <a:ext cx="485772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953791" y="6476226"/>
            <a:ext cx="428628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0"/>
            <a:ext cx="10621963" cy="0"/>
          </a:xfrm>
          <a:prstGeom prst="line">
            <a:avLst/>
          </a:prstGeom>
          <a:ln w="3175"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0" y="7380288"/>
            <a:ext cx="10621963" cy="0"/>
          </a:xfrm>
          <a:prstGeom prst="line">
            <a:avLst/>
          </a:prstGeom>
          <a:ln w="3175"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-3690144" y="3690144"/>
            <a:ext cx="7380288" cy="0"/>
          </a:xfrm>
          <a:prstGeom prst="line">
            <a:avLst/>
          </a:prstGeom>
          <a:ln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931819" y="3690144"/>
            <a:ext cx="7380288" cy="0"/>
          </a:xfrm>
          <a:prstGeom prst="line">
            <a:avLst/>
          </a:prstGeom>
          <a:ln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336E-6 -1.6423E-6 L 0.31659 0.329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034E-6 -4.14445E-6 L 0.31883 -0.3209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7803E-7 2.42476E-6 L 0.51046 0.0083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2048E-6 1.61651E-6 L -0.313 0.3299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302E-6 -4.14445E-6 L -0.31121 -0.3209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315E-6 2.42476E-6 L -0.50911 -0.0015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0000">
                <a:alpha val="5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1" cstate="print"/>
          <a:srcRect l="50593" t="61846" r="38543" b="13914"/>
          <a:stretch>
            <a:fillRect/>
          </a:stretch>
        </p:blipFill>
        <p:spPr bwMode="auto">
          <a:xfrm>
            <a:off x="8025625" y="4976028"/>
            <a:ext cx="2357454" cy="221457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1" cstate="print"/>
          <a:srcRect l="32774" t="61846" r="55927" b="14750"/>
          <a:stretch>
            <a:fillRect/>
          </a:stretch>
        </p:blipFill>
        <p:spPr bwMode="auto">
          <a:xfrm>
            <a:off x="238883" y="4976028"/>
            <a:ext cx="2286016" cy="221457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1" cstate="print"/>
          <a:srcRect l="32716" t="36659" r="55985" b="39937"/>
          <a:stretch>
            <a:fillRect/>
          </a:stretch>
        </p:blipFill>
        <p:spPr bwMode="auto">
          <a:xfrm>
            <a:off x="2096271" y="2547136"/>
            <a:ext cx="2357454" cy="221457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1" cstate="print"/>
          <a:srcRect l="33092" t="13979" r="55608" b="65960"/>
          <a:stretch>
            <a:fillRect/>
          </a:stretch>
        </p:blipFill>
        <p:spPr bwMode="auto">
          <a:xfrm>
            <a:off x="269998" y="17597"/>
            <a:ext cx="2357454" cy="2143140"/>
          </a:xfrm>
          <a:prstGeom prst="rect">
            <a:avLst/>
          </a:prstGeom>
          <a:solidFill>
            <a:srgbClr val="108E16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1" cstate="print"/>
          <a:srcRect l="50535" t="36659" r="38166" b="39937"/>
          <a:stretch>
            <a:fillRect/>
          </a:stretch>
        </p:blipFill>
        <p:spPr bwMode="auto">
          <a:xfrm>
            <a:off x="6382551" y="2547136"/>
            <a:ext cx="2286016" cy="221457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1" cstate="print"/>
          <a:srcRect l="50477" t="13979" r="38659" b="65124"/>
          <a:stretch>
            <a:fillRect/>
          </a:stretch>
        </p:blipFill>
        <p:spPr bwMode="auto">
          <a:xfrm>
            <a:off x="8168501" y="189682"/>
            <a:ext cx="2214578" cy="2143140"/>
          </a:xfrm>
          <a:prstGeom prst="rect">
            <a:avLst/>
          </a:prstGeom>
          <a:noFill/>
          <a:ln w="76200">
            <a:solidFill>
              <a:srgbClr val="0038A8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199142" y="1875302"/>
            <a:ext cx="428628" cy="35719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25097" y="4261648"/>
            <a:ext cx="500066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24833" y="6776272"/>
            <a:ext cx="500066" cy="4857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68501" y="1904194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82551" y="4275942"/>
            <a:ext cx="500066" cy="48577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974825" y="6714855"/>
            <a:ext cx="500066" cy="47543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953791" y="6476226"/>
            <a:ext cx="428628" cy="692656"/>
          </a:xfrm>
          <a:prstGeom prst="down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-3690143" y="3690143"/>
            <a:ext cx="7380288" cy="2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6931818" y="3690143"/>
            <a:ext cx="7380288" cy="2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0"/>
            <a:ext cx="10621963" cy="0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380288"/>
            <a:ext cx="10621963" cy="0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404E-6 2.46776E-6 L 0.4997 0.65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2048E-6 -3.78332E-6 L -0.50284 -0.6659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-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93E-6 -3.43938E-8 L 0.34171 -0.3256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6472E-6 1.61651E-6 L -0.34006 0.3200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2123E-7 1.1006E-6 L 0.36054 -0.3338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003E-6 -4.84093E-6 L -0.355 0.336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00B050">
                <a:alpha val="66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" cstate="print"/>
          <a:srcRect l="32803" t="13883" r="55834" b="65230"/>
          <a:stretch>
            <a:fillRect/>
          </a:stretch>
        </p:blipFill>
        <p:spPr bwMode="auto">
          <a:xfrm>
            <a:off x="238883" y="189682"/>
            <a:ext cx="2286016" cy="2143140"/>
          </a:xfrm>
          <a:prstGeom prst="rect">
            <a:avLst/>
          </a:prstGeom>
          <a:solidFill>
            <a:srgbClr val="0070C0"/>
          </a:solidFill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1" cstate="print"/>
          <a:srcRect l="50372" t="65230" r="38266" b="13883"/>
          <a:stretch>
            <a:fillRect/>
          </a:stretch>
        </p:blipFill>
        <p:spPr bwMode="auto">
          <a:xfrm>
            <a:off x="7954187" y="4976028"/>
            <a:ext cx="2428892" cy="2214578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1" cstate="print"/>
          <a:srcRect l="32647" t="61749" r="55536" b="13013"/>
          <a:stretch>
            <a:fillRect/>
          </a:stretch>
        </p:blipFill>
        <p:spPr bwMode="auto">
          <a:xfrm>
            <a:off x="238883" y="4904590"/>
            <a:ext cx="2357454" cy="2214578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1" cstate="print"/>
          <a:srcRect l="32647" t="36510" r="55991" b="39992"/>
          <a:stretch>
            <a:fillRect/>
          </a:stretch>
        </p:blipFill>
        <p:spPr bwMode="auto">
          <a:xfrm>
            <a:off x="2096271" y="2547136"/>
            <a:ext cx="2357454" cy="214314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1" cstate="print"/>
          <a:srcRect l="50655" t="36394" r="38327" b="40108"/>
          <a:stretch>
            <a:fillRect/>
          </a:stretch>
        </p:blipFill>
        <p:spPr bwMode="auto">
          <a:xfrm>
            <a:off x="6453989" y="2618574"/>
            <a:ext cx="2286016" cy="2143140"/>
          </a:xfrm>
          <a:prstGeom prst="rect">
            <a:avLst/>
          </a:prstGeom>
          <a:noFill/>
          <a:ln w="76200">
            <a:solidFill>
              <a:srgbClr val="108E16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1" cstate="print"/>
          <a:srcRect l="50251" t="13651" r="38387" b="64592"/>
          <a:stretch>
            <a:fillRect/>
          </a:stretch>
        </p:blipFill>
        <p:spPr bwMode="auto">
          <a:xfrm>
            <a:off x="7954187" y="189682"/>
            <a:ext cx="2428892" cy="221457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67709" y="1832756"/>
            <a:ext cx="357190" cy="5000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54187" y="1904194"/>
            <a:ext cx="357190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96535" y="4190210"/>
            <a:ext cx="357190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53989" y="4261648"/>
            <a:ext cx="357190" cy="500066"/>
          </a:xfrm>
          <a:prstGeom prst="rect">
            <a:avLst/>
          </a:prstGeom>
          <a:solidFill>
            <a:srgbClr val="108E16"/>
          </a:solidFill>
          <a:ln>
            <a:solidFill>
              <a:srgbClr val="108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39147" y="6619102"/>
            <a:ext cx="357190" cy="500066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954187" y="6619102"/>
            <a:ext cx="357190" cy="571504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953791" y="6476226"/>
            <a:ext cx="428628" cy="692656"/>
          </a:xfrm>
          <a:prstGeom prst="downArrow">
            <a:avLst/>
          </a:prstGeom>
          <a:solidFill>
            <a:srgbClr val="00CC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0"/>
            <a:ext cx="10621963" cy="0"/>
          </a:xfrm>
          <a:prstGeom prst="line">
            <a:avLst/>
          </a:prstGeom>
          <a:ln w="3175">
            <a:solidFill>
              <a:srgbClr val="00B050"/>
            </a:solidFill>
          </a:ln>
          <a:effectLst>
            <a:glow rad="139700">
              <a:srgbClr val="36D67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7380288"/>
            <a:ext cx="10621963" cy="0"/>
          </a:xfrm>
          <a:prstGeom prst="line">
            <a:avLst/>
          </a:prstGeom>
          <a:ln w="3175">
            <a:solidFill>
              <a:srgbClr val="00B050"/>
            </a:solidFill>
          </a:ln>
          <a:effectLst>
            <a:glow rad="139700">
              <a:srgbClr val="36D67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-3672284" y="3672285"/>
            <a:ext cx="7380289" cy="35720"/>
          </a:xfrm>
          <a:prstGeom prst="line">
            <a:avLst/>
          </a:prstGeom>
          <a:ln w="3175">
            <a:solidFill>
              <a:srgbClr val="00B050"/>
            </a:solidFill>
          </a:ln>
          <a:effectLst>
            <a:glow rad="139700">
              <a:srgbClr val="36D67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913959" y="3672283"/>
            <a:ext cx="7380289" cy="35720"/>
          </a:xfrm>
          <a:prstGeom prst="line">
            <a:avLst/>
          </a:prstGeom>
          <a:ln w="3175">
            <a:solidFill>
              <a:srgbClr val="00B050"/>
            </a:solidFill>
          </a:ln>
          <a:effectLst>
            <a:glow rad="139700">
              <a:srgbClr val="36D67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048E-6 -4.27343E-6 L 0.50299 0.6663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4828E-6 -8.3405E-7 L -0.50299 -0.6545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32E-7 2.46776E-6 L -0.31988 0.3153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 0.00559 L 0.3311 -0.3007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32E-7 1.57352E-6 L 0.34723 -0.3086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5 0.01053 L -0.37085 0.3282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6">
                <a:lumMod val="75000"/>
                <a:alpha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1" cstate="print"/>
          <a:srcRect l="32729" t="61888" r="55945" b="13895"/>
          <a:stretch>
            <a:fillRect/>
          </a:stretch>
        </p:blipFill>
        <p:spPr bwMode="auto">
          <a:xfrm>
            <a:off x="238883" y="4976028"/>
            <a:ext cx="2286016" cy="221457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1" cstate="print"/>
          <a:srcRect l="50622" t="61888" r="38471" b="13895"/>
          <a:stretch>
            <a:fillRect/>
          </a:stretch>
        </p:blipFill>
        <p:spPr bwMode="auto">
          <a:xfrm>
            <a:off x="8025625" y="4904590"/>
            <a:ext cx="2357454" cy="2286016"/>
          </a:xfrm>
          <a:prstGeom prst="rect">
            <a:avLst/>
          </a:prstGeom>
          <a:noFill/>
          <a:ln w="76200">
            <a:solidFill>
              <a:srgbClr val="0038A8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1" cstate="print"/>
          <a:srcRect l="32674" t="36691" r="56001" b="39957"/>
          <a:stretch>
            <a:fillRect/>
          </a:stretch>
        </p:blipFill>
        <p:spPr bwMode="auto">
          <a:xfrm>
            <a:off x="2024833" y="2547136"/>
            <a:ext cx="2286016" cy="2214578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1" cstate="print"/>
          <a:srcRect l="33037" t="14088" r="56057" b="65154"/>
          <a:stretch>
            <a:fillRect/>
          </a:stretch>
        </p:blipFill>
        <p:spPr bwMode="auto">
          <a:xfrm>
            <a:off x="238883" y="189682"/>
            <a:ext cx="2286016" cy="214314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1" cstate="print"/>
          <a:srcRect l="50566" t="36691" r="38527" b="39957"/>
          <a:stretch>
            <a:fillRect/>
          </a:stretch>
        </p:blipFill>
        <p:spPr bwMode="auto">
          <a:xfrm>
            <a:off x="6096799" y="2475698"/>
            <a:ext cx="2428892" cy="221457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1" cstate="print"/>
          <a:srcRect l="50511" t="14319" r="38164" b="65154"/>
          <a:stretch>
            <a:fillRect/>
          </a:stretch>
        </p:blipFill>
        <p:spPr bwMode="auto">
          <a:xfrm>
            <a:off x="8097063" y="189682"/>
            <a:ext cx="2286016" cy="2071702"/>
          </a:xfrm>
          <a:prstGeom prst="rect">
            <a:avLst/>
          </a:prstGeom>
          <a:noFill/>
          <a:ln w="76200">
            <a:solidFill>
              <a:srgbClr val="108E16"/>
            </a:solidFill>
            <a:miter lim="800000"/>
            <a:headEnd/>
            <a:tailEnd/>
          </a:ln>
        </p:spPr>
      </p:pic>
      <p:sp>
        <p:nvSpPr>
          <p:cNvPr id="9" name="Трапеция 8"/>
          <p:cNvSpPr/>
          <p:nvPr/>
        </p:nvSpPr>
        <p:spPr>
          <a:xfrm>
            <a:off x="2024833" y="1975632"/>
            <a:ext cx="500066" cy="358896"/>
          </a:xfrm>
          <a:prstGeom prst="trapezoi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3882221" y="4333086"/>
            <a:ext cx="485772" cy="428628"/>
          </a:xfrm>
          <a:prstGeom prst="trapezoid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2024833" y="6761978"/>
            <a:ext cx="485772" cy="428628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>
            <a:off x="8097063" y="1832756"/>
            <a:ext cx="500066" cy="428628"/>
          </a:xfrm>
          <a:prstGeom prst="trapezoid">
            <a:avLst/>
          </a:prstGeom>
          <a:solidFill>
            <a:srgbClr val="108E16"/>
          </a:solidFill>
          <a:ln>
            <a:solidFill>
              <a:srgbClr val="108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6096799" y="4261648"/>
            <a:ext cx="571504" cy="500066"/>
          </a:xfrm>
          <a:prstGeom prst="trapezoi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>
            <a:off x="8025625" y="6833416"/>
            <a:ext cx="500066" cy="357190"/>
          </a:xfrm>
          <a:prstGeom prst="trapezoid">
            <a:avLst/>
          </a:prstGeom>
          <a:solidFill>
            <a:srgbClr val="0038A8"/>
          </a:solidFill>
          <a:ln w="76200">
            <a:solidFill>
              <a:srgbClr val="003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953791" y="6476226"/>
            <a:ext cx="428628" cy="692656"/>
          </a:xfrm>
          <a:prstGeom prst="down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380288"/>
            <a:ext cx="10621963" cy="0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0"/>
            <a:ext cx="10621963" cy="0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-3690143" y="3690143"/>
            <a:ext cx="7380288" cy="2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931818" y="3690143"/>
            <a:ext cx="7380288" cy="2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2123E-7 -2.49355E-6 L 0.50972 0.666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019E-6 1.79708E-6 L -0.51315 -0.6498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7175E-7 -4.14445E-6 L 0.34903 -0.3306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22123E-7 -4.27343E-6 L -0.34694 0.3445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48E-6 -4.94411E-6 L 0.33408 -0.3379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218E-6 -3.43938E-8 L -0.33154 0.3372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0070C0">
                <a:alpha val="61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" cstate="print"/>
          <a:srcRect l="50609" t="64619" r="38607" b="17183"/>
          <a:stretch>
            <a:fillRect/>
          </a:stretch>
        </p:blipFill>
        <p:spPr bwMode="auto">
          <a:xfrm>
            <a:off x="7954187" y="4976028"/>
            <a:ext cx="2428892" cy="214314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1" cstate="print"/>
          <a:srcRect l="32637" t="62964" r="55681" b="13874"/>
          <a:stretch>
            <a:fillRect/>
          </a:stretch>
        </p:blipFill>
        <p:spPr bwMode="auto">
          <a:xfrm>
            <a:off x="238883" y="4904590"/>
            <a:ext cx="2286016" cy="2286016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1" cstate="print"/>
          <a:srcRect l="33476" t="38038" r="55741" b="42109"/>
          <a:stretch>
            <a:fillRect/>
          </a:stretch>
        </p:blipFill>
        <p:spPr bwMode="auto">
          <a:xfrm>
            <a:off x="2167709" y="2475698"/>
            <a:ext cx="2357454" cy="2286016"/>
          </a:xfrm>
          <a:prstGeom prst="rect">
            <a:avLst/>
          </a:prstGeom>
          <a:noFill/>
          <a:ln w="76200">
            <a:solidFill>
              <a:srgbClr val="108E16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1" cstate="print"/>
          <a:srcRect l="32966" t="13938" r="55801" b="64554"/>
          <a:stretch>
            <a:fillRect/>
          </a:stretch>
        </p:blipFill>
        <p:spPr bwMode="auto">
          <a:xfrm rot="16200000">
            <a:off x="346040" y="82525"/>
            <a:ext cx="2143140" cy="235745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1" cstate="print"/>
          <a:srcRect l="50549" t="37211" r="38667" b="39627"/>
          <a:stretch>
            <a:fillRect/>
          </a:stretch>
        </p:blipFill>
        <p:spPr bwMode="auto">
          <a:xfrm>
            <a:off x="6168237" y="2475698"/>
            <a:ext cx="2357454" cy="2357454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1" cstate="print"/>
          <a:srcRect l="50489" t="13938" r="38277" b="67863"/>
          <a:stretch>
            <a:fillRect/>
          </a:stretch>
        </p:blipFill>
        <p:spPr bwMode="auto">
          <a:xfrm>
            <a:off x="7954187" y="189682"/>
            <a:ext cx="2428892" cy="214314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8" name="Ромб 17"/>
          <p:cNvSpPr/>
          <p:nvPr/>
        </p:nvSpPr>
        <p:spPr>
          <a:xfrm>
            <a:off x="2024833" y="1689880"/>
            <a:ext cx="571504" cy="642942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6168237" y="4190210"/>
            <a:ext cx="571504" cy="642942"/>
          </a:xfrm>
          <a:prstGeom prst="diamon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7954187" y="1689880"/>
            <a:ext cx="571504" cy="642942"/>
          </a:xfrm>
          <a:prstGeom prst="diamond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953395" y="6547664"/>
            <a:ext cx="571504" cy="642942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3953659" y="4047334"/>
            <a:ext cx="571504" cy="642942"/>
          </a:xfrm>
          <a:prstGeom prst="diamond">
            <a:avLst/>
          </a:prstGeom>
          <a:solidFill>
            <a:srgbClr val="108E16"/>
          </a:solidFill>
          <a:ln>
            <a:solidFill>
              <a:srgbClr val="108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7954187" y="6476226"/>
            <a:ext cx="571504" cy="642942"/>
          </a:xfrm>
          <a:prstGeom prst="diamond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953791" y="6476226"/>
            <a:ext cx="428628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0"/>
            <a:ext cx="10621963" cy="0"/>
          </a:xfrm>
          <a:prstGeom prst="line">
            <a:avLst/>
          </a:prstGeom>
          <a:ln w="3175"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7380288"/>
            <a:ext cx="10621963" cy="0"/>
          </a:xfrm>
          <a:prstGeom prst="line">
            <a:avLst/>
          </a:prstGeom>
          <a:ln w="3175"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-3690144" y="3690144"/>
            <a:ext cx="7380288" cy="0"/>
          </a:xfrm>
          <a:prstGeom prst="line">
            <a:avLst/>
          </a:prstGeom>
          <a:ln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931819" y="3690144"/>
            <a:ext cx="7380288" cy="0"/>
          </a:xfrm>
          <a:prstGeom prst="line">
            <a:avLst/>
          </a:prstGeom>
          <a:ln>
            <a:solidFill>
              <a:srgbClr val="0038A8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076E-6 -1.01462E-6 L 0.33004 0.3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522E-6 -3.43938E-8 L -0.33139 -0.3355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019E-6 -1.01462E-6 L -0.49955 0.6663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901E-6 -3.51677E-6 L 0.31121 0.3370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2123E-7 2.42476E-6 L 0.50972 -0.6547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-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019E-6 -4.31642E-6 L -0.32331 -0.323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FF0066">
                <a:alpha val="49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6931818" y="3690143"/>
            <a:ext cx="7380288" cy="2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-3690143" y="3690143"/>
            <a:ext cx="7380288" cy="2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0"/>
            <a:ext cx="10621963" cy="0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380288"/>
            <a:ext cx="10621963" cy="0"/>
          </a:xfrm>
          <a:prstGeom prst="line">
            <a:avLst/>
          </a:prstGeom>
          <a:ln w="3175">
            <a:solidFill>
              <a:srgbClr val="FF3399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https://3.bp.blogspot.com/-Lcj2NdwR9eY/WuG5KbUHhEI/AAAAAAAAaB4/BNLz5F7n4y4fnrRzCDPkh7FA9dI-4uI7ACLcBGAs/s1600/6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6073" y="975500"/>
            <a:ext cx="9278418" cy="1571628"/>
          </a:xfrm>
          <a:prstGeom prst="rect">
            <a:avLst/>
          </a:prstGeom>
          <a:noFill/>
        </p:spPr>
      </p:pic>
      <p:pic>
        <p:nvPicPr>
          <p:cNvPr id="40964" name="Picture 4" descr="http://school7-rti.com.ru/images/1_%D1%81%D0%B5%D0%BD%D1%82%D1%8F%D0%B1%D1%80%D1%8F/%D0%BF%D0%B5%D1%80%D0%B5%D0%B4_%D0%BD%D0%B3/img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40766"/>
          <a:stretch>
            <a:fillRect/>
          </a:stretch>
        </p:blipFill>
        <p:spPr bwMode="auto">
          <a:xfrm>
            <a:off x="738949" y="3047202"/>
            <a:ext cx="9073388" cy="4030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WPS Presentation</Application>
  <PresentationFormat>Произвольный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Bookman Old Style</vt:lpstr>
      <vt:lpstr>Arial Black</vt:lpstr>
      <vt:lpstr>Microsoft YaHei</vt:lpstr>
      <vt:lpstr>Arial Unicode MS</vt:lpstr>
      <vt:lpstr>Calibri</vt:lpstr>
      <vt:lpstr>Meiryo UI</vt:lpstr>
      <vt:lpstr>Microsoft YaHei UI</vt:lpstr>
      <vt:lpstr>Tahoma</vt:lpstr>
      <vt:lpstr>Times New Roman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8</cp:revision>
  <dcterms:created xsi:type="dcterms:W3CDTF">2020-11-22T11:22:00Z</dcterms:created>
  <dcterms:modified xsi:type="dcterms:W3CDTF">2025-01-27T16:12:24Z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7D8A1CE559A54B848EAD6A82E07AB513_12</vt:lpwstr>
  </property>
  <property fmtid="{D5CDD505-2E9C-101B-9397-08002B2CF9AE}" pid="3" name="KSOProductBuildVer">
    <vt:lpwstr>1049-12.2.0.19805</vt:lpwstr>
  </property>
</Properties>
</file>