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8" r:id="rId23"/>
    <p:sldId id="289" r:id="rId24"/>
    <p:sldId id="290" r:id="rId25"/>
    <p:sldId id="291" r:id="rId26"/>
    <p:sldId id="277" r:id="rId27"/>
    <p:sldId id="278" r:id="rId28"/>
    <p:sldId id="280" r:id="rId29"/>
    <p:sldId id="281" r:id="rId30"/>
    <p:sldId id="279" r:id="rId31"/>
    <p:sldId id="282" r:id="rId32"/>
    <p:sldId id="283" r:id="rId33"/>
    <p:sldId id="284" r:id="rId34"/>
    <p:sldId id="285" r:id="rId35"/>
    <p:sldId id="287" r:id="rId36"/>
    <p:sldId id="286" r:id="rId37"/>
  </p:sldIdLst>
  <p:sldSz cx="18288000" cy="10287000"/>
  <p:notesSz cx="6858000" cy="9144000"/>
  <p:embeddedFontLst>
    <p:embeddedFont>
      <p:font typeface="Arial Bold" panose="020B0604020202020204" charset="0"/>
      <p:regular r:id="rId39"/>
    </p:embeddedFont>
    <p:embeddedFont>
      <p:font typeface="Arimo" panose="020B0604020202020204" charset="0"/>
      <p:regular r:id="rId40"/>
    </p:embeddedFont>
    <p:embeddedFont>
      <p:font typeface="Arimo Bold" panose="020B0604020202020204" charset="0"/>
      <p:regular r:id="rId41"/>
    </p:embeddedFont>
    <p:embeddedFont>
      <p:font typeface="Calibri" panose="020F0502020204030204" pitchFamily="34" charset="0"/>
      <p:regular r:id="rId42"/>
      <p:bold r:id="rId43"/>
      <p:italic r:id="rId44"/>
      <p:boldItalic r:id="rId45"/>
    </p:embeddedFont>
    <p:embeddedFont>
      <p:font typeface="Trebuchet MS" panose="020B0603020202020204" pitchFamily="34" charset="0"/>
      <p:regular r:id="rId46"/>
      <p:bold r:id="rId47"/>
      <p:italic r:id="rId48"/>
      <p:boldItalic r:id="rId49"/>
    </p:embeddedFont>
    <p:embeddedFont>
      <p:font typeface="TT Rounds Condensed" panose="020B0604020202020204" charset="0"/>
      <p:regular r:id="rId50"/>
    </p:embeddedFont>
    <p:embeddedFont>
      <p:font typeface="TT Rounds Condensed Bold" panose="020B0604020202020204" charset="0"/>
      <p:regular r:id="rId51"/>
    </p:embeddedFont>
    <p:embeddedFont>
      <p:font typeface="TT Rounds Condensed Bold Italics" panose="020B0604020202020204" charset="0"/>
      <p:regular r:id="rId52"/>
    </p:embeddedFont>
    <p:embeddedFont>
      <p:font typeface="Verdana" panose="020B060403050404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C2FCA7F-CAC4-49C0-9634-425BC3E83322}">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88"/>
            <p14:sldId id="289"/>
            <p14:sldId id="290"/>
            <p14:sldId id="291"/>
            <p14:sldId id="277"/>
            <p14:sldId id="278"/>
            <p14:sldId id="280"/>
            <p14:sldId id="281"/>
            <p14:sldId id="279"/>
            <p14:sldId id="282"/>
            <p14:sldId id="283"/>
            <p14:sldId id="284"/>
            <p14:sldId id="285"/>
          </p14:sldIdLst>
        </p14:section>
        <p14:section name="Section sans titre" id="{A15A7878-592A-4555-85AF-A32397A7D48B}">
          <p14:sldIdLst>
            <p14:sldId id="287"/>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94622" autoAdjust="0"/>
  </p:normalViewPr>
  <p:slideViewPr>
    <p:cSldViewPr>
      <p:cViewPr varScale="1">
        <p:scale>
          <a:sx n="48" d="100"/>
          <a:sy n="48" d="100"/>
        </p:scale>
        <p:origin x="66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C’est ce que déclare le François Carré Pr. Emérite du CHU de Rennes. </a:t>
            </a:r>
          </a:p>
          <a:p>
            <a:r>
              <a:rPr lang="en-US"/>
              <a:t>Il a saisi nos parlementaires ( cf intervention au Sénat ) </a:t>
            </a:r>
          </a:p>
          <a:p>
            <a:r>
              <a:rPr lang="en-US"/>
              <a:t>Comme le rapport de l’OMS, le Professeur préconise "une heure d’activité physique par jour. Ce n’est pas forcément du sport, ça peut être : faire du skate, aller se balader dans la campagne... C’est une heure où l’on doit bouger, ça peut aussi être quatre fois un quart d’heure", précise-t-il.</a:t>
            </a:r>
          </a:p>
          <a:p>
            <a:endParaRPr lang="en-US"/>
          </a:p>
          <a:p>
            <a:r>
              <a:rPr lang="en-US"/>
              <a:t>Si l’étude de l’OMS concerne les jeunes entre 11 et 17 ans, "le problème est plus global, estime François</a:t>
            </a:r>
          </a:p>
          <a:p>
            <a:r>
              <a:rPr lang="en-US"/>
              <a:t>Carré. Parce que les études nous montrent que les parents qui ne bougent pas auront des enfants qui ne bougent pas. Et un enfant qui ne bouge pas sera un adulte qui ne bouge pas".</a:t>
            </a:r>
          </a:p>
          <a:p>
            <a:endParaRPr lang="en-US"/>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C’est ce que déclare le François Carré Pr. Emérite du CHU de Rennes. </a:t>
            </a:r>
          </a:p>
          <a:p>
            <a:r>
              <a:rPr lang="en-US"/>
              <a:t>Il a saisi nos parlementaires ( cf intervention au Sénat ) </a:t>
            </a:r>
          </a:p>
          <a:p>
            <a:r>
              <a:rPr lang="en-US"/>
              <a:t>Comme le rapport de l’OMS, le Professeur préconise "une heure d’activité physique par jour. Ce n’est pas forcément du sport, ça peut être : faire du skate, aller se balader dans la campagne... C’est une heure où l’on doit bouger, ça peut aussi être quatre fois un quart d’heure", précise-t-il.</a:t>
            </a:r>
          </a:p>
          <a:p>
            <a:endParaRPr lang="en-US"/>
          </a:p>
          <a:p>
            <a:r>
              <a:rPr lang="en-US"/>
              <a:t>Si l’étude de l’OMS concerne les jeunes entre 11 et 17 ans, "le problème est plus global, estime François</a:t>
            </a:r>
          </a:p>
          <a:p>
            <a:r>
              <a:rPr lang="en-US"/>
              <a:t>Carré. Parce que les études nous montrent que les parents qui ne bougent pas auront des enfants qui ne bougent pas. Et un enfant qui ne bouge pas sera un adulte qui ne bouge pas".</a:t>
            </a:r>
          </a:p>
          <a:p>
            <a:endParaRPr lang="en-US"/>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"L'activité physique c'est la nourriture du cerveau"</a:t>
            </a:r>
          </a:p>
          <a:p>
            <a:r>
              <a:rPr lang="en-US"/>
              <a:t>Comme le rapport de l’OMS, le Professeur préconise "une heure d’activité physique par jour. </a:t>
            </a:r>
          </a:p>
          <a:p>
            <a:r>
              <a:rPr lang="en-US"/>
              <a:t>Bouger permet non seulement de rester en bonne santé, mais est aussi bénéfique pour le cerveau, assure François Carré. "Toutes les études montrent que les enfants qui font de l'activité physique ont des meilleurs résultats scolaires, moins de décrochage et une meilleure insertion sociale". "L'activité physique c'est la</a:t>
            </a:r>
          </a:p>
          <a:p>
            <a:r>
              <a:rPr lang="en-US"/>
              <a:t>nourriture du cerveau," reprend-il.</a:t>
            </a:r>
          </a:p>
          <a:p>
            <a:r>
              <a:rPr lang="en-US"/>
              <a:t>Quand on fait des IRM aux enfants, et que l'on regarde l'épaisseur de leur substance grise, elle est plus importante pour ceux qui font de l'activité physique. </a:t>
            </a:r>
          </a:p>
          <a:p>
            <a:r>
              <a:rPr lang="en-US"/>
              <a:t>François Carré à France info</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Ajouter les critères</a:t>
            </a:r>
          </a:p>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Propositions: (quelle organisation, quel matériel, …) </a:t>
            </a:r>
          </a:p>
          <a:p>
            <a:r>
              <a:rPr lang="en-US"/>
              <a:t>Tabata: dans le moteur de recherche d’une plateforme de musique, vous trouverez des propositions de Tabata avec des rythmes différents alternant effort/récupération sur 9 répétitions</a:t>
            </a:r>
          </a:p>
          <a:p>
            <a:r>
              <a:rPr lang="en-US"/>
              <a:t>20’’/10’’ (intensité élevée à modérée), 30’’/10’’ (intensité modérée à faible)  45’’/15’’ (relaxation)</a:t>
            </a:r>
          </a:p>
          <a:p>
            <a:r>
              <a:rPr lang="en-US"/>
              <a:t>exercices alternés sur thématique : 1 ou 2 exercices échauffement/ 2 ou 3 cardio / 2 à 4 ( équilibration/proprioception) / 1 ou 2 relaxation </a:t>
            </a:r>
          </a:p>
          <a:p>
            <a:r>
              <a:rPr lang="en-US"/>
              <a:t>=&gt; 5 min à 8 min </a:t>
            </a:r>
          </a:p>
          <a:p>
            <a:r>
              <a:rPr lang="en-US"/>
              <a:t>Chronomètre Tabata en ligne</a:t>
            </a:r>
          </a:p>
          <a:p>
            <a:r>
              <a:rPr lang="en-US"/>
              <a:t>Pod de l'académie de Rennes - Tabata en classe (vidéo 1 de 3) - Rose-des-Vents - Pauses Actives (toutatice.fr)</a:t>
            </a:r>
          </a:p>
          <a:p>
            <a:r>
              <a:rPr lang="en-US"/>
              <a:t>A mon école, on s’active ! </a:t>
            </a:r>
          </a:p>
          <a:p>
            <a:r>
              <a:rPr lang="en-US"/>
              <a:t>Présentation PowerPoint (ac-clermont.fr)</a:t>
            </a:r>
          </a:p>
          <a:p>
            <a:r>
              <a:rPr lang="en-US"/>
              <a:t>Echauffement/Aérobie/Habileté/Relaxation (exercices de 60’’ ou 30’’) </a:t>
            </a:r>
          </a:p>
          <a:p>
            <a:r>
              <a:rPr lang="en-US"/>
              <a:t>10 exercices: 2/3/2/3 soit 5 min à 10 min</a:t>
            </a:r>
          </a:p>
          <a:p>
            <a:endParaRPr lang="en-US"/>
          </a:p>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Mise en œuvre rapide / enfant acteur de son jeu</a:t>
            </a:r>
          </a:p>
          <a:p>
            <a:endParaRPr lang="en-US"/>
          </a:p>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mediascol.ac-clermont.fr/ien-aurillac3/wp-content/uploads/sites/42/2021/03/Projet-a-mon-ecole-on-sactive.pdf" TargetMode="External"/><Relationship Id="rId5" Type="http://schemas.openxmlformats.org/officeDocument/2006/relationships/image" Target="../media/image15.png"/><Relationship Id="rId4" Type="http://schemas.openxmlformats.org/officeDocument/2006/relationships/hyperlink" Target="https://www.fizzup-ecole.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usep.org/index.php/2018/01/20/la-boite-a-defis-recre/"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usep.org/wp-content/uploads/2019/03/athle2019_formulairedefi.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charivarialecole.fr/archives/11279" TargetMode="External"/><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s://www.charivarialecole.fr/wp-content/uploads/2021/01/VID_20210118_095604_01_01.mp4" TargetMode="External"/><Relationship Id="rId4" Type="http://schemas.openxmlformats.org/officeDocument/2006/relationships/image" Target="../media/image20.jpe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hyperlink" Target="https://digipad.app/p/312499/1c1f9c8e22956"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tube-cycle-3.apps.education.fr/w/e72thmK7omrVdiNiRWHvD7" TargetMode="Externa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igistorm.app/c/4235465"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digistorm.app/p/4235465"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0"/>
            <a:ext cx="19431000" cy="10287000"/>
          </a:xfrm>
          <a:custGeom>
            <a:avLst/>
            <a:gdLst/>
            <a:ahLst/>
            <a:cxnLst/>
            <a:rect l="l" t="t" r="r" b="b"/>
            <a:pathLst>
              <a:path w="19431000" h="10287000">
                <a:moveTo>
                  <a:pt x="0" y="0"/>
                </a:moveTo>
                <a:lnTo>
                  <a:pt x="19431000" y="0"/>
                </a:lnTo>
                <a:lnTo>
                  <a:pt x="19431000" y="10287000"/>
                </a:lnTo>
                <a:lnTo>
                  <a:pt x="0" y="10287000"/>
                </a:lnTo>
                <a:lnTo>
                  <a:pt x="0" y="0"/>
                </a:lnTo>
                <a:close/>
              </a:path>
            </a:pathLst>
          </a:custGeom>
          <a:blipFill>
            <a:blip r:embed="rId2"/>
            <a:stretch>
              <a:fillRect t="-44444" b="-44444"/>
            </a:stretch>
          </a:blipFill>
        </p:spPr>
      </p:sp>
      <p:grpSp>
        <p:nvGrpSpPr>
          <p:cNvPr id="3" name="Group 3"/>
          <p:cNvGrpSpPr/>
          <p:nvPr/>
        </p:nvGrpSpPr>
        <p:grpSpPr>
          <a:xfrm>
            <a:off x="2769177" y="1543050"/>
            <a:ext cx="12718472" cy="7200900"/>
            <a:chOff x="0" y="0"/>
            <a:chExt cx="3349721" cy="1896533"/>
          </a:xfrm>
        </p:grpSpPr>
        <p:sp>
          <p:nvSpPr>
            <p:cNvPr id="4" name="Freeform 4"/>
            <p:cNvSpPr/>
            <p:nvPr/>
          </p:nvSpPr>
          <p:spPr>
            <a:xfrm>
              <a:off x="0" y="0"/>
              <a:ext cx="3349721" cy="1896533"/>
            </a:xfrm>
            <a:custGeom>
              <a:avLst/>
              <a:gdLst/>
              <a:ahLst/>
              <a:cxnLst/>
              <a:rect l="l" t="t" r="r" b="b"/>
              <a:pathLst>
                <a:path w="3349721" h="1896533">
                  <a:moveTo>
                    <a:pt x="31044" y="0"/>
                  </a:moveTo>
                  <a:lnTo>
                    <a:pt x="3318677" y="0"/>
                  </a:lnTo>
                  <a:cubicBezTo>
                    <a:pt x="3335822" y="0"/>
                    <a:pt x="3349721" y="13899"/>
                    <a:pt x="3349721" y="31044"/>
                  </a:cubicBezTo>
                  <a:lnTo>
                    <a:pt x="3349721" y="1865489"/>
                  </a:lnTo>
                  <a:cubicBezTo>
                    <a:pt x="3349721" y="1873722"/>
                    <a:pt x="3346450" y="1881619"/>
                    <a:pt x="3340628" y="1887441"/>
                  </a:cubicBezTo>
                  <a:cubicBezTo>
                    <a:pt x="3334807" y="1893263"/>
                    <a:pt x="3326910" y="1896533"/>
                    <a:pt x="3318677" y="1896533"/>
                  </a:cubicBezTo>
                  <a:lnTo>
                    <a:pt x="31044" y="1896533"/>
                  </a:lnTo>
                  <a:cubicBezTo>
                    <a:pt x="13899" y="1896533"/>
                    <a:pt x="0" y="1882634"/>
                    <a:pt x="0" y="1865489"/>
                  </a:cubicBezTo>
                  <a:lnTo>
                    <a:pt x="0" y="31044"/>
                  </a:lnTo>
                  <a:cubicBezTo>
                    <a:pt x="0" y="13899"/>
                    <a:pt x="13899" y="0"/>
                    <a:pt x="31044" y="0"/>
                  </a:cubicBezTo>
                  <a:close/>
                </a:path>
              </a:pathLst>
            </a:custGeom>
            <a:solidFill>
              <a:srgbClr val="FFFFFF"/>
            </a:solidFill>
          </p:spPr>
        </p:sp>
        <p:sp>
          <p:nvSpPr>
            <p:cNvPr id="5" name="TextBox 5"/>
            <p:cNvSpPr txBox="1"/>
            <p:nvPr/>
          </p:nvSpPr>
          <p:spPr>
            <a:xfrm>
              <a:off x="0" y="0"/>
              <a:ext cx="3349721" cy="1896533"/>
            </a:xfrm>
            <a:prstGeom prst="rect">
              <a:avLst/>
            </a:prstGeom>
          </p:spPr>
          <p:txBody>
            <a:bodyPr lIns="50800" tIns="50800" rIns="50800" bIns="50800" rtlCol="0" anchor="ctr"/>
            <a:lstStyle/>
            <a:p>
              <a:pPr algn="ctr">
                <a:lnSpc>
                  <a:spcPts val="2160"/>
                </a:lnSpc>
              </a:pPr>
              <a:endParaRPr/>
            </a:p>
          </p:txBody>
        </p:sp>
      </p:grpSp>
      <p:grpSp>
        <p:nvGrpSpPr>
          <p:cNvPr id="6" name="Group 6"/>
          <p:cNvGrpSpPr/>
          <p:nvPr/>
        </p:nvGrpSpPr>
        <p:grpSpPr>
          <a:xfrm>
            <a:off x="2482312" y="1908360"/>
            <a:ext cx="13772700" cy="2224800"/>
            <a:chOff x="0" y="0"/>
            <a:chExt cx="18363600" cy="2966400"/>
          </a:xfrm>
        </p:grpSpPr>
        <p:sp>
          <p:nvSpPr>
            <p:cNvPr id="7" name="Freeform 7"/>
            <p:cNvSpPr/>
            <p:nvPr/>
          </p:nvSpPr>
          <p:spPr>
            <a:xfrm>
              <a:off x="0" y="0"/>
              <a:ext cx="18363600" cy="2966400"/>
            </a:xfrm>
            <a:custGeom>
              <a:avLst/>
              <a:gdLst/>
              <a:ahLst/>
              <a:cxnLst/>
              <a:rect l="l" t="t" r="r" b="b"/>
              <a:pathLst>
                <a:path w="18363600" h="2966400">
                  <a:moveTo>
                    <a:pt x="0" y="0"/>
                  </a:moveTo>
                  <a:lnTo>
                    <a:pt x="18363600" y="0"/>
                  </a:lnTo>
                  <a:lnTo>
                    <a:pt x="18363600" y="2966400"/>
                  </a:lnTo>
                  <a:lnTo>
                    <a:pt x="0" y="2966400"/>
                  </a:lnTo>
                  <a:close/>
                </a:path>
              </a:pathLst>
            </a:custGeom>
            <a:solidFill>
              <a:srgbClr val="000000">
                <a:alpha val="0"/>
              </a:srgbClr>
            </a:solidFill>
          </p:spPr>
        </p:sp>
        <p:sp>
          <p:nvSpPr>
            <p:cNvPr id="8" name="TextBox 8"/>
            <p:cNvSpPr txBox="1"/>
            <p:nvPr/>
          </p:nvSpPr>
          <p:spPr>
            <a:xfrm>
              <a:off x="0" y="85725"/>
              <a:ext cx="18363600" cy="2880675"/>
            </a:xfrm>
            <a:prstGeom prst="rect">
              <a:avLst/>
            </a:prstGeom>
          </p:spPr>
          <p:txBody>
            <a:bodyPr lIns="0" tIns="0" rIns="0" bIns="0" rtlCol="0" anchor="b"/>
            <a:lstStyle/>
            <a:p>
              <a:pPr algn="ctr">
                <a:lnSpc>
                  <a:spcPts val="7776"/>
                </a:lnSpc>
              </a:pPr>
              <a:r>
                <a:rPr lang="en-US" sz="7200" spc="-45">
                  <a:solidFill>
                    <a:srgbClr val="000000"/>
                  </a:solidFill>
                  <a:latin typeface="TT Rounds Condensed"/>
                  <a:ea typeface="TT Rounds Condensed"/>
                  <a:cs typeface="TT Rounds Condensed"/>
                  <a:sym typeface="TT Rounds Condensed"/>
                </a:rPr>
                <a:t>Formation 30 minutes d’activité physique par jour</a:t>
              </a:r>
            </a:p>
          </p:txBody>
        </p:sp>
      </p:grpSp>
      <p:grpSp>
        <p:nvGrpSpPr>
          <p:cNvPr id="9" name="Group 9"/>
          <p:cNvGrpSpPr/>
          <p:nvPr/>
        </p:nvGrpSpPr>
        <p:grpSpPr>
          <a:xfrm>
            <a:off x="2285820" y="5403240"/>
            <a:ext cx="13715460" cy="4070520"/>
            <a:chOff x="0" y="0"/>
            <a:chExt cx="18287280" cy="5427360"/>
          </a:xfrm>
        </p:grpSpPr>
        <p:sp>
          <p:nvSpPr>
            <p:cNvPr id="10" name="Freeform 10"/>
            <p:cNvSpPr/>
            <p:nvPr/>
          </p:nvSpPr>
          <p:spPr>
            <a:xfrm>
              <a:off x="0" y="0"/>
              <a:ext cx="18287281" cy="5427360"/>
            </a:xfrm>
            <a:custGeom>
              <a:avLst/>
              <a:gdLst/>
              <a:ahLst/>
              <a:cxnLst/>
              <a:rect l="l" t="t" r="r" b="b"/>
              <a:pathLst>
                <a:path w="18287281" h="5427360">
                  <a:moveTo>
                    <a:pt x="0" y="0"/>
                  </a:moveTo>
                  <a:lnTo>
                    <a:pt x="18287281" y="0"/>
                  </a:lnTo>
                  <a:lnTo>
                    <a:pt x="18287281" y="5427360"/>
                  </a:lnTo>
                  <a:lnTo>
                    <a:pt x="0" y="5427360"/>
                  </a:lnTo>
                  <a:close/>
                </a:path>
              </a:pathLst>
            </a:custGeom>
            <a:solidFill>
              <a:srgbClr val="F1F1F1">
                <a:alpha val="0"/>
              </a:srgbClr>
            </a:solidFill>
          </p:spPr>
        </p:sp>
        <p:sp>
          <p:nvSpPr>
            <p:cNvPr id="11" name="TextBox 11"/>
            <p:cNvSpPr txBox="1"/>
            <p:nvPr/>
          </p:nvSpPr>
          <p:spPr>
            <a:xfrm>
              <a:off x="0" y="47625"/>
              <a:ext cx="18287280" cy="5379735"/>
            </a:xfrm>
            <a:prstGeom prst="rect">
              <a:avLst/>
            </a:prstGeom>
          </p:spPr>
          <p:txBody>
            <a:bodyPr lIns="0" tIns="0" rIns="0" bIns="0" rtlCol="0" anchor="t"/>
            <a:lstStyle/>
            <a:p>
              <a:pPr algn="ctr">
                <a:lnSpc>
                  <a:spcPts val="3888"/>
                </a:lnSpc>
              </a:pPr>
              <a:r>
                <a:rPr lang="en-US" sz="3600" spc="32">
                  <a:solidFill>
                    <a:srgbClr val="000000"/>
                  </a:solidFill>
                  <a:latin typeface="TT Rounds Condensed"/>
                  <a:ea typeface="TT Rounds Condensed"/>
                  <a:cs typeface="TT Rounds Condensed"/>
                  <a:sym typeface="TT Rounds Condensed"/>
                </a:rPr>
                <a:t>6h « autres » « Génération 2024 – 30’ APQ »</a:t>
              </a:r>
            </a:p>
            <a:p>
              <a:pPr algn="ctr">
                <a:lnSpc>
                  <a:spcPts val="3888"/>
                </a:lnSpc>
              </a:pPr>
              <a:endParaRPr lang="en-US" sz="3600" spc="32">
                <a:solidFill>
                  <a:srgbClr val="000000"/>
                </a:solidFill>
                <a:latin typeface="TT Rounds Condensed"/>
                <a:ea typeface="TT Rounds Condensed"/>
                <a:cs typeface="TT Rounds Condensed"/>
                <a:sym typeface="TT Rounds Condensed"/>
              </a:endParaRPr>
            </a:p>
            <a:p>
              <a:pPr algn="ctr">
                <a:lnSpc>
                  <a:spcPts val="3888"/>
                </a:lnSpc>
              </a:pPr>
              <a:r>
                <a:rPr lang="en-US" sz="3600" spc="32">
                  <a:solidFill>
                    <a:srgbClr val="000000"/>
                  </a:solidFill>
                  <a:latin typeface="TT Rounds Condensed"/>
                  <a:ea typeface="TT Rounds Condensed"/>
                  <a:cs typeface="TT Rounds Condensed"/>
                  <a:sym typeface="TT Rounds Condensed"/>
                </a:rPr>
                <a:t>Présentiel 1: 12 février: 3h00</a:t>
              </a:r>
            </a:p>
            <a:p>
              <a:pPr algn="ctr">
                <a:lnSpc>
                  <a:spcPts val="3888"/>
                </a:lnSpc>
              </a:pPr>
              <a:r>
                <a:rPr lang="en-US" sz="3600" spc="32">
                  <a:solidFill>
                    <a:srgbClr val="000000"/>
                  </a:solidFill>
                  <a:latin typeface="TT Rounds Condensed"/>
                  <a:ea typeface="TT Rounds Condensed"/>
                  <a:cs typeface="TT Rounds Condensed"/>
                  <a:sym typeface="TT Rounds Condensed"/>
                </a:rPr>
                <a:t>Présentiel 2: 2 avril: 3h00</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3194117" y="508685"/>
            <a:ext cx="12403328" cy="1040030"/>
            <a:chOff x="0" y="0"/>
            <a:chExt cx="16537770" cy="1386706"/>
          </a:xfrm>
        </p:grpSpPr>
        <p:sp>
          <p:nvSpPr>
            <p:cNvPr id="4" name="Freeform 4"/>
            <p:cNvSpPr/>
            <p:nvPr/>
          </p:nvSpPr>
          <p:spPr>
            <a:xfrm>
              <a:off x="0" y="0"/>
              <a:ext cx="16537770" cy="1386706"/>
            </a:xfrm>
            <a:custGeom>
              <a:avLst/>
              <a:gdLst/>
              <a:ahLst/>
              <a:cxnLst/>
              <a:rect l="l" t="t" r="r" b="b"/>
              <a:pathLst>
                <a:path w="16537770" h="1386706">
                  <a:moveTo>
                    <a:pt x="0" y="0"/>
                  </a:moveTo>
                  <a:lnTo>
                    <a:pt x="16537770" y="0"/>
                  </a:lnTo>
                  <a:lnTo>
                    <a:pt x="16537770" y="1386706"/>
                  </a:lnTo>
                  <a:lnTo>
                    <a:pt x="0" y="1386706"/>
                  </a:lnTo>
                  <a:close/>
                </a:path>
              </a:pathLst>
            </a:custGeom>
            <a:solidFill>
              <a:srgbClr val="000000">
                <a:alpha val="0"/>
              </a:srgbClr>
            </a:solidFill>
          </p:spPr>
        </p:sp>
        <p:sp>
          <p:nvSpPr>
            <p:cNvPr id="5" name="TextBox 5"/>
            <p:cNvSpPr txBox="1"/>
            <p:nvPr/>
          </p:nvSpPr>
          <p:spPr>
            <a:xfrm>
              <a:off x="0" y="-38100"/>
              <a:ext cx="16537770" cy="1424806"/>
            </a:xfrm>
            <a:prstGeom prst="rect">
              <a:avLst/>
            </a:prstGeom>
          </p:spPr>
          <p:txBody>
            <a:bodyPr lIns="0" tIns="0" rIns="0" bIns="0" rtlCol="0" anchor="ctr"/>
            <a:lstStyle/>
            <a:p>
              <a:pPr algn="l">
                <a:lnSpc>
                  <a:spcPts val="7920"/>
                </a:lnSpc>
              </a:pPr>
              <a:r>
                <a:rPr lang="en-US" sz="6600" spc="-19">
                  <a:solidFill>
                    <a:srgbClr val="000000"/>
                  </a:solidFill>
                  <a:latin typeface="Arimo"/>
                  <a:ea typeface="Arimo"/>
                  <a:cs typeface="Arimo"/>
                  <a:sym typeface="Arimo"/>
                </a:rPr>
                <a:t>Ce  que les élèves apprennent</a:t>
              </a:r>
            </a:p>
          </p:txBody>
        </p:sp>
      </p:grpSp>
      <p:grpSp>
        <p:nvGrpSpPr>
          <p:cNvPr id="6" name="Group 6"/>
          <p:cNvGrpSpPr/>
          <p:nvPr/>
        </p:nvGrpSpPr>
        <p:grpSpPr>
          <a:xfrm>
            <a:off x="7565391" y="8096301"/>
            <a:ext cx="2212339" cy="1448826"/>
            <a:chOff x="0" y="0"/>
            <a:chExt cx="2949786" cy="1931768"/>
          </a:xfrm>
        </p:grpSpPr>
        <p:sp>
          <p:nvSpPr>
            <p:cNvPr id="7" name="Freeform 7"/>
            <p:cNvSpPr/>
            <p:nvPr/>
          </p:nvSpPr>
          <p:spPr>
            <a:xfrm>
              <a:off x="0" y="0"/>
              <a:ext cx="2949786" cy="1931768"/>
            </a:xfrm>
            <a:custGeom>
              <a:avLst/>
              <a:gdLst/>
              <a:ahLst/>
              <a:cxnLst/>
              <a:rect l="l" t="t" r="r" b="b"/>
              <a:pathLst>
                <a:path w="2949786" h="1931768">
                  <a:moveTo>
                    <a:pt x="0" y="0"/>
                  </a:moveTo>
                  <a:lnTo>
                    <a:pt x="2949786" y="0"/>
                  </a:lnTo>
                  <a:lnTo>
                    <a:pt x="2949786" y="1931768"/>
                  </a:lnTo>
                  <a:lnTo>
                    <a:pt x="0" y="1931768"/>
                  </a:lnTo>
                  <a:close/>
                </a:path>
              </a:pathLst>
            </a:custGeom>
            <a:solidFill>
              <a:srgbClr val="000000">
                <a:alpha val="0"/>
              </a:srgbClr>
            </a:solidFill>
          </p:spPr>
        </p:sp>
        <p:sp>
          <p:nvSpPr>
            <p:cNvPr id="8" name="TextBox 8"/>
            <p:cNvSpPr txBox="1"/>
            <p:nvPr/>
          </p:nvSpPr>
          <p:spPr>
            <a:xfrm>
              <a:off x="0" y="28575"/>
              <a:ext cx="2949786" cy="1903193"/>
            </a:xfrm>
            <a:prstGeom prst="rect">
              <a:avLst/>
            </a:prstGeom>
          </p:spPr>
          <p:txBody>
            <a:bodyPr lIns="0" tIns="0" rIns="0" bIns="0" rtlCol="0" anchor="t"/>
            <a:lstStyle/>
            <a:p>
              <a:pPr algn="ctr">
                <a:lnSpc>
                  <a:spcPts val="3517"/>
                </a:lnSpc>
              </a:pPr>
              <a:r>
                <a:rPr lang="en-US" sz="3400">
                  <a:solidFill>
                    <a:srgbClr val="F9F4E7"/>
                  </a:solidFill>
                  <a:latin typeface="Arimo"/>
                  <a:ea typeface="Arimo"/>
                  <a:cs typeface="Arimo"/>
                  <a:sym typeface="Arimo"/>
                </a:rPr>
                <a:t>Accepter le regard de l’autre</a:t>
              </a:r>
            </a:p>
          </p:txBody>
        </p:sp>
      </p:grpSp>
      <p:sp>
        <p:nvSpPr>
          <p:cNvPr id="9" name="Freeform 9"/>
          <p:cNvSpPr/>
          <p:nvPr/>
        </p:nvSpPr>
        <p:spPr>
          <a:xfrm>
            <a:off x="3158837" y="1974601"/>
            <a:ext cx="12438608" cy="7283698"/>
          </a:xfrm>
          <a:custGeom>
            <a:avLst/>
            <a:gdLst/>
            <a:ahLst/>
            <a:cxnLst/>
            <a:rect l="l" t="t" r="r" b="b"/>
            <a:pathLst>
              <a:path w="12438608" h="7283698">
                <a:moveTo>
                  <a:pt x="0" y="0"/>
                </a:moveTo>
                <a:lnTo>
                  <a:pt x="12438607" y="0"/>
                </a:lnTo>
                <a:lnTo>
                  <a:pt x="12438607" y="7283699"/>
                </a:lnTo>
                <a:lnTo>
                  <a:pt x="0" y="7283699"/>
                </a:lnTo>
                <a:lnTo>
                  <a:pt x="0" y="0"/>
                </a:lnTo>
                <a:close/>
              </a:path>
            </a:pathLst>
          </a:custGeom>
          <a:blipFill>
            <a:blip r:embed="rId3"/>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32999"/>
            </a:blip>
            <a:stretch>
              <a:fillRect l="-6249" t="-44444" b="-44444"/>
            </a:stretch>
          </a:blipFill>
        </p:spPr>
      </p:sp>
      <p:grpSp>
        <p:nvGrpSpPr>
          <p:cNvPr id="3" name="Group 3"/>
          <p:cNvGrpSpPr/>
          <p:nvPr/>
        </p:nvGrpSpPr>
        <p:grpSpPr>
          <a:xfrm>
            <a:off x="1597964" y="1171902"/>
            <a:ext cx="15318437" cy="886046"/>
            <a:chOff x="0" y="0"/>
            <a:chExt cx="20424582" cy="1181394"/>
          </a:xfrm>
        </p:grpSpPr>
        <p:sp>
          <p:nvSpPr>
            <p:cNvPr id="4" name="Freeform 4"/>
            <p:cNvSpPr/>
            <p:nvPr/>
          </p:nvSpPr>
          <p:spPr>
            <a:xfrm>
              <a:off x="0" y="0"/>
              <a:ext cx="20424583" cy="1181394"/>
            </a:xfrm>
            <a:custGeom>
              <a:avLst/>
              <a:gdLst/>
              <a:ahLst/>
              <a:cxnLst/>
              <a:rect l="l" t="t" r="r" b="b"/>
              <a:pathLst>
                <a:path w="20424583" h="1181394">
                  <a:moveTo>
                    <a:pt x="0" y="0"/>
                  </a:moveTo>
                  <a:lnTo>
                    <a:pt x="20424583" y="0"/>
                  </a:lnTo>
                  <a:lnTo>
                    <a:pt x="20424583" y="1181394"/>
                  </a:lnTo>
                  <a:lnTo>
                    <a:pt x="0" y="1181394"/>
                  </a:lnTo>
                  <a:close/>
                </a:path>
              </a:pathLst>
            </a:custGeom>
            <a:solidFill>
              <a:srgbClr val="000000">
                <a:alpha val="0"/>
              </a:srgbClr>
            </a:solidFill>
          </p:spPr>
        </p:sp>
        <p:sp>
          <p:nvSpPr>
            <p:cNvPr id="5" name="TextBox 5"/>
            <p:cNvSpPr txBox="1"/>
            <p:nvPr/>
          </p:nvSpPr>
          <p:spPr>
            <a:xfrm>
              <a:off x="0" y="-38100"/>
              <a:ext cx="20424582" cy="1219494"/>
            </a:xfrm>
            <a:prstGeom prst="rect">
              <a:avLst/>
            </a:prstGeom>
          </p:spPr>
          <p:txBody>
            <a:bodyPr lIns="0" tIns="0" rIns="0" bIns="0" rtlCol="0" anchor="ctr"/>
            <a:lstStyle/>
            <a:p>
              <a:pPr algn="l">
                <a:lnSpc>
                  <a:spcPts val="6719"/>
                </a:lnSpc>
              </a:pPr>
              <a:r>
                <a:rPr lang="en-US" sz="5599" b="1" spc="-19">
                  <a:solidFill>
                    <a:srgbClr val="000000"/>
                  </a:solidFill>
                  <a:latin typeface="Arimo Bold"/>
                  <a:ea typeface="Arimo Bold"/>
                  <a:cs typeface="Arimo Bold"/>
                  <a:sym typeface="Arimo Bold"/>
                </a:rPr>
                <a:t>La situation d’EPS: « Le labyrinthe »</a:t>
              </a:r>
            </a:p>
          </p:txBody>
        </p:sp>
      </p:grpSp>
      <p:grpSp>
        <p:nvGrpSpPr>
          <p:cNvPr id="6" name="Group 6"/>
          <p:cNvGrpSpPr/>
          <p:nvPr/>
        </p:nvGrpSpPr>
        <p:grpSpPr>
          <a:xfrm>
            <a:off x="6550508" y="3924300"/>
            <a:ext cx="5186986" cy="3512970"/>
            <a:chOff x="0" y="0"/>
            <a:chExt cx="6915982" cy="4683960"/>
          </a:xfrm>
        </p:grpSpPr>
        <p:sp>
          <p:nvSpPr>
            <p:cNvPr id="7" name="Freeform 7"/>
            <p:cNvSpPr/>
            <p:nvPr/>
          </p:nvSpPr>
          <p:spPr>
            <a:xfrm>
              <a:off x="0" y="0"/>
              <a:ext cx="6916039" cy="5187442"/>
            </a:xfrm>
            <a:custGeom>
              <a:avLst/>
              <a:gdLst/>
              <a:ahLst/>
              <a:cxnLst/>
              <a:rect l="l" t="t" r="r" b="b"/>
              <a:pathLst>
                <a:path w="6916039" h="5187442">
                  <a:moveTo>
                    <a:pt x="0" y="0"/>
                  </a:moveTo>
                  <a:lnTo>
                    <a:pt x="6916039" y="0"/>
                  </a:lnTo>
                  <a:lnTo>
                    <a:pt x="6916039" y="3756279"/>
                  </a:lnTo>
                  <a:cubicBezTo>
                    <a:pt x="3457956" y="3756279"/>
                    <a:pt x="3457956" y="5187442"/>
                    <a:pt x="0" y="4374261"/>
                  </a:cubicBezTo>
                  <a:close/>
                </a:path>
              </a:pathLst>
            </a:custGeom>
            <a:solidFill>
              <a:srgbClr val="00B0F0"/>
            </a:solidFill>
          </p:spPr>
        </p:sp>
        <p:sp>
          <p:nvSpPr>
            <p:cNvPr id="8" name="TextBox 8"/>
            <p:cNvSpPr txBox="1"/>
            <p:nvPr/>
          </p:nvSpPr>
          <p:spPr>
            <a:xfrm>
              <a:off x="0" y="-19050"/>
              <a:ext cx="6915982" cy="4703010"/>
            </a:xfrm>
            <a:prstGeom prst="rect">
              <a:avLst/>
            </a:prstGeom>
          </p:spPr>
          <p:txBody>
            <a:bodyPr lIns="50800" tIns="50800" rIns="50800" bIns="50800" rtlCol="0" anchor="t"/>
            <a:lstStyle/>
            <a:p>
              <a:pPr algn="l">
                <a:lnSpc>
                  <a:spcPts val="5759"/>
                </a:lnSpc>
              </a:pPr>
              <a:r>
                <a:rPr lang="en-US" sz="4800" spc="-60">
                  <a:solidFill>
                    <a:srgbClr val="000000"/>
                  </a:solidFill>
                  <a:latin typeface="Arimo"/>
                  <a:ea typeface="Arimo"/>
                  <a:cs typeface="Arimo"/>
                  <a:sym typeface="Arimo"/>
                </a:rPr>
                <a:t>En amont:</a:t>
              </a:r>
            </a:p>
            <a:p>
              <a:pPr algn="l">
                <a:lnSpc>
                  <a:spcPts val="4320"/>
                </a:lnSpc>
              </a:pPr>
              <a:r>
                <a:rPr lang="en-US" sz="3600" spc="-130">
                  <a:solidFill>
                    <a:srgbClr val="000000"/>
                  </a:solidFill>
                  <a:latin typeface="Arimo"/>
                  <a:ea typeface="Arimo"/>
                  <a:cs typeface="Arimo"/>
                  <a:sym typeface="Arimo"/>
                </a:rPr>
                <a:t>Lire une carte en classe (verbaliser, tracer un chemin)</a:t>
              </a:r>
            </a:p>
          </p:txBody>
        </p:sp>
      </p:grpSp>
      <p:grpSp>
        <p:nvGrpSpPr>
          <p:cNvPr id="9" name="Group 9"/>
          <p:cNvGrpSpPr/>
          <p:nvPr/>
        </p:nvGrpSpPr>
        <p:grpSpPr>
          <a:xfrm>
            <a:off x="609601" y="3920938"/>
            <a:ext cx="5186986" cy="3035230"/>
            <a:chOff x="0" y="0"/>
            <a:chExt cx="6915982" cy="4046974"/>
          </a:xfrm>
        </p:grpSpPr>
        <p:sp>
          <p:nvSpPr>
            <p:cNvPr id="10" name="Freeform 10"/>
            <p:cNvSpPr/>
            <p:nvPr/>
          </p:nvSpPr>
          <p:spPr>
            <a:xfrm>
              <a:off x="0" y="0"/>
              <a:ext cx="6916039" cy="4482084"/>
            </a:xfrm>
            <a:custGeom>
              <a:avLst/>
              <a:gdLst/>
              <a:ahLst/>
              <a:cxnLst/>
              <a:rect l="l" t="t" r="r" b="b"/>
              <a:pathLst>
                <a:path w="6916039" h="4482084">
                  <a:moveTo>
                    <a:pt x="0" y="0"/>
                  </a:moveTo>
                  <a:lnTo>
                    <a:pt x="6916039" y="0"/>
                  </a:lnTo>
                  <a:lnTo>
                    <a:pt x="6916039" y="3245485"/>
                  </a:lnTo>
                  <a:cubicBezTo>
                    <a:pt x="3458083" y="3245485"/>
                    <a:pt x="3458083" y="4482084"/>
                    <a:pt x="0" y="3779520"/>
                  </a:cubicBezTo>
                  <a:close/>
                </a:path>
              </a:pathLst>
            </a:custGeom>
            <a:solidFill>
              <a:srgbClr val="00B0F0"/>
            </a:solidFill>
          </p:spPr>
        </p:sp>
        <p:sp>
          <p:nvSpPr>
            <p:cNvPr id="11" name="TextBox 11"/>
            <p:cNvSpPr txBox="1"/>
            <p:nvPr/>
          </p:nvSpPr>
          <p:spPr>
            <a:xfrm>
              <a:off x="0" y="-19050"/>
              <a:ext cx="6915982" cy="4066024"/>
            </a:xfrm>
            <a:prstGeom prst="rect">
              <a:avLst/>
            </a:prstGeom>
          </p:spPr>
          <p:txBody>
            <a:bodyPr lIns="50800" tIns="50800" rIns="50800" bIns="50800" rtlCol="0" anchor="t"/>
            <a:lstStyle/>
            <a:p>
              <a:pPr algn="l">
                <a:lnSpc>
                  <a:spcPts val="5759"/>
                </a:lnSpc>
              </a:pPr>
              <a:r>
                <a:rPr lang="en-US" sz="4800" spc="-37">
                  <a:solidFill>
                    <a:srgbClr val="000000"/>
                  </a:solidFill>
                  <a:latin typeface="Arimo"/>
                  <a:ea typeface="Arimo"/>
                  <a:cs typeface="Arimo"/>
                  <a:sym typeface="Arimo"/>
                </a:rPr>
                <a:t>Objectif:</a:t>
              </a:r>
            </a:p>
            <a:p>
              <a:pPr algn="l">
                <a:lnSpc>
                  <a:spcPts val="4320"/>
                </a:lnSpc>
              </a:pPr>
              <a:r>
                <a:rPr lang="en-US" sz="3600" spc="-37">
                  <a:solidFill>
                    <a:srgbClr val="000000"/>
                  </a:solidFill>
                  <a:latin typeface="Arimo"/>
                  <a:ea typeface="Arimo"/>
                  <a:cs typeface="Arimo"/>
                  <a:sym typeface="Arimo"/>
                </a:rPr>
                <a:t>À partir d’une carte, trouver le chemin pour effectuer son itinéraire</a:t>
              </a:r>
            </a:p>
          </p:txBody>
        </p:sp>
      </p:grpSp>
      <p:grpSp>
        <p:nvGrpSpPr>
          <p:cNvPr id="12" name="Group 12"/>
          <p:cNvGrpSpPr/>
          <p:nvPr/>
        </p:nvGrpSpPr>
        <p:grpSpPr>
          <a:xfrm>
            <a:off x="12619030" y="2057995"/>
            <a:ext cx="5186986" cy="8117833"/>
            <a:chOff x="0" y="0"/>
            <a:chExt cx="6915982" cy="10823778"/>
          </a:xfrm>
        </p:grpSpPr>
        <p:sp>
          <p:nvSpPr>
            <p:cNvPr id="13" name="Freeform 13"/>
            <p:cNvSpPr/>
            <p:nvPr/>
          </p:nvSpPr>
          <p:spPr>
            <a:xfrm>
              <a:off x="0" y="0"/>
              <a:ext cx="6915912" cy="10823702"/>
            </a:xfrm>
            <a:custGeom>
              <a:avLst/>
              <a:gdLst/>
              <a:ahLst/>
              <a:cxnLst/>
              <a:rect l="l" t="t" r="r" b="b"/>
              <a:pathLst>
                <a:path w="6915912" h="10823702">
                  <a:moveTo>
                    <a:pt x="1152652" y="0"/>
                  </a:moveTo>
                  <a:lnTo>
                    <a:pt x="6915912" y="0"/>
                  </a:lnTo>
                  <a:lnTo>
                    <a:pt x="6915912" y="9671050"/>
                  </a:lnTo>
                  <a:cubicBezTo>
                    <a:pt x="6915912" y="10307701"/>
                    <a:pt x="6399784" y="10823702"/>
                    <a:pt x="5763260" y="10823702"/>
                  </a:cubicBezTo>
                  <a:lnTo>
                    <a:pt x="0" y="10823702"/>
                  </a:lnTo>
                  <a:lnTo>
                    <a:pt x="0" y="1152652"/>
                  </a:lnTo>
                  <a:cubicBezTo>
                    <a:pt x="0" y="516128"/>
                    <a:pt x="516128" y="0"/>
                    <a:pt x="1152652" y="0"/>
                  </a:cubicBezTo>
                  <a:close/>
                </a:path>
              </a:pathLst>
            </a:custGeom>
            <a:solidFill>
              <a:srgbClr val="FFFFFF"/>
            </a:solidFill>
          </p:spPr>
        </p:sp>
        <p:sp>
          <p:nvSpPr>
            <p:cNvPr id="14" name="Freeform 14"/>
            <p:cNvSpPr/>
            <p:nvPr/>
          </p:nvSpPr>
          <p:spPr>
            <a:xfrm>
              <a:off x="-1524" y="-1651"/>
              <a:ext cx="6918960" cy="10827004"/>
            </a:xfrm>
            <a:custGeom>
              <a:avLst/>
              <a:gdLst/>
              <a:ahLst/>
              <a:cxnLst/>
              <a:rect l="l" t="t" r="r" b="b"/>
              <a:pathLst>
                <a:path w="6918960" h="10827004">
                  <a:moveTo>
                    <a:pt x="1154176" y="127"/>
                  </a:moveTo>
                  <a:lnTo>
                    <a:pt x="6917436" y="127"/>
                  </a:lnTo>
                  <a:cubicBezTo>
                    <a:pt x="6918325" y="127"/>
                    <a:pt x="6918960" y="889"/>
                    <a:pt x="6918960" y="1651"/>
                  </a:cubicBezTo>
                  <a:lnTo>
                    <a:pt x="6918960" y="9672701"/>
                  </a:lnTo>
                  <a:lnTo>
                    <a:pt x="6917436" y="9672701"/>
                  </a:lnTo>
                  <a:lnTo>
                    <a:pt x="6918960" y="9672701"/>
                  </a:lnTo>
                  <a:cubicBezTo>
                    <a:pt x="6918960" y="10310241"/>
                    <a:pt x="6402197" y="10827004"/>
                    <a:pt x="5764657" y="10827004"/>
                  </a:cubicBezTo>
                  <a:lnTo>
                    <a:pt x="5764657" y="10825480"/>
                  </a:lnTo>
                  <a:lnTo>
                    <a:pt x="5764657" y="10827004"/>
                  </a:lnTo>
                  <a:lnTo>
                    <a:pt x="1524" y="10827004"/>
                  </a:lnTo>
                  <a:cubicBezTo>
                    <a:pt x="635" y="10827004"/>
                    <a:pt x="0" y="10826242"/>
                    <a:pt x="0" y="10825480"/>
                  </a:cubicBezTo>
                  <a:lnTo>
                    <a:pt x="0" y="1154303"/>
                  </a:lnTo>
                  <a:lnTo>
                    <a:pt x="1524" y="1154303"/>
                  </a:lnTo>
                  <a:lnTo>
                    <a:pt x="0" y="1154303"/>
                  </a:lnTo>
                  <a:cubicBezTo>
                    <a:pt x="0" y="516890"/>
                    <a:pt x="516763" y="127"/>
                    <a:pt x="1154176" y="0"/>
                  </a:cubicBezTo>
                  <a:lnTo>
                    <a:pt x="1155446" y="635"/>
                  </a:lnTo>
                  <a:lnTo>
                    <a:pt x="1154176" y="1651"/>
                  </a:lnTo>
                  <a:lnTo>
                    <a:pt x="1154176" y="127"/>
                  </a:lnTo>
                  <a:moveTo>
                    <a:pt x="1154176" y="3302"/>
                  </a:moveTo>
                  <a:lnTo>
                    <a:pt x="1152906" y="2667"/>
                  </a:lnTo>
                  <a:lnTo>
                    <a:pt x="1154176" y="1651"/>
                  </a:lnTo>
                  <a:lnTo>
                    <a:pt x="1154176" y="3175"/>
                  </a:lnTo>
                  <a:cubicBezTo>
                    <a:pt x="518414" y="3175"/>
                    <a:pt x="3048" y="518541"/>
                    <a:pt x="3048" y="1154303"/>
                  </a:cubicBezTo>
                  <a:lnTo>
                    <a:pt x="3048" y="10825353"/>
                  </a:lnTo>
                  <a:lnTo>
                    <a:pt x="1524" y="10825353"/>
                  </a:lnTo>
                  <a:lnTo>
                    <a:pt x="1524" y="10823829"/>
                  </a:lnTo>
                  <a:lnTo>
                    <a:pt x="5764784" y="10823829"/>
                  </a:lnTo>
                  <a:cubicBezTo>
                    <a:pt x="6400546" y="10823829"/>
                    <a:pt x="6915912" y="10308463"/>
                    <a:pt x="6915912" y="9672701"/>
                  </a:cubicBezTo>
                  <a:lnTo>
                    <a:pt x="6915912" y="1651"/>
                  </a:lnTo>
                  <a:lnTo>
                    <a:pt x="6917436" y="1651"/>
                  </a:lnTo>
                  <a:lnTo>
                    <a:pt x="6917436" y="3175"/>
                  </a:lnTo>
                  <a:lnTo>
                    <a:pt x="1154176" y="3175"/>
                  </a:lnTo>
                  <a:close/>
                </a:path>
              </a:pathLst>
            </a:custGeom>
            <a:solidFill>
              <a:srgbClr val="0070C0"/>
            </a:solidFill>
          </p:spPr>
        </p:sp>
        <p:sp>
          <p:nvSpPr>
            <p:cNvPr id="15" name="TextBox 15"/>
            <p:cNvSpPr txBox="1"/>
            <p:nvPr/>
          </p:nvSpPr>
          <p:spPr>
            <a:xfrm>
              <a:off x="0" y="-19050"/>
              <a:ext cx="6915982" cy="10842828"/>
            </a:xfrm>
            <a:prstGeom prst="rect">
              <a:avLst/>
            </a:prstGeom>
          </p:spPr>
          <p:txBody>
            <a:bodyPr lIns="50800" tIns="50800" rIns="50800" bIns="50800" rtlCol="0" anchor="t"/>
            <a:lstStyle/>
            <a:p>
              <a:pPr algn="l">
                <a:lnSpc>
                  <a:spcPts val="5759"/>
                </a:lnSpc>
              </a:pPr>
              <a:r>
                <a:rPr lang="en-US" sz="4800" spc="-37">
                  <a:solidFill>
                    <a:srgbClr val="000000"/>
                  </a:solidFill>
                  <a:latin typeface="Arimo"/>
                  <a:ea typeface="Arimo"/>
                  <a:cs typeface="Arimo"/>
                  <a:sym typeface="Arimo"/>
                </a:rPr>
                <a:t>La séance :</a:t>
              </a:r>
            </a:p>
            <a:p>
              <a:pPr algn="l">
                <a:lnSpc>
                  <a:spcPts val="4320"/>
                </a:lnSpc>
              </a:pPr>
              <a:endParaRPr lang="en-US" sz="4800" spc="-37">
                <a:solidFill>
                  <a:srgbClr val="000000"/>
                </a:solidFill>
                <a:latin typeface="Arimo"/>
                <a:ea typeface="Arimo"/>
                <a:cs typeface="Arimo"/>
                <a:sym typeface="Arimo"/>
              </a:endParaRPr>
            </a:p>
            <a:p>
              <a:pPr algn="l">
                <a:lnSpc>
                  <a:spcPts val="4320"/>
                </a:lnSpc>
              </a:pPr>
              <a:r>
                <a:rPr lang="en-US" sz="3600" spc="-37">
                  <a:solidFill>
                    <a:srgbClr val="000000"/>
                  </a:solidFill>
                  <a:latin typeface="Arimo"/>
                  <a:ea typeface="Arimo"/>
                  <a:cs typeface="Arimo"/>
                  <a:sym typeface="Arimo"/>
                </a:rPr>
                <a:t>Temps 1 : se repérer dans la cours en effectuant un parcours avec une carte</a:t>
              </a:r>
            </a:p>
            <a:p>
              <a:pPr algn="l">
                <a:lnSpc>
                  <a:spcPts val="4320"/>
                </a:lnSpc>
              </a:pPr>
              <a:r>
                <a:rPr lang="en-US" sz="3600" spc="-37">
                  <a:solidFill>
                    <a:srgbClr val="000000"/>
                  </a:solidFill>
                  <a:latin typeface="Arimo"/>
                  <a:ea typeface="Arimo"/>
                  <a:cs typeface="Arimo"/>
                  <a:sym typeface="Arimo"/>
                </a:rPr>
                <a:t>Temps 2 : jeu du labyrinthe</a:t>
              </a:r>
            </a:p>
            <a:p>
              <a:pPr algn="l">
                <a:lnSpc>
                  <a:spcPts val="4320"/>
                </a:lnSpc>
              </a:pPr>
              <a:r>
                <a:rPr lang="en-US" sz="3600" spc="-37">
                  <a:solidFill>
                    <a:srgbClr val="000000"/>
                  </a:solidFill>
                  <a:latin typeface="Arimo"/>
                  <a:ea typeface="Arimo"/>
                  <a:cs typeface="Arimo"/>
                  <a:sym typeface="Arimo"/>
                </a:rPr>
                <a:t>Temps 3 : feedbacks et nouveau parcours avec variables si besoin</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609600" y="1938338"/>
            <a:ext cx="15345641" cy="7709622"/>
            <a:chOff x="0" y="0"/>
            <a:chExt cx="4041650" cy="2030518"/>
          </a:xfrm>
        </p:grpSpPr>
        <p:sp>
          <p:nvSpPr>
            <p:cNvPr id="4" name="Freeform 4"/>
            <p:cNvSpPr/>
            <p:nvPr/>
          </p:nvSpPr>
          <p:spPr>
            <a:xfrm>
              <a:off x="0" y="0"/>
              <a:ext cx="4041650" cy="2030518"/>
            </a:xfrm>
            <a:custGeom>
              <a:avLst/>
              <a:gdLst/>
              <a:ahLst/>
              <a:cxnLst/>
              <a:rect l="l" t="t" r="r" b="b"/>
              <a:pathLst>
                <a:path w="4041650" h="2030518">
                  <a:moveTo>
                    <a:pt x="25730" y="0"/>
                  </a:moveTo>
                  <a:lnTo>
                    <a:pt x="4015920" y="0"/>
                  </a:lnTo>
                  <a:cubicBezTo>
                    <a:pt x="4022744" y="0"/>
                    <a:pt x="4029289" y="2711"/>
                    <a:pt x="4034114" y="7536"/>
                  </a:cubicBezTo>
                  <a:cubicBezTo>
                    <a:pt x="4038940" y="12361"/>
                    <a:pt x="4041650" y="18906"/>
                    <a:pt x="4041650" y="25730"/>
                  </a:cubicBezTo>
                  <a:lnTo>
                    <a:pt x="4041650" y="2004788"/>
                  </a:lnTo>
                  <a:cubicBezTo>
                    <a:pt x="4041650" y="2018998"/>
                    <a:pt x="4030131" y="2030518"/>
                    <a:pt x="4015920" y="2030518"/>
                  </a:cubicBezTo>
                  <a:lnTo>
                    <a:pt x="25730" y="2030518"/>
                  </a:lnTo>
                  <a:cubicBezTo>
                    <a:pt x="18906" y="2030518"/>
                    <a:pt x="12361" y="2027807"/>
                    <a:pt x="7536" y="2022982"/>
                  </a:cubicBezTo>
                  <a:cubicBezTo>
                    <a:pt x="2711" y="2018156"/>
                    <a:pt x="0" y="2011612"/>
                    <a:pt x="0" y="2004788"/>
                  </a:cubicBezTo>
                  <a:lnTo>
                    <a:pt x="0" y="25730"/>
                  </a:lnTo>
                  <a:cubicBezTo>
                    <a:pt x="0" y="18906"/>
                    <a:pt x="2711" y="12361"/>
                    <a:pt x="7536" y="7536"/>
                  </a:cubicBezTo>
                  <a:cubicBezTo>
                    <a:pt x="12361" y="2711"/>
                    <a:pt x="18906" y="0"/>
                    <a:pt x="25730" y="0"/>
                  </a:cubicBezTo>
                  <a:close/>
                </a:path>
              </a:pathLst>
            </a:custGeom>
            <a:solidFill>
              <a:srgbClr val="FFFFFF"/>
            </a:solidFill>
          </p:spPr>
        </p:sp>
        <p:sp>
          <p:nvSpPr>
            <p:cNvPr id="5" name="TextBox 5"/>
            <p:cNvSpPr txBox="1"/>
            <p:nvPr/>
          </p:nvSpPr>
          <p:spPr>
            <a:xfrm>
              <a:off x="0" y="0"/>
              <a:ext cx="4041650" cy="2030518"/>
            </a:xfrm>
            <a:prstGeom prst="rect">
              <a:avLst/>
            </a:prstGeom>
          </p:spPr>
          <p:txBody>
            <a:bodyPr lIns="50800" tIns="50800" rIns="50800" bIns="50800" rtlCol="0" anchor="ctr"/>
            <a:lstStyle/>
            <a:p>
              <a:pPr algn="ctr">
                <a:lnSpc>
                  <a:spcPts val="2160"/>
                </a:lnSpc>
              </a:pPr>
              <a:endParaRPr/>
            </a:p>
          </p:txBody>
        </p:sp>
      </p:grpSp>
      <p:grpSp>
        <p:nvGrpSpPr>
          <p:cNvPr id="6" name="Group 6"/>
          <p:cNvGrpSpPr/>
          <p:nvPr/>
        </p:nvGrpSpPr>
        <p:grpSpPr>
          <a:xfrm>
            <a:off x="762001" y="6920640"/>
            <a:ext cx="13157198" cy="2885888"/>
            <a:chOff x="0" y="0"/>
            <a:chExt cx="17542930" cy="3847850"/>
          </a:xfrm>
        </p:grpSpPr>
        <p:sp>
          <p:nvSpPr>
            <p:cNvPr id="7" name="Freeform 7"/>
            <p:cNvSpPr/>
            <p:nvPr/>
          </p:nvSpPr>
          <p:spPr>
            <a:xfrm>
              <a:off x="0" y="0"/>
              <a:ext cx="17542931" cy="3847850"/>
            </a:xfrm>
            <a:custGeom>
              <a:avLst/>
              <a:gdLst/>
              <a:ahLst/>
              <a:cxnLst/>
              <a:rect l="l" t="t" r="r" b="b"/>
              <a:pathLst>
                <a:path w="17542931" h="3847850">
                  <a:moveTo>
                    <a:pt x="0" y="0"/>
                  </a:moveTo>
                  <a:lnTo>
                    <a:pt x="17542931" y="0"/>
                  </a:lnTo>
                  <a:lnTo>
                    <a:pt x="17542931" y="3847850"/>
                  </a:lnTo>
                  <a:lnTo>
                    <a:pt x="0" y="3847850"/>
                  </a:lnTo>
                  <a:close/>
                </a:path>
              </a:pathLst>
            </a:custGeom>
            <a:solidFill>
              <a:srgbClr val="000000">
                <a:alpha val="0"/>
              </a:srgbClr>
            </a:solidFill>
          </p:spPr>
        </p:sp>
        <p:sp>
          <p:nvSpPr>
            <p:cNvPr id="8" name="TextBox 8"/>
            <p:cNvSpPr txBox="1"/>
            <p:nvPr/>
          </p:nvSpPr>
          <p:spPr>
            <a:xfrm>
              <a:off x="0" y="-19050"/>
              <a:ext cx="17542930" cy="3866900"/>
            </a:xfrm>
            <a:prstGeom prst="rect">
              <a:avLst/>
            </a:prstGeom>
          </p:spPr>
          <p:txBody>
            <a:bodyPr lIns="0" tIns="0" rIns="0" bIns="0" rtlCol="0" anchor="t"/>
            <a:lstStyle/>
            <a:p>
              <a:pPr algn="l">
                <a:lnSpc>
                  <a:spcPts val="3360"/>
                </a:lnSpc>
              </a:pPr>
              <a:r>
                <a:rPr lang="en-US" sz="2800" u="sng" spc="-100">
                  <a:solidFill>
                    <a:srgbClr val="000000"/>
                  </a:solidFill>
                  <a:latin typeface="Arimo"/>
                  <a:ea typeface="Arimo"/>
                  <a:cs typeface="Arimo"/>
                  <a:sym typeface="Arimo"/>
                </a:rPr>
                <a:t>Consignes:</a:t>
              </a:r>
            </a:p>
            <a:p>
              <a:pPr marL="189320" lvl="1" indent="-94660" algn="l">
                <a:lnSpc>
                  <a:spcPts val="3360"/>
                </a:lnSpc>
                <a:buFont typeface="Arial"/>
                <a:buChar char="•"/>
              </a:pPr>
              <a:r>
                <a:rPr lang="en-US" sz="2800" spc="-100">
                  <a:solidFill>
                    <a:srgbClr val="000000"/>
                  </a:solidFill>
                  <a:latin typeface="Arimo"/>
                  <a:ea typeface="Arimo"/>
                  <a:cs typeface="Arimo"/>
                  <a:sym typeface="Arimo"/>
                </a:rPr>
                <a:t>9 plots sont disposés, par 3 ou 4, 1 élève prend une carte pour identifier son itinéraire, un élève observe, un élève chronomètre.</a:t>
              </a:r>
            </a:p>
            <a:p>
              <a:pPr marL="189320" lvl="1" indent="-94660" algn="l">
                <a:lnSpc>
                  <a:spcPts val="3360"/>
                </a:lnSpc>
                <a:buFont typeface="Arial"/>
                <a:buChar char="•"/>
              </a:pPr>
              <a:r>
                <a:rPr lang="en-US" sz="2800" spc="-100">
                  <a:solidFill>
                    <a:srgbClr val="000000"/>
                  </a:solidFill>
                  <a:latin typeface="Arimo"/>
                  <a:ea typeface="Arimo"/>
                  <a:cs typeface="Arimo"/>
                  <a:sym typeface="Arimo"/>
                </a:rPr>
                <a:t>L’élève qui réalise le parcours s’arrête au point 1 puis 2…, l’observateur vérifie et valide chaque point </a:t>
              </a:r>
            </a:p>
            <a:p>
              <a:pPr marL="189320" lvl="1" indent="-94660" algn="l">
                <a:lnSpc>
                  <a:spcPts val="3360"/>
                </a:lnSpc>
              </a:pPr>
              <a:endParaRPr lang="en-US" sz="2800" spc="-100">
                <a:solidFill>
                  <a:srgbClr val="000000"/>
                </a:solidFill>
                <a:latin typeface="Arimo"/>
                <a:ea typeface="Arimo"/>
                <a:cs typeface="Arimo"/>
                <a:sym typeface="Arimo"/>
              </a:endParaRPr>
            </a:p>
          </p:txBody>
        </p:sp>
      </p:grpSp>
      <p:grpSp>
        <p:nvGrpSpPr>
          <p:cNvPr id="9" name="Group 9"/>
          <p:cNvGrpSpPr/>
          <p:nvPr/>
        </p:nvGrpSpPr>
        <p:grpSpPr>
          <a:xfrm>
            <a:off x="609600" y="2095500"/>
            <a:ext cx="15087600" cy="4448332"/>
            <a:chOff x="0" y="0"/>
            <a:chExt cx="20116800" cy="5931110"/>
          </a:xfrm>
        </p:grpSpPr>
        <p:sp>
          <p:nvSpPr>
            <p:cNvPr id="10" name="Freeform 10"/>
            <p:cNvSpPr/>
            <p:nvPr/>
          </p:nvSpPr>
          <p:spPr>
            <a:xfrm>
              <a:off x="0" y="0"/>
              <a:ext cx="20116800" cy="5931110"/>
            </a:xfrm>
            <a:custGeom>
              <a:avLst/>
              <a:gdLst/>
              <a:ahLst/>
              <a:cxnLst/>
              <a:rect l="l" t="t" r="r" b="b"/>
              <a:pathLst>
                <a:path w="20116800" h="5931110">
                  <a:moveTo>
                    <a:pt x="0" y="0"/>
                  </a:moveTo>
                  <a:lnTo>
                    <a:pt x="20116800" y="0"/>
                  </a:lnTo>
                  <a:lnTo>
                    <a:pt x="20116800" y="5931110"/>
                  </a:lnTo>
                  <a:lnTo>
                    <a:pt x="0" y="5931110"/>
                  </a:lnTo>
                  <a:close/>
                </a:path>
              </a:pathLst>
            </a:custGeom>
            <a:solidFill>
              <a:srgbClr val="000000">
                <a:alpha val="0"/>
              </a:srgbClr>
            </a:solidFill>
          </p:spPr>
        </p:sp>
        <p:sp>
          <p:nvSpPr>
            <p:cNvPr id="11" name="TextBox 11"/>
            <p:cNvSpPr txBox="1"/>
            <p:nvPr/>
          </p:nvSpPr>
          <p:spPr>
            <a:xfrm>
              <a:off x="0" y="-19050"/>
              <a:ext cx="20116800" cy="5950160"/>
            </a:xfrm>
            <a:prstGeom prst="rect">
              <a:avLst/>
            </a:prstGeom>
          </p:spPr>
          <p:txBody>
            <a:bodyPr lIns="0" tIns="0" rIns="0" bIns="0" rtlCol="0" anchor="t"/>
            <a:lstStyle/>
            <a:p>
              <a:pPr algn="l">
                <a:lnSpc>
                  <a:spcPts val="3360"/>
                </a:lnSpc>
              </a:pPr>
              <a:r>
                <a:rPr lang="en-US" sz="2800" u="sng">
                  <a:solidFill>
                    <a:srgbClr val="000000"/>
                  </a:solidFill>
                  <a:latin typeface="Arimo"/>
                  <a:ea typeface="Arimo"/>
                  <a:cs typeface="Arimo"/>
                  <a:sym typeface="Arimo"/>
                </a:rPr>
                <a:t>Objectif:</a:t>
              </a:r>
              <a:r>
                <a:rPr lang="en-US" sz="2800">
                  <a:solidFill>
                    <a:srgbClr val="000000"/>
                  </a:solidFill>
                  <a:latin typeface="Arimo"/>
                  <a:ea typeface="Arimo"/>
                  <a:cs typeface="Arimo"/>
                  <a:sym typeface="Arimo"/>
                </a:rPr>
                <a:t> utiliser une carte en utilisant le POP (plier, orienter, pouce) afin de construire son itinéraire</a:t>
              </a:r>
            </a:p>
            <a:p>
              <a:pPr algn="l">
                <a:lnSpc>
                  <a:spcPts val="3360"/>
                </a:lnSpc>
              </a:pPr>
              <a:r>
                <a:rPr lang="en-US" sz="2800" u="sng">
                  <a:solidFill>
                    <a:srgbClr val="000000"/>
                  </a:solidFill>
                  <a:latin typeface="Arimo"/>
                  <a:ea typeface="Arimo"/>
                  <a:cs typeface="Arimo"/>
                  <a:sym typeface="Arimo"/>
                </a:rPr>
                <a:t>But</a:t>
              </a:r>
              <a:r>
                <a:rPr lang="en-US" sz="2800">
                  <a:solidFill>
                    <a:srgbClr val="000000"/>
                  </a:solidFill>
                  <a:latin typeface="Arimo"/>
                  <a:ea typeface="Arimo"/>
                  <a:cs typeface="Arimo"/>
                  <a:sym typeface="Arimo"/>
                </a:rPr>
                <a:t>: effectuer son parcours le plus vite possible</a:t>
              </a:r>
            </a:p>
            <a:p>
              <a:pPr algn="l">
                <a:lnSpc>
                  <a:spcPts val="3360"/>
                </a:lnSpc>
              </a:pPr>
              <a:r>
                <a:rPr lang="en-US" sz="2800" u="sng">
                  <a:solidFill>
                    <a:srgbClr val="000000"/>
                  </a:solidFill>
                  <a:latin typeface="Arimo"/>
                  <a:ea typeface="Arimo"/>
                  <a:cs typeface="Arimo"/>
                  <a:sym typeface="Arimo"/>
                </a:rPr>
                <a:t>Critères de réalisation</a:t>
              </a:r>
              <a:r>
                <a:rPr lang="en-US" sz="2800">
                  <a:solidFill>
                    <a:srgbClr val="000000"/>
                  </a:solidFill>
                  <a:latin typeface="Arimo"/>
                  <a:ea typeface="Arimo"/>
                  <a:cs typeface="Arimo"/>
                  <a:sym typeface="Arimo"/>
                </a:rPr>
                <a:t>: je pose ma carte au sol que j’oriente en fonction des informations du terrain, je place mon pouce là où je me situe et je tourne autour de ma carte pour m’orienter, j’effectue le parcours sur la fiche en m’arrêtant sur chaque point</a:t>
              </a:r>
            </a:p>
            <a:p>
              <a:pPr algn="l">
                <a:lnSpc>
                  <a:spcPts val="3360"/>
                </a:lnSpc>
              </a:pPr>
              <a:r>
                <a:rPr lang="en-US" sz="2800" u="sng">
                  <a:solidFill>
                    <a:srgbClr val="000000"/>
                  </a:solidFill>
                  <a:latin typeface="Arimo"/>
                  <a:ea typeface="Arimo"/>
                  <a:cs typeface="Arimo"/>
                  <a:sym typeface="Arimo"/>
                </a:rPr>
                <a:t>Critères de réussite</a:t>
              </a:r>
              <a:r>
                <a:rPr lang="en-US" sz="2800">
                  <a:solidFill>
                    <a:srgbClr val="000000"/>
                  </a:solidFill>
                  <a:latin typeface="Arimo"/>
                  <a:ea typeface="Arimo"/>
                  <a:cs typeface="Arimo"/>
                  <a:sym typeface="Arimo"/>
                </a:rPr>
                <a:t>: Je réussis au moins 3 fois sur 5 à réaliser le parcours</a:t>
              </a:r>
            </a:p>
            <a:p>
              <a:pPr algn="l">
                <a:lnSpc>
                  <a:spcPts val="3360"/>
                </a:lnSpc>
              </a:pPr>
              <a:r>
                <a:rPr lang="en-US" sz="2800" u="sng">
                  <a:solidFill>
                    <a:srgbClr val="000000"/>
                  </a:solidFill>
                  <a:latin typeface="Arimo"/>
                  <a:ea typeface="Arimo"/>
                  <a:cs typeface="Arimo"/>
                  <a:sym typeface="Arimo"/>
                </a:rPr>
                <a:t>Variables</a:t>
              </a:r>
              <a:r>
                <a:rPr lang="en-US" sz="2800">
                  <a:solidFill>
                    <a:srgbClr val="000000"/>
                  </a:solidFill>
                  <a:latin typeface="Arimo"/>
                  <a:ea typeface="Arimo"/>
                  <a:cs typeface="Arimo"/>
                  <a:sym typeface="Arimo"/>
                </a:rPr>
                <a:t>: contrainte temporelle, distance des plots, enlever ou ajouter des plots, symboles sous des plots, difficulté du parcours…</a:t>
              </a:r>
            </a:p>
          </p:txBody>
        </p:sp>
      </p:grpSp>
      <p:grpSp>
        <p:nvGrpSpPr>
          <p:cNvPr id="12" name="Group 12"/>
          <p:cNvGrpSpPr/>
          <p:nvPr/>
        </p:nvGrpSpPr>
        <p:grpSpPr>
          <a:xfrm>
            <a:off x="914400" y="419100"/>
            <a:ext cx="12039600" cy="1118144"/>
            <a:chOff x="0" y="0"/>
            <a:chExt cx="16052800" cy="1490858"/>
          </a:xfrm>
        </p:grpSpPr>
        <p:sp>
          <p:nvSpPr>
            <p:cNvPr id="13" name="Freeform 13"/>
            <p:cNvSpPr/>
            <p:nvPr/>
          </p:nvSpPr>
          <p:spPr>
            <a:xfrm>
              <a:off x="0" y="0"/>
              <a:ext cx="16052800" cy="1490853"/>
            </a:xfrm>
            <a:custGeom>
              <a:avLst/>
              <a:gdLst/>
              <a:ahLst/>
              <a:cxnLst/>
              <a:rect l="l" t="t" r="r" b="b"/>
              <a:pathLst>
                <a:path w="16052800" h="1490853">
                  <a:moveTo>
                    <a:pt x="248539" y="0"/>
                  </a:moveTo>
                  <a:lnTo>
                    <a:pt x="16052800" y="0"/>
                  </a:lnTo>
                  <a:lnTo>
                    <a:pt x="16052800" y="1242314"/>
                  </a:lnTo>
                  <a:cubicBezTo>
                    <a:pt x="16052800" y="1379601"/>
                    <a:pt x="15941548" y="1490853"/>
                    <a:pt x="15804262" y="1490853"/>
                  </a:cubicBezTo>
                  <a:lnTo>
                    <a:pt x="0" y="1490853"/>
                  </a:lnTo>
                  <a:lnTo>
                    <a:pt x="0" y="248539"/>
                  </a:lnTo>
                  <a:cubicBezTo>
                    <a:pt x="0" y="111252"/>
                    <a:pt x="111252" y="0"/>
                    <a:pt x="248539" y="0"/>
                  </a:cubicBezTo>
                  <a:close/>
                </a:path>
              </a:pathLst>
            </a:custGeom>
            <a:gradFill rotWithShape="1">
              <a:gsLst>
                <a:gs pos="0">
                  <a:srgbClr val="00B0F0">
                    <a:alpha val="100000"/>
                  </a:srgbClr>
                </a:gs>
                <a:gs pos="74000">
                  <a:srgbClr val="ABC0E4">
                    <a:alpha val="100000"/>
                  </a:srgbClr>
                </a:gs>
                <a:gs pos="83000">
                  <a:srgbClr val="ABC0E4">
                    <a:alpha val="100000"/>
                  </a:srgbClr>
                </a:gs>
                <a:gs pos="100000">
                  <a:srgbClr val="C7D5ED">
                    <a:alpha val="100000"/>
                  </a:srgbClr>
                </a:gs>
              </a:gsLst>
              <a:lin ang="5400000"/>
            </a:gradFill>
          </p:spPr>
        </p:sp>
        <p:sp>
          <p:nvSpPr>
            <p:cNvPr id="14" name="TextBox 14"/>
            <p:cNvSpPr txBox="1"/>
            <p:nvPr/>
          </p:nvSpPr>
          <p:spPr>
            <a:xfrm>
              <a:off x="0" y="-28575"/>
              <a:ext cx="16052800" cy="1519433"/>
            </a:xfrm>
            <a:prstGeom prst="rect">
              <a:avLst/>
            </a:prstGeom>
          </p:spPr>
          <p:txBody>
            <a:bodyPr lIns="50800" tIns="50800" rIns="50800" bIns="50800" rtlCol="0" anchor="t"/>
            <a:lstStyle/>
            <a:p>
              <a:pPr algn="ctr">
                <a:lnSpc>
                  <a:spcPts val="7680"/>
                </a:lnSpc>
              </a:pPr>
              <a:r>
                <a:rPr lang="en-US" sz="6400">
                  <a:solidFill>
                    <a:srgbClr val="000000"/>
                  </a:solidFill>
                  <a:latin typeface="Arimo"/>
                  <a:ea typeface="Arimo"/>
                  <a:cs typeface="Arimo"/>
                  <a:sym typeface="Arimo"/>
                </a:rPr>
                <a:t>Situation d’apprentissage</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457202" y="1028700"/>
            <a:ext cx="12749646" cy="3584864"/>
            <a:chOff x="0" y="0"/>
            <a:chExt cx="3357931" cy="944162"/>
          </a:xfrm>
        </p:grpSpPr>
        <p:sp>
          <p:nvSpPr>
            <p:cNvPr id="4" name="Freeform 4"/>
            <p:cNvSpPr/>
            <p:nvPr/>
          </p:nvSpPr>
          <p:spPr>
            <a:xfrm>
              <a:off x="0" y="0"/>
              <a:ext cx="3357931" cy="944162"/>
            </a:xfrm>
            <a:custGeom>
              <a:avLst/>
              <a:gdLst/>
              <a:ahLst/>
              <a:cxnLst/>
              <a:rect l="l" t="t" r="r" b="b"/>
              <a:pathLst>
                <a:path w="3357931" h="944162">
                  <a:moveTo>
                    <a:pt x="30969" y="0"/>
                  </a:moveTo>
                  <a:lnTo>
                    <a:pt x="3326963" y="0"/>
                  </a:lnTo>
                  <a:cubicBezTo>
                    <a:pt x="3344066" y="0"/>
                    <a:pt x="3357931" y="13865"/>
                    <a:pt x="3357931" y="30969"/>
                  </a:cubicBezTo>
                  <a:lnTo>
                    <a:pt x="3357931" y="913193"/>
                  </a:lnTo>
                  <a:cubicBezTo>
                    <a:pt x="3357931" y="930297"/>
                    <a:pt x="3344066" y="944162"/>
                    <a:pt x="3326963" y="944162"/>
                  </a:cubicBezTo>
                  <a:lnTo>
                    <a:pt x="30969" y="944162"/>
                  </a:lnTo>
                  <a:cubicBezTo>
                    <a:pt x="13865" y="944162"/>
                    <a:pt x="0" y="930297"/>
                    <a:pt x="0" y="913193"/>
                  </a:cubicBezTo>
                  <a:lnTo>
                    <a:pt x="0" y="30969"/>
                  </a:lnTo>
                  <a:cubicBezTo>
                    <a:pt x="0" y="13865"/>
                    <a:pt x="13865" y="0"/>
                    <a:pt x="30969" y="0"/>
                  </a:cubicBezTo>
                  <a:close/>
                </a:path>
              </a:pathLst>
            </a:custGeom>
            <a:solidFill>
              <a:srgbClr val="FFFFFF"/>
            </a:solidFill>
          </p:spPr>
        </p:sp>
        <p:sp>
          <p:nvSpPr>
            <p:cNvPr id="5" name="TextBox 5"/>
            <p:cNvSpPr txBox="1"/>
            <p:nvPr/>
          </p:nvSpPr>
          <p:spPr>
            <a:xfrm>
              <a:off x="0" y="-9525"/>
              <a:ext cx="3357931" cy="953687"/>
            </a:xfrm>
            <a:prstGeom prst="rect">
              <a:avLst/>
            </a:prstGeom>
          </p:spPr>
          <p:txBody>
            <a:bodyPr lIns="50800" tIns="50800" rIns="50800" bIns="50800" rtlCol="0" anchor="ctr"/>
            <a:lstStyle/>
            <a:p>
              <a:pPr algn="ctr">
                <a:lnSpc>
                  <a:spcPts val="2520"/>
                </a:lnSpc>
              </a:pPr>
              <a:endParaRPr/>
            </a:p>
          </p:txBody>
        </p:sp>
      </p:grpSp>
      <p:grpSp>
        <p:nvGrpSpPr>
          <p:cNvPr id="6" name="Group 6"/>
          <p:cNvGrpSpPr/>
          <p:nvPr/>
        </p:nvGrpSpPr>
        <p:grpSpPr>
          <a:xfrm>
            <a:off x="457202" y="1119840"/>
            <a:ext cx="16611599" cy="4016484"/>
            <a:chOff x="0" y="0"/>
            <a:chExt cx="22148798" cy="5355312"/>
          </a:xfrm>
        </p:grpSpPr>
        <p:sp>
          <p:nvSpPr>
            <p:cNvPr id="7" name="Freeform 7"/>
            <p:cNvSpPr/>
            <p:nvPr/>
          </p:nvSpPr>
          <p:spPr>
            <a:xfrm>
              <a:off x="0" y="0"/>
              <a:ext cx="22148798" cy="5355312"/>
            </a:xfrm>
            <a:custGeom>
              <a:avLst/>
              <a:gdLst/>
              <a:ahLst/>
              <a:cxnLst/>
              <a:rect l="l" t="t" r="r" b="b"/>
              <a:pathLst>
                <a:path w="22148798" h="5355312">
                  <a:moveTo>
                    <a:pt x="0" y="0"/>
                  </a:moveTo>
                  <a:lnTo>
                    <a:pt x="22148798" y="0"/>
                  </a:lnTo>
                  <a:lnTo>
                    <a:pt x="22148798" y="5355312"/>
                  </a:lnTo>
                  <a:lnTo>
                    <a:pt x="0" y="5355312"/>
                  </a:lnTo>
                  <a:close/>
                </a:path>
              </a:pathLst>
            </a:custGeom>
            <a:solidFill>
              <a:srgbClr val="000000">
                <a:alpha val="0"/>
              </a:srgbClr>
            </a:solidFill>
          </p:spPr>
        </p:sp>
        <p:sp>
          <p:nvSpPr>
            <p:cNvPr id="8" name="TextBox 8"/>
            <p:cNvSpPr txBox="1"/>
            <p:nvPr/>
          </p:nvSpPr>
          <p:spPr>
            <a:xfrm>
              <a:off x="0" y="-28575"/>
              <a:ext cx="22148798" cy="5383887"/>
            </a:xfrm>
            <a:prstGeom prst="rect">
              <a:avLst/>
            </a:prstGeom>
          </p:spPr>
          <p:txBody>
            <a:bodyPr lIns="0" tIns="0" rIns="0" bIns="0" rtlCol="0" anchor="t"/>
            <a:lstStyle/>
            <a:p>
              <a:pPr algn="l">
                <a:lnSpc>
                  <a:spcPts val="4320"/>
                </a:lnSpc>
              </a:pPr>
              <a:r>
                <a:rPr lang="en-US" sz="3600" u="sng">
                  <a:solidFill>
                    <a:srgbClr val="000000"/>
                  </a:solidFill>
                  <a:latin typeface="Arimo"/>
                  <a:ea typeface="Arimo"/>
                  <a:cs typeface="Arimo"/>
                  <a:sym typeface="Arimo"/>
                </a:rPr>
                <a:t>Autres possibilités:</a:t>
              </a:r>
            </a:p>
            <a:p>
              <a:pPr algn="l">
                <a:lnSpc>
                  <a:spcPts val="4320"/>
                </a:lnSpc>
              </a:pPr>
              <a:r>
                <a:rPr lang="en-US" sz="3600">
                  <a:solidFill>
                    <a:srgbClr val="000000"/>
                  </a:solidFill>
                  <a:latin typeface="Arimo"/>
                  <a:ea typeface="Arimo"/>
                  <a:cs typeface="Arimo"/>
                  <a:sym typeface="Arimo"/>
                </a:rPr>
                <a:t>· Des jeux de communication (ex : message oral)</a:t>
              </a:r>
            </a:p>
            <a:p>
              <a:pPr algn="l">
                <a:lnSpc>
                  <a:spcPts val="4320"/>
                </a:lnSpc>
              </a:pPr>
              <a:r>
                <a:rPr lang="en-US" sz="3600">
                  <a:solidFill>
                    <a:srgbClr val="000000"/>
                  </a:solidFill>
                  <a:latin typeface="Arimo"/>
                  <a:ea typeface="Arimo"/>
                  <a:cs typeface="Arimo"/>
                  <a:sym typeface="Arimo"/>
                </a:rPr>
                <a:t>· Des jeux de mémoire (ex : mémo-relais) sur une autre carte</a:t>
              </a:r>
            </a:p>
            <a:p>
              <a:pPr algn="l">
                <a:lnSpc>
                  <a:spcPts val="4320"/>
                </a:lnSpc>
              </a:pPr>
              <a:r>
                <a:rPr lang="en-US" sz="3600">
                  <a:solidFill>
                    <a:srgbClr val="000000"/>
                  </a:solidFill>
                  <a:latin typeface="Arimo"/>
                  <a:ea typeface="Arimo"/>
                  <a:cs typeface="Arimo"/>
                  <a:sym typeface="Arimo"/>
                </a:rPr>
                <a:t>· Des jeux d’observation (ex : randonnée - photo)</a:t>
              </a:r>
            </a:p>
            <a:p>
              <a:pPr algn="l">
                <a:lnSpc>
                  <a:spcPts val="4320"/>
                </a:lnSpc>
              </a:pPr>
              <a:r>
                <a:rPr lang="en-US" sz="3600">
                  <a:solidFill>
                    <a:srgbClr val="000000"/>
                  </a:solidFill>
                  <a:latin typeface="Arimo"/>
                  <a:ea typeface="Arimo"/>
                  <a:cs typeface="Arimo"/>
                  <a:sym typeface="Arimo"/>
                </a:rPr>
                <a:t>· Des jeux de relations plan/carte et terrain (ex : carte à trous)</a:t>
              </a:r>
            </a:p>
            <a:p>
              <a:pPr algn="l">
                <a:lnSpc>
                  <a:spcPts val="4320"/>
                </a:lnSpc>
              </a:pPr>
              <a:r>
                <a:rPr lang="en-US" sz="3600">
                  <a:solidFill>
                    <a:srgbClr val="000000"/>
                  </a:solidFill>
                  <a:latin typeface="Arimo"/>
                  <a:ea typeface="Arimo"/>
                  <a:cs typeface="Arimo"/>
                  <a:sym typeface="Arimo"/>
                </a:rPr>
                <a:t>· Des jeux de positionnement (ex : où suis-je ?)</a:t>
              </a:r>
            </a:p>
            <a:p>
              <a:pPr algn="l">
                <a:lnSpc>
                  <a:spcPts val="4320"/>
                </a:lnSpc>
              </a:pPr>
              <a:endParaRPr lang="en-US" sz="3600">
                <a:solidFill>
                  <a:srgbClr val="000000"/>
                </a:solidFill>
                <a:latin typeface="Arimo"/>
                <a:ea typeface="Arimo"/>
                <a:cs typeface="Arimo"/>
                <a:sym typeface="Arimo"/>
              </a:endParaRPr>
            </a:p>
          </p:txBody>
        </p:sp>
      </p:grpSp>
      <p:sp>
        <p:nvSpPr>
          <p:cNvPr id="9" name="Freeform 9"/>
          <p:cNvSpPr/>
          <p:nvPr/>
        </p:nvSpPr>
        <p:spPr>
          <a:xfrm>
            <a:off x="3352800" y="4871875"/>
            <a:ext cx="9318177" cy="4043525"/>
          </a:xfrm>
          <a:custGeom>
            <a:avLst/>
            <a:gdLst/>
            <a:ahLst/>
            <a:cxnLst/>
            <a:rect l="l" t="t" r="r" b="b"/>
            <a:pathLst>
              <a:path w="9318177" h="4043525">
                <a:moveTo>
                  <a:pt x="0" y="0"/>
                </a:moveTo>
                <a:lnTo>
                  <a:pt x="9318177" y="0"/>
                </a:lnTo>
                <a:lnTo>
                  <a:pt x="9318177" y="4043525"/>
                </a:lnTo>
                <a:lnTo>
                  <a:pt x="0" y="4043525"/>
                </a:lnTo>
                <a:lnTo>
                  <a:pt x="0" y="0"/>
                </a:lnTo>
                <a:close/>
              </a:path>
            </a:pathLst>
          </a:custGeom>
          <a:blipFill>
            <a:blip r:embed="rId3"/>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4142509" y="2556164"/>
            <a:ext cx="10816937" cy="5829300"/>
            <a:chOff x="0" y="0"/>
            <a:chExt cx="2848905" cy="1535289"/>
          </a:xfrm>
        </p:grpSpPr>
        <p:sp>
          <p:nvSpPr>
            <p:cNvPr id="4" name="Freeform 4"/>
            <p:cNvSpPr/>
            <p:nvPr/>
          </p:nvSpPr>
          <p:spPr>
            <a:xfrm>
              <a:off x="0" y="0"/>
              <a:ext cx="2848905" cy="1535289"/>
            </a:xfrm>
            <a:custGeom>
              <a:avLst/>
              <a:gdLst/>
              <a:ahLst/>
              <a:cxnLst/>
              <a:rect l="l" t="t" r="r" b="b"/>
              <a:pathLst>
                <a:path w="2848905" h="1535289">
                  <a:moveTo>
                    <a:pt x="36502" y="0"/>
                  </a:moveTo>
                  <a:lnTo>
                    <a:pt x="2812403" y="0"/>
                  </a:lnTo>
                  <a:cubicBezTo>
                    <a:pt x="2822084" y="0"/>
                    <a:pt x="2831369" y="3846"/>
                    <a:pt x="2838214" y="10691"/>
                  </a:cubicBezTo>
                  <a:cubicBezTo>
                    <a:pt x="2845059" y="17537"/>
                    <a:pt x="2848905" y="26821"/>
                    <a:pt x="2848905" y="36502"/>
                  </a:cubicBezTo>
                  <a:lnTo>
                    <a:pt x="2848905" y="1498787"/>
                  </a:lnTo>
                  <a:cubicBezTo>
                    <a:pt x="2848905" y="1518947"/>
                    <a:pt x="2832563" y="1535289"/>
                    <a:pt x="2812403" y="1535289"/>
                  </a:cubicBezTo>
                  <a:lnTo>
                    <a:pt x="36502" y="1535289"/>
                  </a:lnTo>
                  <a:cubicBezTo>
                    <a:pt x="16342" y="1535289"/>
                    <a:pt x="0" y="1518947"/>
                    <a:pt x="0" y="1498787"/>
                  </a:cubicBezTo>
                  <a:lnTo>
                    <a:pt x="0" y="36502"/>
                  </a:lnTo>
                  <a:cubicBezTo>
                    <a:pt x="0" y="16342"/>
                    <a:pt x="16342" y="0"/>
                    <a:pt x="36502" y="0"/>
                  </a:cubicBezTo>
                  <a:close/>
                </a:path>
              </a:pathLst>
            </a:custGeom>
            <a:solidFill>
              <a:srgbClr val="FFFFFF"/>
            </a:solidFill>
          </p:spPr>
        </p:sp>
        <p:sp>
          <p:nvSpPr>
            <p:cNvPr id="5" name="TextBox 5"/>
            <p:cNvSpPr txBox="1"/>
            <p:nvPr/>
          </p:nvSpPr>
          <p:spPr>
            <a:xfrm>
              <a:off x="0" y="-9525"/>
              <a:ext cx="2848905" cy="1544814"/>
            </a:xfrm>
            <a:prstGeom prst="rect">
              <a:avLst/>
            </a:prstGeom>
          </p:spPr>
          <p:txBody>
            <a:bodyPr lIns="50800" tIns="50800" rIns="50800" bIns="50800" rtlCol="0" anchor="ctr"/>
            <a:lstStyle/>
            <a:p>
              <a:pPr algn="ctr">
                <a:lnSpc>
                  <a:spcPts val="2520"/>
                </a:lnSpc>
              </a:pPr>
              <a:endParaRPr/>
            </a:p>
          </p:txBody>
        </p:sp>
      </p:grpSp>
      <p:grpSp>
        <p:nvGrpSpPr>
          <p:cNvPr id="6" name="Group 6"/>
          <p:cNvGrpSpPr/>
          <p:nvPr/>
        </p:nvGrpSpPr>
        <p:grpSpPr>
          <a:xfrm>
            <a:off x="4142509" y="2556164"/>
            <a:ext cx="10668000" cy="5153694"/>
            <a:chOff x="0" y="0"/>
            <a:chExt cx="14224000" cy="6871592"/>
          </a:xfrm>
        </p:grpSpPr>
        <p:sp>
          <p:nvSpPr>
            <p:cNvPr id="7" name="Freeform 7"/>
            <p:cNvSpPr/>
            <p:nvPr/>
          </p:nvSpPr>
          <p:spPr>
            <a:xfrm>
              <a:off x="0" y="0"/>
              <a:ext cx="14224000" cy="6871592"/>
            </a:xfrm>
            <a:custGeom>
              <a:avLst/>
              <a:gdLst/>
              <a:ahLst/>
              <a:cxnLst/>
              <a:rect l="l" t="t" r="r" b="b"/>
              <a:pathLst>
                <a:path w="14224000" h="6871592">
                  <a:moveTo>
                    <a:pt x="0" y="0"/>
                  </a:moveTo>
                  <a:lnTo>
                    <a:pt x="14224000" y="0"/>
                  </a:lnTo>
                  <a:lnTo>
                    <a:pt x="14224000" y="6871592"/>
                  </a:lnTo>
                  <a:lnTo>
                    <a:pt x="0" y="6871592"/>
                  </a:lnTo>
                  <a:close/>
                </a:path>
              </a:pathLst>
            </a:custGeom>
            <a:solidFill>
              <a:srgbClr val="000000">
                <a:alpha val="0"/>
              </a:srgbClr>
            </a:solidFill>
          </p:spPr>
        </p:sp>
        <p:sp>
          <p:nvSpPr>
            <p:cNvPr id="8" name="TextBox 8"/>
            <p:cNvSpPr txBox="1"/>
            <p:nvPr/>
          </p:nvSpPr>
          <p:spPr>
            <a:xfrm>
              <a:off x="0" y="-28575"/>
              <a:ext cx="14224000" cy="6900167"/>
            </a:xfrm>
            <a:prstGeom prst="rect">
              <a:avLst/>
            </a:prstGeom>
          </p:spPr>
          <p:txBody>
            <a:bodyPr lIns="0" tIns="0" rIns="0" bIns="0" rtlCol="0" anchor="t"/>
            <a:lstStyle/>
            <a:p>
              <a:pPr marL="1410951" lvl="1" indent="-705475" algn="l">
                <a:lnSpc>
                  <a:spcPts val="4320"/>
                </a:lnSpc>
                <a:buFont typeface="Arial"/>
                <a:buChar char="•"/>
              </a:pPr>
              <a:r>
                <a:rPr lang="en-US" sz="3600" b="1" u="sng" spc="139">
                  <a:solidFill>
                    <a:srgbClr val="000000"/>
                  </a:solidFill>
                  <a:latin typeface="Arimo Bold"/>
                  <a:ea typeface="Arimo Bold"/>
                  <a:cs typeface="Arimo Bold"/>
                  <a:sym typeface="Arimo Bold"/>
                </a:rPr>
                <a:t>Variables didactiques : </a:t>
              </a:r>
            </a:p>
            <a:p>
              <a:pPr marL="1253983" lvl="1" indent="-626991" algn="l">
                <a:lnSpc>
                  <a:spcPts val="3839"/>
                </a:lnSpc>
              </a:pPr>
              <a:endParaRPr lang="en-US" sz="3600" b="1" u="sng" spc="139">
                <a:solidFill>
                  <a:srgbClr val="000000"/>
                </a:solidFill>
                <a:latin typeface="Arimo Bold"/>
                <a:ea typeface="Arimo Bold"/>
                <a:cs typeface="Arimo Bold"/>
                <a:sym typeface="Arimo Bold"/>
              </a:endParaRPr>
            </a:p>
            <a:p>
              <a:pPr marL="1338471" lvl="1" indent="-669235" algn="l">
                <a:lnSpc>
                  <a:spcPts val="3839"/>
                </a:lnSpc>
                <a:buFont typeface="Arial"/>
                <a:buChar char="•"/>
              </a:pPr>
              <a:r>
                <a:rPr lang="en-US" sz="3199" spc="139">
                  <a:solidFill>
                    <a:srgbClr val="000000"/>
                  </a:solidFill>
                  <a:latin typeface="Arimo"/>
                  <a:ea typeface="Arimo"/>
                  <a:cs typeface="Arimo"/>
                  <a:sym typeface="Arimo"/>
                </a:rPr>
                <a:t>Contraintes temporelles ou non</a:t>
              </a:r>
            </a:p>
            <a:p>
              <a:pPr marL="1338471" lvl="1" indent="-669235" algn="l">
                <a:lnSpc>
                  <a:spcPts val="3839"/>
                </a:lnSpc>
                <a:buFont typeface="Arial"/>
                <a:buChar char="•"/>
              </a:pPr>
              <a:r>
                <a:rPr lang="en-US" sz="3199" spc="139">
                  <a:solidFill>
                    <a:srgbClr val="000000"/>
                  </a:solidFill>
                  <a:latin typeface="Arimo"/>
                  <a:ea typeface="Arimo"/>
                  <a:cs typeface="Arimo"/>
                  <a:sym typeface="Arimo"/>
                </a:rPr>
                <a:t>Le degré de difficulté </a:t>
              </a:r>
            </a:p>
            <a:p>
              <a:pPr marL="1338471" lvl="1" indent="-669235" algn="l">
                <a:lnSpc>
                  <a:spcPts val="3839"/>
                </a:lnSpc>
                <a:buFont typeface="Arial"/>
                <a:buChar char="•"/>
              </a:pPr>
              <a:r>
                <a:rPr lang="en-US" sz="3199" spc="139">
                  <a:solidFill>
                    <a:srgbClr val="000000"/>
                  </a:solidFill>
                  <a:latin typeface="Arimo"/>
                  <a:ea typeface="Arimo"/>
                  <a:cs typeface="Arimo"/>
                  <a:sym typeface="Arimo"/>
                </a:rPr>
                <a:t>Le degré de difficulté des parcours (éloignement, couleur, trajectoire)</a:t>
              </a:r>
            </a:p>
            <a:p>
              <a:pPr marL="1338471" lvl="1" indent="-669235" algn="l">
                <a:lnSpc>
                  <a:spcPts val="3839"/>
                </a:lnSpc>
                <a:buFont typeface="Arial"/>
                <a:buChar char="•"/>
              </a:pPr>
              <a:r>
                <a:rPr lang="en-US" sz="3199" spc="139">
                  <a:solidFill>
                    <a:srgbClr val="000000"/>
                  </a:solidFill>
                  <a:latin typeface="Arimo"/>
                  <a:ea typeface="Arimo"/>
                  <a:cs typeface="Arimo"/>
                  <a:sym typeface="Arimo"/>
                </a:rPr>
                <a:t>La nature du ou des indicateurs fournis : message oral ou écrit, fléchage, photo, dessin, plan, carte</a:t>
              </a:r>
            </a:p>
            <a:p>
              <a:pPr marL="1338471" lvl="1" indent="-669235" algn="l">
                <a:lnSpc>
                  <a:spcPts val="3839"/>
                </a:lnSpc>
                <a:buFont typeface="Arial"/>
                <a:buChar char="•"/>
              </a:pPr>
              <a:r>
                <a:rPr lang="en-US" sz="3199" spc="139">
                  <a:solidFill>
                    <a:srgbClr val="000000"/>
                  </a:solidFill>
                  <a:latin typeface="Arimo"/>
                  <a:ea typeface="Arimo"/>
                  <a:cs typeface="Arimo"/>
                  <a:sym typeface="Arimo"/>
                </a:rPr>
                <a:t>…</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3083"/>
            <a:ext cx="18288000" cy="10287000"/>
          </a:xfrm>
          <a:custGeom>
            <a:avLst/>
            <a:gdLst/>
            <a:ahLst/>
            <a:cxnLst/>
            <a:rect l="l" t="t" r="r" b="b"/>
            <a:pathLst>
              <a:path w="18288000" h="10287000">
                <a:moveTo>
                  <a:pt x="0" y="0"/>
                </a:moveTo>
                <a:lnTo>
                  <a:pt x="18288000" y="0"/>
                </a:lnTo>
                <a:lnTo>
                  <a:pt x="18288000" y="10286999"/>
                </a:lnTo>
                <a:lnTo>
                  <a:pt x="0" y="10286999"/>
                </a:lnTo>
                <a:lnTo>
                  <a:pt x="0" y="0"/>
                </a:lnTo>
                <a:close/>
              </a:path>
            </a:pathLst>
          </a:custGeom>
          <a:blipFill>
            <a:blip r:embed="rId2">
              <a:alphaModFix amt="32999"/>
            </a:blip>
            <a:stretch>
              <a:fillRect l="-6249" t="-44444" b="-44444"/>
            </a:stretch>
          </a:blipFill>
        </p:spPr>
      </p:sp>
      <p:grpSp>
        <p:nvGrpSpPr>
          <p:cNvPr id="3" name="Group 3"/>
          <p:cNvGrpSpPr/>
          <p:nvPr/>
        </p:nvGrpSpPr>
        <p:grpSpPr>
          <a:xfrm>
            <a:off x="493568" y="485350"/>
            <a:ext cx="12500264" cy="1683327"/>
            <a:chOff x="0" y="0"/>
            <a:chExt cx="3292251" cy="443345"/>
          </a:xfrm>
        </p:grpSpPr>
        <p:sp>
          <p:nvSpPr>
            <p:cNvPr id="4" name="Freeform 4"/>
            <p:cNvSpPr/>
            <p:nvPr/>
          </p:nvSpPr>
          <p:spPr>
            <a:xfrm>
              <a:off x="0" y="0"/>
              <a:ext cx="3292251" cy="443345"/>
            </a:xfrm>
            <a:custGeom>
              <a:avLst/>
              <a:gdLst/>
              <a:ahLst/>
              <a:cxnLst/>
              <a:rect l="l" t="t" r="r" b="b"/>
              <a:pathLst>
                <a:path w="3292251" h="443345">
                  <a:moveTo>
                    <a:pt x="31586" y="0"/>
                  </a:moveTo>
                  <a:lnTo>
                    <a:pt x="3260664" y="0"/>
                  </a:lnTo>
                  <a:cubicBezTo>
                    <a:pt x="3269042" y="0"/>
                    <a:pt x="3277076" y="3328"/>
                    <a:pt x="3282999" y="9251"/>
                  </a:cubicBezTo>
                  <a:cubicBezTo>
                    <a:pt x="3288923" y="15175"/>
                    <a:pt x="3292251" y="23209"/>
                    <a:pt x="3292251" y="31586"/>
                  </a:cubicBezTo>
                  <a:lnTo>
                    <a:pt x="3292251" y="411759"/>
                  </a:lnTo>
                  <a:cubicBezTo>
                    <a:pt x="3292251" y="420136"/>
                    <a:pt x="3288923" y="428170"/>
                    <a:pt x="3282999" y="434094"/>
                  </a:cubicBezTo>
                  <a:cubicBezTo>
                    <a:pt x="3277076" y="440018"/>
                    <a:pt x="3269042" y="443345"/>
                    <a:pt x="3260664" y="443345"/>
                  </a:cubicBezTo>
                  <a:lnTo>
                    <a:pt x="31586" y="443345"/>
                  </a:lnTo>
                  <a:cubicBezTo>
                    <a:pt x="23209" y="443345"/>
                    <a:pt x="15175" y="440018"/>
                    <a:pt x="9251" y="434094"/>
                  </a:cubicBezTo>
                  <a:cubicBezTo>
                    <a:pt x="3328" y="428170"/>
                    <a:pt x="0" y="420136"/>
                    <a:pt x="0" y="411759"/>
                  </a:cubicBezTo>
                  <a:lnTo>
                    <a:pt x="0" y="31586"/>
                  </a:lnTo>
                  <a:cubicBezTo>
                    <a:pt x="0" y="23209"/>
                    <a:pt x="3328" y="15175"/>
                    <a:pt x="9251" y="9251"/>
                  </a:cubicBezTo>
                  <a:cubicBezTo>
                    <a:pt x="15175" y="3328"/>
                    <a:pt x="23209" y="0"/>
                    <a:pt x="31586" y="0"/>
                  </a:cubicBezTo>
                  <a:close/>
                </a:path>
              </a:pathLst>
            </a:custGeom>
            <a:solidFill>
              <a:srgbClr val="FFFFFF"/>
            </a:solidFill>
          </p:spPr>
        </p:sp>
        <p:sp>
          <p:nvSpPr>
            <p:cNvPr id="5" name="TextBox 5"/>
            <p:cNvSpPr txBox="1"/>
            <p:nvPr/>
          </p:nvSpPr>
          <p:spPr>
            <a:xfrm>
              <a:off x="0" y="-9525"/>
              <a:ext cx="3292251" cy="452870"/>
            </a:xfrm>
            <a:prstGeom prst="rect">
              <a:avLst/>
            </a:prstGeom>
          </p:spPr>
          <p:txBody>
            <a:bodyPr lIns="50800" tIns="50800" rIns="50800" bIns="50800" rtlCol="0" anchor="ctr"/>
            <a:lstStyle/>
            <a:p>
              <a:pPr algn="ctr">
                <a:lnSpc>
                  <a:spcPts val="2520"/>
                </a:lnSpc>
              </a:pPr>
              <a:endParaRPr/>
            </a:p>
          </p:txBody>
        </p:sp>
      </p:grpSp>
      <p:grpSp>
        <p:nvGrpSpPr>
          <p:cNvPr id="6" name="Group 6"/>
          <p:cNvGrpSpPr/>
          <p:nvPr/>
        </p:nvGrpSpPr>
        <p:grpSpPr>
          <a:xfrm>
            <a:off x="960120" y="723846"/>
            <a:ext cx="13213488" cy="1304554"/>
            <a:chOff x="0" y="0"/>
            <a:chExt cx="17617984" cy="1739406"/>
          </a:xfrm>
        </p:grpSpPr>
        <p:sp>
          <p:nvSpPr>
            <p:cNvPr id="7" name="Freeform 7"/>
            <p:cNvSpPr/>
            <p:nvPr/>
          </p:nvSpPr>
          <p:spPr>
            <a:xfrm>
              <a:off x="0" y="0"/>
              <a:ext cx="17617984" cy="1739405"/>
            </a:xfrm>
            <a:custGeom>
              <a:avLst/>
              <a:gdLst/>
              <a:ahLst/>
              <a:cxnLst/>
              <a:rect l="l" t="t" r="r" b="b"/>
              <a:pathLst>
                <a:path w="17617984" h="1739405">
                  <a:moveTo>
                    <a:pt x="0" y="0"/>
                  </a:moveTo>
                  <a:lnTo>
                    <a:pt x="17617984" y="0"/>
                  </a:lnTo>
                  <a:lnTo>
                    <a:pt x="17617984" y="1739405"/>
                  </a:lnTo>
                  <a:lnTo>
                    <a:pt x="0" y="1739405"/>
                  </a:lnTo>
                  <a:close/>
                </a:path>
              </a:pathLst>
            </a:custGeom>
            <a:solidFill>
              <a:srgbClr val="FFFFFF">
                <a:alpha val="0"/>
              </a:srgbClr>
            </a:solidFill>
          </p:spPr>
        </p:sp>
        <p:sp>
          <p:nvSpPr>
            <p:cNvPr id="8" name="TextBox 8"/>
            <p:cNvSpPr txBox="1"/>
            <p:nvPr/>
          </p:nvSpPr>
          <p:spPr>
            <a:xfrm>
              <a:off x="0" y="-28575"/>
              <a:ext cx="17617984" cy="1767981"/>
            </a:xfrm>
            <a:prstGeom prst="rect">
              <a:avLst/>
            </a:prstGeom>
          </p:spPr>
          <p:txBody>
            <a:bodyPr lIns="0" tIns="0" rIns="0" bIns="0" rtlCol="0" anchor="ctr"/>
            <a:lstStyle/>
            <a:p>
              <a:pPr algn="l">
                <a:lnSpc>
                  <a:spcPts val="7680"/>
                </a:lnSpc>
              </a:pPr>
              <a:r>
                <a:rPr lang="en-US" sz="6400" spc="-19">
                  <a:solidFill>
                    <a:srgbClr val="000000"/>
                  </a:solidFill>
                  <a:latin typeface="Arimo"/>
                  <a:ea typeface="Arimo"/>
                  <a:cs typeface="Arimo"/>
                  <a:sym typeface="Arimo"/>
                </a:rPr>
                <a:t>Les apprentissages transversaux</a:t>
              </a:r>
            </a:p>
          </p:txBody>
        </p:sp>
      </p:grpSp>
      <p:grpSp>
        <p:nvGrpSpPr>
          <p:cNvPr id="9" name="Group 9"/>
          <p:cNvGrpSpPr/>
          <p:nvPr/>
        </p:nvGrpSpPr>
        <p:grpSpPr>
          <a:xfrm>
            <a:off x="493568" y="2835176"/>
            <a:ext cx="12737985" cy="4570482"/>
            <a:chOff x="0" y="0"/>
            <a:chExt cx="3354860" cy="1203748"/>
          </a:xfrm>
        </p:grpSpPr>
        <p:sp>
          <p:nvSpPr>
            <p:cNvPr id="10" name="Freeform 10"/>
            <p:cNvSpPr/>
            <p:nvPr/>
          </p:nvSpPr>
          <p:spPr>
            <a:xfrm>
              <a:off x="0" y="0"/>
              <a:ext cx="3354860" cy="1203748"/>
            </a:xfrm>
            <a:custGeom>
              <a:avLst/>
              <a:gdLst/>
              <a:ahLst/>
              <a:cxnLst/>
              <a:rect l="l" t="t" r="r" b="b"/>
              <a:pathLst>
                <a:path w="3354860" h="1203748">
                  <a:moveTo>
                    <a:pt x="30997" y="0"/>
                  </a:moveTo>
                  <a:lnTo>
                    <a:pt x="3323863" y="0"/>
                  </a:lnTo>
                  <a:cubicBezTo>
                    <a:pt x="3332084" y="0"/>
                    <a:pt x="3339968" y="3266"/>
                    <a:pt x="3345781" y="9079"/>
                  </a:cubicBezTo>
                  <a:cubicBezTo>
                    <a:pt x="3351594" y="14892"/>
                    <a:pt x="3354860" y="22776"/>
                    <a:pt x="3354860" y="30997"/>
                  </a:cubicBezTo>
                  <a:lnTo>
                    <a:pt x="3354860" y="1172751"/>
                  </a:lnTo>
                  <a:cubicBezTo>
                    <a:pt x="3354860" y="1189871"/>
                    <a:pt x="3340982" y="1203748"/>
                    <a:pt x="3323863" y="1203748"/>
                  </a:cubicBezTo>
                  <a:lnTo>
                    <a:pt x="30997" y="1203748"/>
                  </a:lnTo>
                  <a:cubicBezTo>
                    <a:pt x="22776" y="1203748"/>
                    <a:pt x="14892" y="1200483"/>
                    <a:pt x="9079" y="1194670"/>
                  </a:cubicBezTo>
                  <a:cubicBezTo>
                    <a:pt x="3266" y="1188857"/>
                    <a:pt x="0" y="1180972"/>
                    <a:pt x="0" y="1172751"/>
                  </a:cubicBezTo>
                  <a:lnTo>
                    <a:pt x="0" y="30997"/>
                  </a:lnTo>
                  <a:cubicBezTo>
                    <a:pt x="0" y="22776"/>
                    <a:pt x="3266" y="14892"/>
                    <a:pt x="9079" y="9079"/>
                  </a:cubicBezTo>
                  <a:cubicBezTo>
                    <a:pt x="14892" y="3266"/>
                    <a:pt x="22776" y="0"/>
                    <a:pt x="30997" y="0"/>
                  </a:cubicBezTo>
                  <a:close/>
                </a:path>
              </a:pathLst>
            </a:custGeom>
            <a:solidFill>
              <a:srgbClr val="FFFFFF"/>
            </a:solidFill>
          </p:spPr>
        </p:sp>
        <p:sp>
          <p:nvSpPr>
            <p:cNvPr id="11" name="TextBox 11"/>
            <p:cNvSpPr txBox="1"/>
            <p:nvPr/>
          </p:nvSpPr>
          <p:spPr>
            <a:xfrm>
              <a:off x="0" y="-9525"/>
              <a:ext cx="3354860" cy="1213273"/>
            </a:xfrm>
            <a:prstGeom prst="rect">
              <a:avLst/>
            </a:prstGeom>
          </p:spPr>
          <p:txBody>
            <a:bodyPr lIns="50800" tIns="50800" rIns="50800" bIns="50800" rtlCol="0" anchor="ctr"/>
            <a:lstStyle/>
            <a:p>
              <a:pPr algn="ctr">
                <a:lnSpc>
                  <a:spcPts val="2520"/>
                </a:lnSpc>
              </a:pPr>
              <a:endParaRPr/>
            </a:p>
          </p:txBody>
        </p:sp>
      </p:grpSp>
      <p:grpSp>
        <p:nvGrpSpPr>
          <p:cNvPr id="12" name="Group 12"/>
          <p:cNvGrpSpPr/>
          <p:nvPr/>
        </p:nvGrpSpPr>
        <p:grpSpPr>
          <a:xfrm>
            <a:off x="1728355" y="2858259"/>
            <a:ext cx="17678400" cy="4570482"/>
            <a:chOff x="0" y="0"/>
            <a:chExt cx="23571200" cy="6093976"/>
          </a:xfrm>
        </p:grpSpPr>
        <p:sp>
          <p:nvSpPr>
            <p:cNvPr id="13" name="Freeform 13"/>
            <p:cNvSpPr/>
            <p:nvPr/>
          </p:nvSpPr>
          <p:spPr>
            <a:xfrm>
              <a:off x="0" y="0"/>
              <a:ext cx="23571200" cy="6093976"/>
            </a:xfrm>
            <a:custGeom>
              <a:avLst/>
              <a:gdLst/>
              <a:ahLst/>
              <a:cxnLst/>
              <a:rect l="l" t="t" r="r" b="b"/>
              <a:pathLst>
                <a:path w="23571200" h="6093976">
                  <a:moveTo>
                    <a:pt x="0" y="0"/>
                  </a:moveTo>
                  <a:lnTo>
                    <a:pt x="23571200" y="0"/>
                  </a:lnTo>
                  <a:lnTo>
                    <a:pt x="23571200" y="6093976"/>
                  </a:lnTo>
                  <a:lnTo>
                    <a:pt x="0" y="6093976"/>
                  </a:lnTo>
                  <a:close/>
                </a:path>
              </a:pathLst>
            </a:custGeom>
            <a:solidFill>
              <a:srgbClr val="000000">
                <a:alpha val="0"/>
              </a:srgbClr>
            </a:solidFill>
          </p:spPr>
        </p:sp>
        <p:sp>
          <p:nvSpPr>
            <p:cNvPr id="14" name="TextBox 14"/>
            <p:cNvSpPr txBox="1"/>
            <p:nvPr/>
          </p:nvSpPr>
          <p:spPr>
            <a:xfrm>
              <a:off x="0" y="0"/>
              <a:ext cx="23571200" cy="6093976"/>
            </a:xfrm>
            <a:prstGeom prst="rect">
              <a:avLst/>
            </a:prstGeom>
          </p:spPr>
          <p:txBody>
            <a:bodyPr lIns="0" tIns="0" rIns="0" bIns="0" rtlCol="0" anchor="t"/>
            <a:lstStyle/>
            <a:p>
              <a:pPr algn="l">
                <a:lnSpc>
                  <a:spcPts val="4320"/>
                </a:lnSpc>
              </a:pPr>
              <a:r>
                <a:rPr lang="en-US" sz="3600" u="sng" spc="33">
                  <a:solidFill>
                    <a:srgbClr val="000000"/>
                  </a:solidFill>
                  <a:latin typeface="TT Rounds Condensed"/>
                  <a:ea typeface="TT Rounds Condensed"/>
                  <a:cs typeface="TT Rounds Condensed"/>
                  <a:sym typeface="TT Rounds Condensed"/>
                </a:rPr>
                <a:t>Maîtrise de la langue, mathématiques et découverte du monde :</a:t>
              </a:r>
            </a:p>
            <a:p>
              <a:pPr algn="l">
                <a:lnSpc>
                  <a:spcPts val="4320"/>
                </a:lnSpc>
              </a:pPr>
              <a:r>
                <a:rPr lang="en-US" sz="3600" spc="33">
                  <a:solidFill>
                    <a:srgbClr val="000000"/>
                  </a:solidFill>
                  <a:latin typeface="TT Rounds Condensed"/>
                  <a:ea typeface="TT Rounds Condensed"/>
                  <a:cs typeface="TT Rounds Condensed"/>
                  <a:sym typeface="TT Rounds Condensed"/>
                </a:rPr>
                <a:t>- lire un paysage, en identifiant les éléments</a:t>
              </a:r>
            </a:p>
            <a:p>
              <a:pPr algn="l">
                <a:lnSpc>
                  <a:spcPts val="4320"/>
                </a:lnSpc>
              </a:pPr>
              <a:r>
                <a:rPr lang="en-US" sz="3600" spc="33">
                  <a:solidFill>
                    <a:srgbClr val="000000"/>
                  </a:solidFill>
                  <a:latin typeface="TT Rounds Condensed"/>
                  <a:ea typeface="TT Rounds Condensed"/>
                  <a:cs typeface="TT Rounds Condensed"/>
                  <a:sym typeface="TT Rounds Condensed"/>
                </a:rPr>
                <a:t>caractéristiques, y prendre des informations</a:t>
              </a:r>
            </a:p>
            <a:p>
              <a:pPr algn="l">
                <a:lnSpc>
                  <a:spcPts val="4320"/>
                </a:lnSpc>
              </a:pPr>
              <a:r>
                <a:rPr lang="en-US" sz="3600" spc="33">
                  <a:solidFill>
                    <a:srgbClr val="000000"/>
                  </a:solidFill>
                  <a:latin typeface="TT Rounds Condensed"/>
                  <a:ea typeface="TT Rounds Condensed"/>
                  <a:cs typeface="TT Rounds Condensed"/>
                  <a:sym typeface="TT Rounds Condensed"/>
                </a:rPr>
                <a:t>précises ;</a:t>
              </a:r>
            </a:p>
            <a:p>
              <a:pPr algn="l">
                <a:lnSpc>
                  <a:spcPts val="4320"/>
                </a:lnSpc>
              </a:pPr>
              <a:r>
                <a:rPr lang="en-US" sz="3600" spc="33">
                  <a:solidFill>
                    <a:srgbClr val="000000"/>
                  </a:solidFill>
                  <a:latin typeface="TT Rounds Condensed"/>
                  <a:ea typeface="TT Rounds Condensed"/>
                  <a:cs typeface="TT Rounds Condensed"/>
                  <a:sym typeface="TT Rounds Condensed"/>
                </a:rPr>
                <a:t>- décrire les éléments avec un vocabulaire précis</a:t>
              </a:r>
            </a:p>
            <a:p>
              <a:pPr algn="l">
                <a:lnSpc>
                  <a:spcPts val="4320"/>
                </a:lnSpc>
              </a:pPr>
              <a:r>
                <a:rPr lang="en-US" sz="3600" spc="33">
                  <a:solidFill>
                    <a:srgbClr val="000000"/>
                  </a:solidFill>
                  <a:latin typeface="TT Rounds Condensed"/>
                  <a:ea typeface="TT Rounds Condensed"/>
                  <a:cs typeface="TT Rounds Condensed"/>
                  <a:sym typeface="TT Rounds Condensed"/>
                </a:rPr>
                <a:t>et approprié ;</a:t>
              </a:r>
            </a:p>
            <a:p>
              <a:pPr algn="l">
                <a:lnSpc>
                  <a:spcPts val="4320"/>
                </a:lnSpc>
              </a:pPr>
              <a:r>
                <a:rPr lang="en-US" sz="3600" spc="33">
                  <a:solidFill>
                    <a:srgbClr val="000000"/>
                  </a:solidFill>
                  <a:latin typeface="TT Rounds Condensed"/>
                  <a:ea typeface="TT Rounds Condensed"/>
                  <a:cs typeface="TT Rounds Condensed"/>
                  <a:sym typeface="TT Rounds Condensed"/>
                </a:rPr>
                <a:t>- lire et utiliser une représentation de l’espace en</a:t>
              </a:r>
            </a:p>
            <a:p>
              <a:pPr algn="l">
                <a:lnSpc>
                  <a:spcPts val="4320"/>
                </a:lnSpc>
              </a:pPr>
              <a:r>
                <a:rPr lang="en-US" sz="3600" spc="33">
                  <a:solidFill>
                    <a:srgbClr val="000000"/>
                  </a:solidFill>
                  <a:latin typeface="TT Rounds Condensed"/>
                  <a:ea typeface="TT Rounds Condensed"/>
                  <a:cs typeface="TT Rounds Condensed"/>
                  <a:sym typeface="TT Rounds Condensed"/>
                </a:rPr>
                <a:t>2D (savoirs : échelle, légende)</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6812685" y="707175"/>
            <a:ext cx="10878750" cy="1668510"/>
            <a:chOff x="0" y="0"/>
            <a:chExt cx="14505000" cy="2224680"/>
          </a:xfrm>
        </p:grpSpPr>
        <p:sp>
          <p:nvSpPr>
            <p:cNvPr id="4" name="Freeform 4"/>
            <p:cNvSpPr/>
            <p:nvPr/>
          </p:nvSpPr>
          <p:spPr>
            <a:xfrm>
              <a:off x="38100" y="38100"/>
              <a:ext cx="14428851" cy="2148459"/>
            </a:xfrm>
            <a:custGeom>
              <a:avLst/>
              <a:gdLst/>
              <a:ahLst/>
              <a:cxnLst/>
              <a:rect l="l" t="t" r="r" b="b"/>
              <a:pathLst>
                <a:path w="14428851" h="2148459">
                  <a:moveTo>
                    <a:pt x="0" y="0"/>
                  </a:moveTo>
                  <a:lnTo>
                    <a:pt x="14428851" y="0"/>
                  </a:lnTo>
                  <a:lnTo>
                    <a:pt x="14428851" y="2148459"/>
                  </a:lnTo>
                  <a:lnTo>
                    <a:pt x="0" y="2148459"/>
                  </a:lnTo>
                  <a:close/>
                </a:path>
              </a:pathLst>
            </a:custGeom>
            <a:solidFill>
              <a:srgbClr val="B4C7E7"/>
            </a:solidFill>
          </p:spPr>
        </p:sp>
        <p:sp>
          <p:nvSpPr>
            <p:cNvPr id="5" name="Freeform 5"/>
            <p:cNvSpPr/>
            <p:nvPr/>
          </p:nvSpPr>
          <p:spPr>
            <a:xfrm>
              <a:off x="0" y="0"/>
              <a:ext cx="14505051" cy="2224659"/>
            </a:xfrm>
            <a:custGeom>
              <a:avLst/>
              <a:gdLst/>
              <a:ahLst/>
              <a:cxnLst/>
              <a:rect l="l" t="t" r="r" b="b"/>
              <a:pathLst>
                <a:path w="14505051" h="2224659">
                  <a:moveTo>
                    <a:pt x="38100" y="0"/>
                  </a:moveTo>
                  <a:lnTo>
                    <a:pt x="14466951" y="0"/>
                  </a:lnTo>
                  <a:cubicBezTo>
                    <a:pt x="14488033" y="0"/>
                    <a:pt x="14505051" y="17018"/>
                    <a:pt x="14505051" y="38100"/>
                  </a:cubicBezTo>
                  <a:lnTo>
                    <a:pt x="14505051" y="2186559"/>
                  </a:lnTo>
                  <a:cubicBezTo>
                    <a:pt x="14505051" y="2207641"/>
                    <a:pt x="14488033" y="2224659"/>
                    <a:pt x="14466951" y="2224659"/>
                  </a:cubicBezTo>
                  <a:lnTo>
                    <a:pt x="38100" y="2224659"/>
                  </a:lnTo>
                  <a:cubicBezTo>
                    <a:pt x="17018" y="2224659"/>
                    <a:pt x="0" y="2207641"/>
                    <a:pt x="0" y="2186559"/>
                  </a:cubicBezTo>
                  <a:lnTo>
                    <a:pt x="0" y="38100"/>
                  </a:lnTo>
                  <a:cubicBezTo>
                    <a:pt x="0" y="17018"/>
                    <a:pt x="17018" y="0"/>
                    <a:pt x="38100" y="0"/>
                  </a:cubicBezTo>
                  <a:moveTo>
                    <a:pt x="38100" y="76200"/>
                  </a:moveTo>
                  <a:lnTo>
                    <a:pt x="38100" y="38100"/>
                  </a:lnTo>
                  <a:lnTo>
                    <a:pt x="76200" y="38100"/>
                  </a:lnTo>
                  <a:lnTo>
                    <a:pt x="76200" y="2186559"/>
                  </a:lnTo>
                  <a:lnTo>
                    <a:pt x="38100" y="2186559"/>
                  </a:lnTo>
                  <a:lnTo>
                    <a:pt x="38100" y="2148459"/>
                  </a:lnTo>
                  <a:lnTo>
                    <a:pt x="14466951" y="2148459"/>
                  </a:lnTo>
                  <a:lnTo>
                    <a:pt x="14466951" y="2186559"/>
                  </a:lnTo>
                  <a:lnTo>
                    <a:pt x="14428851" y="2186559"/>
                  </a:lnTo>
                  <a:lnTo>
                    <a:pt x="14428851" y="38100"/>
                  </a:lnTo>
                  <a:lnTo>
                    <a:pt x="14466951" y="38100"/>
                  </a:lnTo>
                  <a:lnTo>
                    <a:pt x="14466951" y="76200"/>
                  </a:lnTo>
                  <a:lnTo>
                    <a:pt x="38100" y="76200"/>
                  </a:lnTo>
                  <a:close/>
                </a:path>
              </a:pathLst>
            </a:custGeom>
            <a:solidFill>
              <a:srgbClr val="000000"/>
            </a:solidFill>
          </p:spPr>
        </p:sp>
        <p:sp>
          <p:nvSpPr>
            <p:cNvPr id="6" name="TextBox 6"/>
            <p:cNvSpPr txBox="1"/>
            <p:nvPr/>
          </p:nvSpPr>
          <p:spPr>
            <a:xfrm>
              <a:off x="0" y="85725"/>
              <a:ext cx="14505000" cy="2138955"/>
            </a:xfrm>
            <a:prstGeom prst="rect">
              <a:avLst/>
            </a:prstGeom>
          </p:spPr>
          <p:txBody>
            <a:bodyPr lIns="50800" tIns="50800" rIns="50800" bIns="50800" rtlCol="0" anchor="b"/>
            <a:lstStyle/>
            <a:p>
              <a:pPr algn="ctr">
                <a:lnSpc>
                  <a:spcPts val="8748"/>
                </a:lnSpc>
              </a:pPr>
              <a:r>
                <a:rPr lang="en-US" sz="8100" spc="74">
                  <a:solidFill>
                    <a:srgbClr val="000000"/>
                  </a:solidFill>
                  <a:latin typeface="TT Rounds Condensed"/>
                  <a:ea typeface="TT Rounds Condensed"/>
                  <a:cs typeface="TT Rounds Condensed"/>
                  <a:sym typeface="TT Rounds Condensed"/>
                </a:rPr>
                <a:t>Modalités</a:t>
              </a:r>
            </a:p>
          </p:txBody>
        </p:sp>
      </p:grpSp>
      <p:grpSp>
        <p:nvGrpSpPr>
          <p:cNvPr id="7" name="Group 7"/>
          <p:cNvGrpSpPr/>
          <p:nvPr/>
        </p:nvGrpSpPr>
        <p:grpSpPr>
          <a:xfrm>
            <a:off x="244186" y="2631921"/>
            <a:ext cx="16178646" cy="7045037"/>
            <a:chOff x="0" y="0"/>
            <a:chExt cx="4261043" cy="1855483"/>
          </a:xfrm>
        </p:grpSpPr>
        <p:sp>
          <p:nvSpPr>
            <p:cNvPr id="8" name="Freeform 8"/>
            <p:cNvSpPr/>
            <p:nvPr/>
          </p:nvSpPr>
          <p:spPr>
            <a:xfrm>
              <a:off x="0" y="0"/>
              <a:ext cx="4261043" cy="1855483"/>
            </a:xfrm>
            <a:custGeom>
              <a:avLst/>
              <a:gdLst/>
              <a:ahLst/>
              <a:cxnLst/>
              <a:rect l="l" t="t" r="r" b="b"/>
              <a:pathLst>
                <a:path w="4261043" h="1855483">
                  <a:moveTo>
                    <a:pt x="24405" y="0"/>
                  </a:moveTo>
                  <a:lnTo>
                    <a:pt x="4236638" y="0"/>
                  </a:lnTo>
                  <a:cubicBezTo>
                    <a:pt x="4243110" y="0"/>
                    <a:pt x="4249318" y="2571"/>
                    <a:pt x="4253895" y="7148"/>
                  </a:cubicBezTo>
                  <a:cubicBezTo>
                    <a:pt x="4258471" y="11725"/>
                    <a:pt x="4261043" y="17932"/>
                    <a:pt x="4261043" y="24405"/>
                  </a:cubicBezTo>
                  <a:lnTo>
                    <a:pt x="4261043" y="1831078"/>
                  </a:lnTo>
                  <a:cubicBezTo>
                    <a:pt x="4261043" y="1844556"/>
                    <a:pt x="4250116" y="1855483"/>
                    <a:pt x="4236638" y="1855483"/>
                  </a:cubicBezTo>
                  <a:lnTo>
                    <a:pt x="24405" y="1855483"/>
                  </a:lnTo>
                  <a:cubicBezTo>
                    <a:pt x="17932" y="1855483"/>
                    <a:pt x="11725" y="1852912"/>
                    <a:pt x="7148" y="1848335"/>
                  </a:cubicBezTo>
                  <a:cubicBezTo>
                    <a:pt x="2571" y="1843758"/>
                    <a:pt x="0" y="1837551"/>
                    <a:pt x="0" y="1831078"/>
                  </a:cubicBezTo>
                  <a:lnTo>
                    <a:pt x="0" y="24405"/>
                  </a:lnTo>
                  <a:cubicBezTo>
                    <a:pt x="0" y="10926"/>
                    <a:pt x="10926" y="0"/>
                    <a:pt x="24405" y="0"/>
                  </a:cubicBezTo>
                  <a:close/>
                </a:path>
              </a:pathLst>
            </a:custGeom>
            <a:solidFill>
              <a:srgbClr val="FFFFFF"/>
            </a:solidFill>
          </p:spPr>
        </p:sp>
        <p:sp>
          <p:nvSpPr>
            <p:cNvPr id="9" name="TextBox 9"/>
            <p:cNvSpPr txBox="1"/>
            <p:nvPr/>
          </p:nvSpPr>
          <p:spPr>
            <a:xfrm>
              <a:off x="0" y="-9525"/>
              <a:ext cx="4261043" cy="1865008"/>
            </a:xfrm>
            <a:prstGeom prst="rect">
              <a:avLst/>
            </a:prstGeom>
          </p:spPr>
          <p:txBody>
            <a:bodyPr lIns="50800" tIns="50800" rIns="50800" bIns="50800" rtlCol="0" anchor="ctr"/>
            <a:lstStyle/>
            <a:p>
              <a:pPr algn="ctr">
                <a:lnSpc>
                  <a:spcPts val="2520"/>
                </a:lnSpc>
              </a:pPr>
              <a:endParaRPr/>
            </a:p>
          </p:txBody>
        </p:sp>
      </p:grpSp>
      <p:grpSp>
        <p:nvGrpSpPr>
          <p:cNvPr id="10" name="Group 10"/>
          <p:cNvGrpSpPr/>
          <p:nvPr/>
        </p:nvGrpSpPr>
        <p:grpSpPr>
          <a:xfrm>
            <a:off x="1366275" y="3461928"/>
            <a:ext cx="3216634" cy="1603248"/>
            <a:chOff x="0" y="0"/>
            <a:chExt cx="4288846" cy="2137664"/>
          </a:xfrm>
        </p:grpSpPr>
        <p:sp>
          <p:nvSpPr>
            <p:cNvPr id="11" name="Freeform 11"/>
            <p:cNvSpPr/>
            <p:nvPr/>
          </p:nvSpPr>
          <p:spPr>
            <a:xfrm>
              <a:off x="12700" y="12700"/>
              <a:ext cx="4263390" cy="2112264"/>
            </a:xfrm>
            <a:custGeom>
              <a:avLst/>
              <a:gdLst/>
              <a:ahLst/>
              <a:cxnLst/>
              <a:rect l="l" t="t" r="r" b="b"/>
              <a:pathLst>
                <a:path w="4263390" h="2112264">
                  <a:moveTo>
                    <a:pt x="0" y="211201"/>
                  </a:moveTo>
                  <a:cubicBezTo>
                    <a:pt x="0" y="94615"/>
                    <a:pt x="95123" y="0"/>
                    <a:pt x="212471" y="0"/>
                  </a:cubicBezTo>
                  <a:lnTo>
                    <a:pt x="4050919" y="0"/>
                  </a:lnTo>
                  <a:cubicBezTo>
                    <a:pt x="4168267" y="0"/>
                    <a:pt x="4263390" y="94615"/>
                    <a:pt x="4263390" y="211201"/>
                  </a:cubicBezTo>
                  <a:lnTo>
                    <a:pt x="4263390" y="1901063"/>
                  </a:lnTo>
                  <a:cubicBezTo>
                    <a:pt x="4263390" y="2017776"/>
                    <a:pt x="4168267" y="2112264"/>
                    <a:pt x="4050919" y="2112264"/>
                  </a:cubicBezTo>
                  <a:lnTo>
                    <a:pt x="212471" y="2112264"/>
                  </a:lnTo>
                  <a:cubicBezTo>
                    <a:pt x="95123" y="2112264"/>
                    <a:pt x="0" y="2017649"/>
                    <a:pt x="0" y="1901063"/>
                  </a:cubicBezTo>
                  <a:close/>
                </a:path>
              </a:pathLst>
            </a:custGeom>
            <a:blipFill>
              <a:blip r:embed="rId3"/>
              <a:stretch>
                <a:fillRect l="-297" t="-13451" r="-299" b="-13451"/>
              </a:stretch>
            </a:blipFill>
          </p:spPr>
        </p:sp>
        <p:sp>
          <p:nvSpPr>
            <p:cNvPr id="12" name="Freeform 12"/>
            <p:cNvSpPr/>
            <p:nvPr/>
          </p:nvSpPr>
          <p:spPr>
            <a:xfrm>
              <a:off x="0" y="0"/>
              <a:ext cx="4288790" cy="2137664"/>
            </a:xfrm>
            <a:custGeom>
              <a:avLst/>
              <a:gdLst/>
              <a:ahLst/>
              <a:cxnLst/>
              <a:rect l="l" t="t" r="r" b="b"/>
              <a:pathLst>
                <a:path w="4288790" h="2137664">
                  <a:moveTo>
                    <a:pt x="0" y="223901"/>
                  </a:moveTo>
                  <a:cubicBezTo>
                    <a:pt x="0" y="100203"/>
                    <a:pt x="100838" y="0"/>
                    <a:pt x="225171" y="0"/>
                  </a:cubicBezTo>
                  <a:lnTo>
                    <a:pt x="4063619" y="0"/>
                  </a:lnTo>
                  <a:lnTo>
                    <a:pt x="4063619" y="12700"/>
                  </a:lnTo>
                  <a:lnTo>
                    <a:pt x="4063619" y="0"/>
                  </a:lnTo>
                  <a:cubicBezTo>
                    <a:pt x="4187952" y="0"/>
                    <a:pt x="4288790" y="100203"/>
                    <a:pt x="4288790" y="223901"/>
                  </a:cubicBezTo>
                  <a:lnTo>
                    <a:pt x="4276090" y="223901"/>
                  </a:lnTo>
                  <a:lnTo>
                    <a:pt x="4288790" y="223901"/>
                  </a:lnTo>
                  <a:lnTo>
                    <a:pt x="4288790" y="1913763"/>
                  </a:lnTo>
                  <a:lnTo>
                    <a:pt x="4276090" y="1913763"/>
                  </a:lnTo>
                  <a:lnTo>
                    <a:pt x="4288790" y="1913763"/>
                  </a:lnTo>
                  <a:cubicBezTo>
                    <a:pt x="4288790" y="2037461"/>
                    <a:pt x="4187952" y="2137664"/>
                    <a:pt x="4063619" y="2137664"/>
                  </a:cubicBezTo>
                  <a:lnTo>
                    <a:pt x="4063619" y="2124964"/>
                  </a:lnTo>
                  <a:lnTo>
                    <a:pt x="4063619" y="2137664"/>
                  </a:lnTo>
                  <a:lnTo>
                    <a:pt x="225171" y="2137664"/>
                  </a:lnTo>
                  <a:lnTo>
                    <a:pt x="225171" y="2124964"/>
                  </a:lnTo>
                  <a:lnTo>
                    <a:pt x="225171" y="2137664"/>
                  </a:lnTo>
                  <a:cubicBezTo>
                    <a:pt x="100838" y="2137664"/>
                    <a:pt x="0" y="2037461"/>
                    <a:pt x="0" y="1913763"/>
                  </a:cubicBezTo>
                  <a:lnTo>
                    <a:pt x="0" y="223901"/>
                  </a:lnTo>
                  <a:lnTo>
                    <a:pt x="12700" y="223901"/>
                  </a:lnTo>
                  <a:lnTo>
                    <a:pt x="0" y="223901"/>
                  </a:lnTo>
                  <a:moveTo>
                    <a:pt x="25400" y="223901"/>
                  </a:moveTo>
                  <a:lnTo>
                    <a:pt x="25400" y="1913763"/>
                  </a:lnTo>
                  <a:lnTo>
                    <a:pt x="12700" y="1913763"/>
                  </a:lnTo>
                  <a:lnTo>
                    <a:pt x="25400" y="1913763"/>
                  </a:lnTo>
                  <a:cubicBezTo>
                    <a:pt x="25400" y="2023364"/>
                    <a:pt x="114808" y="2112264"/>
                    <a:pt x="225171" y="2112264"/>
                  </a:cubicBezTo>
                  <a:lnTo>
                    <a:pt x="4063619" y="2112264"/>
                  </a:lnTo>
                  <a:cubicBezTo>
                    <a:pt x="4173982" y="2112264"/>
                    <a:pt x="4263390" y="2023364"/>
                    <a:pt x="4263390" y="1913763"/>
                  </a:cubicBezTo>
                  <a:lnTo>
                    <a:pt x="4263390" y="223901"/>
                  </a:lnTo>
                  <a:cubicBezTo>
                    <a:pt x="4263390" y="114300"/>
                    <a:pt x="4174109" y="25400"/>
                    <a:pt x="4063619" y="25400"/>
                  </a:cubicBezTo>
                  <a:lnTo>
                    <a:pt x="225171" y="25400"/>
                  </a:lnTo>
                  <a:lnTo>
                    <a:pt x="225171" y="12700"/>
                  </a:lnTo>
                  <a:lnTo>
                    <a:pt x="225171" y="25400"/>
                  </a:lnTo>
                  <a:cubicBezTo>
                    <a:pt x="114808" y="25400"/>
                    <a:pt x="25400" y="114300"/>
                    <a:pt x="25400" y="223901"/>
                  </a:cubicBezTo>
                  <a:close/>
                </a:path>
              </a:pathLst>
            </a:custGeom>
            <a:solidFill>
              <a:srgbClr val="FFFFFF"/>
            </a:solidFill>
          </p:spPr>
        </p:sp>
      </p:grpSp>
      <p:grpSp>
        <p:nvGrpSpPr>
          <p:cNvPr id="13" name="Group 13"/>
          <p:cNvGrpSpPr/>
          <p:nvPr/>
        </p:nvGrpSpPr>
        <p:grpSpPr>
          <a:xfrm>
            <a:off x="11017631" y="3549777"/>
            <a:ext cx="3216635" cy="1603248"/>
            <a:chOff x="0" y="0"/>
            <a:chExt cx="4288846" cy="2137664"/>
          </a:xfrm>
        </p:grpSpPr>
        <p:sp>
          <p:nvSpPr>
            <p:cNvPr id="14" name="Freeform 14"/>
            <p:cNvSpPr/>
            <p:nvPr/>
          </p:nvSpPr>
          <p:spPr>
            <a:xfrm>
              <a:off x="12700" y="12700"/>
              <a:ext cx="4263390" cy="2112264"/>
            </a:xfrm>
            <a:custGeom>
              <a:avLst/>
              <a:gdLst/>
              <a:ahLst/>
              <a:cxnLst/>
              <a:rect l="l" t="t" r="r" b="b"/>
              <a:pathLst>
                <a:path w="4263390" h="2112264">
                  <a:moveTo>
                    <a:pt x="0" y="211201"/>
                  </a:moveTo>
                  <a:cubicBezTo>
                    <a:pt x="0" y="94615"/>
                    <a:pt x="95123" y="0"/>
                    <a:pt x="212471" y="0"/>
                  </a:cubicBezTo>
                  <a:lnTo>
                    <a:pt x="4050919" y="0"/>
                  </a:lnTo>
                  <a:cubicBezTo>
                    <a:pt x="4168267" y="0"/>
                    <a:pt x="4263390" y="94615"/>
                    <a:pt x="4263390" y="211201"/>
                  </a:cubicBezTo>
                  <a:lnTo>
                    <a:pt x="4263390" y="1901063"/>
                  </a:lnTo>
                  <a:cubicBezTo>
                    <a:pt x="4263390" y="2017776"/>
                    <a:pt x="4168267" y="2112264"/>
                    <a:pt x="4050919" y="2112264"/>
                  </a:cubicBezTo>
                  <a:lnTo>
                    <a:pt x="212471" y="2112264"/>
                  </a:lnTo>
                  <a:cubicBezTo>
                    <a:pt x="95123" y="2112264"/>
                    <a:pt x="0" y="2017649"/>
                    <a:pt x="0" y="1901063"/>
                  </a:cubicBezTo>
                  <a:close/>
                </a:path>
              </a:pathLst>
            </a:custGeom>
            <a:blipFill>
              <a:blip r:embed="rId4"/>
              <a:stretch>
                <a:fillRect l="-297" t="-8606" r="-299" b="-8606"/>
              </a:stretch>
            </a:blipFill>
          </p:spPr>
        </p:sp>
        <p:sp>
          <p:nvSpPr>
            <p:cNvPr id="15" name="Freeform 15"/>
            <p:cNvSpPr/>
            <p:nvPr/>
          </p:nvSpPr>
          <p:spPr>
            <a:xfrm>
              <a:off x="0" y="0"/>
              <a:ext cx="4288790" cy="2137664"/>
            </a:xfrm>
            <a:custGeom>
              <a:avLst/>
              <a:gdLst/>
              <a:ahLst/>
              <a:cxnLst/>
              <a:rect l="l" t="t" r="r" b="b"/>
              <a:pathLst>
                <a:path w="4288790" h="2137664">
                  <a:moveTo>
                    <a:pt x="0" y="223901"/>
                  </a:moveTo>
                  <a:cubicBezTo>
                    <a:pt x="0" y="100203"/>
                    <a:pt x="100838" y="0"/>
                    <a:pt x="225171" y="0"/>
                  </a:cubicBezTo>
                  <a:lnTo>
                    <a:pt x="4063619" y="0"/>
                  </a:lnTo>
                  <a:lnTo>
                    <a:pt x="4063619" y="12700"/>
                  </a:lnTo>
                  <a:lnTo>
                    <a:pt x="4063619" y="0"/>
                  </a:lnTo>
                  <a:cubicBezTo>
                    <a:pt x="4187952" y="0"/>
                    <a:pt x="4288790" y="100203"/>
                    <a:pt x="4288790" y="223901"/>
                  </a:cubicBezTo>
                  <a:lnTo>
                    <a:pt x="4276090" y="223901"/>
                  </a:lnTo>
                  <a:lnTo>
                    <a:pt x="4288790" y="223901"/>
                  </a:lnTo>
                  <a:lnTo>
                    <a:pt x="4288790" y="1913763"/>
                  </a:lnTo>
                  <a:lnTo>
                    <a:pt x="4276090" y="1913763"/>
                  </a:lnTo>
                  <a:lnTo>
                    <a:pt x="4288790" y="1913763"/>
                  </a:lnTo>
                  <a:cubicBezTo>
                    <a:pt x="4288790" y="2037461"/>
                    <a:pt x="4187952" y="2137664"/>
                    <a:pt x="4063619" y="2137664"/>
                  </a:cubicBezTo>
                  <a:lnTo>
                    <a:pt x="4063619" y="2124964"/>
                  </a:lnTo>
                  <a:lnTo>
                    <a:pt x="4063619" y="2137664"/>
                  </a:lnTo>
                  <a:lnTo>
                    <a:pt x="225171" y="2137664"/>
                  </a:lnTo>
                  <a:lnTo>
                    <a:pt x="225171" y="2124964"/>
                  </a:lnTo>
                  <a:lnTo>
                    <a:pt x="225171" y="2137664"/>
                  </a:lnTo>
                  <a:cubicBezTo>
                    <a:pt x="100838" y="2137664"/>
                    <a:pt x="0" y="2037461"/>
                    <a:pt x="0" y="1913763"/>
                  </a:cubicBezTo>
                  <a:lnTo>
                    <a:pt x="0" y="223901"/>
                  </a:lnTo>
                  <a:lnTo>
                    <a:pt x="12700" y="223901"/>
                  </a:lnTo>
                  <a:lnTo>
                    <a:pt x="0" y="223901"/>
                  </a:lnTo>
                  <a:moveTo>
                    <a:pt x="25400" y="223901"/>
                  </a:moveTo>
                  <a:lnTo>
                    <a:pt x="25400" y="1913763"/>
                  </a:lnTo>
                  <a:lnTo>
                    <a:pt x="12700" y="1913763"/>
                  </a:lnTo>
                  <a:lnTo>
                    <a:pt x="25400" y="1913763"/>
                  </a:lnTo>
                  <a:cubicBezTo>
                    <a:pt x="25400" y="2023364"/>
                    <a:pt x="114808" y="2112264"/>
                    <a:pt x="225171" y="2112264"/>
                  </a:cubicBezTo>
                  <a:lnTo>
                    <a:pt x="4063619" y="2112264"/>
                  </a:lnTo>
                  <a:cubicBezTo>
                    <a:pt x="4173982" y="2112264"/>
                    <a:pt x="4263390" y="2023364"/>
                    <a:pt x="4263390" y="1913763"/>
                  </a:cubicBezTo>
                  <a:lnTo>
                    <a:pt x="4263390" y="223901"/>
                  </a:lnTo>
                  <a:cubicBezTo>
                    <a:pt x="4263390" y="114300"/>
                    <a:pt x="4174109" y="25400"/>
                    <a:pt x="4063619" y="25400"/>
                  </a:cubicBezTo>
                  <a:lnTo>
                    <a:pt x="225171" y="25400"/>
                  </a:lnTo>
                  <a:lnTo>
                    <a:pt x="225171" y="12700"/>
                  </a:lnTo>
                  <a:lnTo>
                    <a:pt x="225171" y="25400"/>
                  </a:lnTo>
                  <a:cubicBezTo>
                    <a:pt x="114808" y="25400"/>
                    <a:pt x="25400" y="114300"/>
                    <a:pt x="25400" y="223901"/>
                  </a:cubicBezTo>
                  <a:close/>
                </a:path>
              </a:pathLst>
            </a:custGeom>
            <a:solidFill>
              <a:srgbClr val="FFFFFF"/>
            </a:solidFill>
          </p:spPr>
        </p:sp>
      </p:grpSp>
      <p:grpSp>
        <p:nvGrpSpPr>
          <p:cNvPr id="16" name="Group 16"/>
          <p:cNvGrpSpPr/>
          <p:nvPr/>
        </p:nvGrpSpPr>
        <p:grpSpPr>
          <a:xfrm>
            <a:off x="4976403" y="6757008"/>
            <a:ext cx="3216635" cy="1603248"/>
            <a:chOff x="0" y="0"/>
            <a:chExt cx="4288846" cy="2137664"/>
          </a:xfrm>
        </p:grpSpPr>
        <p:sp>
          <p:nvSpPr>
            <p:cNvPr id="17" name="Freeform 17"/>
            <p:cNvSpPr/>
            <p:nvPr/>
          </p:nvSpPr>
          <p:spPr>
            <a:xfrm>
              <a:off x="12700" y="12700"/>
              <a:ext cx="4263390" cy="2112264"/>
            </a:xfrm>
            <a:custGeom>
              <a:avLst/>
              <a:gdLst/>
              <a:ahLst/>
              <a:cxnLst/>
              <a:rect l="l" t="t" r="r" b="b"/>
              <a:pathLst>
                <a:path w="4263390" h="2112264">
                  <a:moveTo>
                    <a:pt x="0" y="211201"/>
                  </a:moveTo>
                  <a:cubicBezTo>
                    <a:pt x="0" y="94615"/>
                    <a:pt x="95123" y="0"/>
                    <a:pt x="212471" y="0"/>
                  </a:cubicBezTo>
                  <a:lnTo>
                    <a:pt x="4050919" y="0"/>
                  </a:lnTo>
                  <a:cubicBezTo>
                    <a:pt x="4168267" y="0"/>
                    <a:pt x="4263390" y="94615"/>
                    <a:pt x="4263390" y="211201"/>
                  </a:cubicBezTo>
                  <a:lnTo>
                    <a:pt x="4263390" y="1901063"/>
                  </a:lnTo>
                  <a:cubicBezTo>
                    <a:pt x="4263390" y="2017776"/>
                    <a:pt x="4168267" y="2112264"/>
                    <a:pt x="4050919" y="2112264"/>
                  </a:cubicBezTo>
                  <a:lnTo>
                    <a:pt x="212471" y="2112264"/>
                  </a:lnTo>
                  <a:cubicBezTo>
                    <a:pt x="95123" y="2112264"/>
                    <a:pt x="0" y="2017649"/>
                    <a:pt x="0" y="1901063"/>
                  </a:cubicBezTo>
                  <a:close/>
                </a:path>
              </a:pathLst>
            </a:custGeom>
            <a:blipFill>
              <a:blip r:embed="rId5"/>
              <a:stretch>
                <a:fillRect l="-297" t="-51522" r="-299" b="-51522"/>
              </a:stretch>
            </a:blipFill>
          </p:spPr>
        </p:sp>
        <p:sp>
          <p:nvSpPr>
            <p:cNvPr id="18" name="Freeform 18"/>
            <p:cNvSpPr/>
            <p:nvPr/>
          </p:nvSpPr>
          <p:spPr>
            <a:xfrm>
              <a:off x="0" y="0"/>
              <a:ext cx="4288790" cy="2137664"/>
            </a:xfrm>
            <a:custGeom>
              <a:avLst/>
              <a:gdLst/>
              <a:ahLst/>
              <a:cxnLst/>
              <a:rect l="l" t="t" r="r" b="b"/>
              <a:pathLst>
                <a:path w="4288790" h="2137664">
                  <a:moveTo>
                    <a:pt x="0" y="223901"/>
                  </a:moveTo>
                  <a:cubicBezTo>
                    <a:pt x="0" y="100203"/>
                    <a:pt x="100838" y="0"/>
                    <a:pt x="225171" y="0"/>
                  </a:cubicBezTo>
                  <a:lnTo>
                    <a:pt x="4063619" y="0"/>
                  </a:lnTo>
                  <a:lnTo>
                    <a:pt x="4063619" y="12700"/>
                  </a:lnTo>
                  <a:lnTo>
                    <a:pt x="4063619" y="0"/>
                  </a:lnTo>
                  <a:cubicBezTo>
                    <a:pt x="4187952" y="0"/>
                    <a:pt x="4288790" y="100203"/>
                    <a:pt x="4288790" y="223901"/>
                  </a:cubicBezTo>
                  <a:lnTo>
                    <a:pt x="4276090" y="223901"/>
                  </a:lnTo>
                  <a:lnTo>
                    <a:pt x="4288790" y="223901"/>
                  </a:lnTo>
                  <a:lnTo>
                    <a:pt x="4288790" y="1913763"/>
                  </a:lnTo>
                  <a:lnTo>
                    <a:pt x="4276090" y="1913763"/>
                  </a:lnTo>
                  <a:lnTo>
                    <a:pt x="4288790" y="1913763"/>
                  </a:lnTo>
                  <a:cubicBezTo>
                    <a:pt x="4288790" y="2037461"/>
                    <a:pt x="4187952" y="2137664"/>
                    <a:pt x="4063619" y="2137664"/>
                  </a:cubicBezTo>
                  <a:lnTo>
                    <a:pt x="4063619" y="2124964"/>
                  </a:lnTo>
                  <a:lnTo>
                    <a:pt x="4063619" y="2137664"/>
                  </a:lnTo>
                  <a:lnTo>
                    <a:pt x="225171" y="2137664"/>
                  </a:lnTo>
                  <a:lnTo>
                    <a:pt x="225171" y="2124964"/>
                  </a:lnTo>
                  <a:lnTo>
                    <a:pt x="225171" y="2137664"/>
                  </a:lnTo>
                  <a:cubicBezTo>
                    <a:pt x="100838" y="2137664"/>
                    <a:pt x="0" y="2037461"/>
                    <a:pt x="0" y="1913763"/>
                  </a:cubicBezTo>
                  <a:lnTo>
                    <a:pt x="0" y="223901"/>
                  </a:lnTo>
                  <a:lnTo>
                    <a:pt x="12700" y="223901"/>
                  </a:lnTo>
                  <a:lnTo>
                    <a:pt x="0" y="223901"/>
                  </a:lnTo>
                  <a:moveTo>
                    <a:pt x="25400" y="223901"/>
                  </a:moveTo>
                  <a:lnTo>
                    <a:pt x="25400" y="1913763"/>
                  </a:lnTo>
                  <a:lnTo>
                    <a:pt x="12700" y="1913763"/>
                  </a:lnTo>
                  <a:lnTo>
                    <a:pt x="25400" y="1913763"/>
                  </a:lnTo>
                  <a:cubicBezTo>
                    <a:pt x="25400" y="2023364"/>
                    <a:pt x="114808" y="2112264"/>
                    <a:pt x="225171" y="2112264"/>
                  </a:cubicBezTo>
                  <a:lnTo>
                    <a:pt x="4063619" y="2112264"/>
                  </a:lnTo>
                  <a:cubicBezTo>
                    <a:pt x="4173982" y="2112264"/>
                    <a:pt x="4263390" y="2023364"/>
                    <a:pt x="4263390" y="1913763"/>
                  </a:cubicBezTo>
                  <a:lnTo>
                    <a:pt x="4263390" y="223901"/>
                  </a:lnTo>
                  <a:cubicBezTo>
                    <a:pt x="4263390" y="114300"/>
                    <a:pt x="4174109" y="25400"/>
                    <a:pt x="4063619" y="25400"/>
                  </a:cubicBezTo>
                  <a:lnTo>
                    <a:pt x="225171" y="25400"/>
                  </a:lnTo>
                  <a:lnTo>
                    <a:pt x="225171" y="12700"/>
                  </a:lnTo>
                  <a:lnTo>
                    <a:pt x="225171" y="25400"/>
                  </a:lnTo>
                  <a:cubicBezTo>
                    <a:pt x="114808" y="25400"/>
                    <a:pt x="25400" y="114300"/>
                    <a:pt x="25400" y="223901"/>
                  </a:cubicBezTo>
                  <a:close/>
                </a:path>
              </a:pathLst>
            </a:custGeom>
            <a:solidFill>
              <a:srgbClr val="FFFFFF"/>
            </a:solidFill>
          </p:spPr>
        </p:sp>
      </p:grpSp>
      <p:grpSp>
        <p:nvGrpSpPr>
          <p:cNvPr id="19" name="Group 19"/>
          <p:cNvGrpSpPr/>
          <p:nvPr/>
        </p:nvGrpSpPr>
        <p:grpSpPr>
          <a:xfrm>
            <a:off x="4976403" y="2674743"/>
            <a:ext cx="3585210" cy="3062328"/>
            <a:chOff x="0" y="0"/>
            <a:chExt cx="4780280" cy="4083104"/>
          </a:xfrm>
        </p:grpSpPr>
        <p:sp>
          <p:nvSpPr>
            <p:cNvPr id="20" name="Freeform 20"/>
            <p:cNvSpPr/>
            <p:nvPr/>
          </p:nvSpPr>
          <p:spPr>
            <a:xfrm>
              <a:off x="12700" y="12700"/>
              <a:ext cx="4754880" cy="4057650"/>
            </a:xfrm>
            <a:custGeom>
              <a:avLst/>
              <a:gdLst/>
              <a:ahLst/>
              <a:cxnLst/>
              <a:rect l="l" t="t" r="r" b="b"/>
              <a:pathLst>
                <a:path w="4754880" h="4057650">
                  <a:moveTo>
                    <a:pt x="0" y="2028825"/>
                  </a:moveTo>
                  <a:lnTo>
                    <a:pt x="2030730" y="0"/>
                  </a:lnTo>
                  <a:lnTo>
                    <a:pt x="2030730" y="1014476"/>
                  </a:lnTo>
                  <a:lnTo>
                    <a:pt x="4754880" y="1014476"/>
                  </a:lnTo>
                  <a:lnTo>
                    <a:pt x="4754880" y="3043301"/>
                  </a:lnTo>
                  <a:lnTo>
                    <a:pt x="2030730" y="3043301"/>
                  </a:lnTo>
                  <a:lnTo>
                    <a:pt x="2030730" y="4057650"/>
                  </a:lnTo>
                  <a:close/>
                </a:path>
              </a:pathLst>
            </a:custGeom>
            <a:solidFill>
              <a:srgbClr val="B4C7E7"/>
            </a:solidFill>
          </p:spPr>
        </p:sp>
        <p:sp>
          <p:nvSpPr>
            <p:cNvPr id="21" name="Freeform 21"/>
            <p:cNvSpPr/>
            <p:nvPr/>
          </p:nvSpPr>
          <p:spPr>
            <a:xfrm>
              <a:off x="0" y="-1016"/>
              <a:ext cx="4780280" cy="4084955"/>
            </a:xfrm>
            <a:custGeom>
              <a:avLst/>
              <a:gdLst/>
              <a:ahLst/>
              <a:cxnLst/>
              <a:rect l="l" t="t" r="r" b="b"/>
              <a:pathLst>
                <a:path w="4780280" h="4084955">
                  <a:moveTo>
                    <a:pt x="3683" y="2033524"/>
                  </a:moveTo>
                  <a:lnTo>
                    <a:pt x="2034413" y="4699"/>
                  </a:lnTo>
                  <a:cubicBezTo>
                    <a:pt x="2038096" y="1016"/>
                    <a:pt x="2043557" y="0"/>
                    <a:pt x="2048256" y="1905"/>
                  </a:cubicBezTo>
                  <a:cubicBezTo>
                    <a:pt x="2052955" y="3810"/>
                    <a:pt x="2056130" y="8509"/>
                    <a:pt x="2056130" y="13589"/>
                  </a:cubicBezTo>
                  <a:lnTo>
                    <a:pt x="2056130" y="1028192"/>
                  </a:lnTo>
                  <a:lnTo>
                    <a:pt x="2043430" y="1028192"/>
                  </a:lnTo>
                  <a:lnTo>
                    <a:pt x="2043430" y="1015492"/>
                  </a:lnTo>
                  <a:lnTo>
                    <a:pt x="4767580" y="1015492"/>
                  </a:lnTo>
                  <a:cubicBezTo>
                    <a:pt x="4774565" y="1015492"/>
                    <a:pt x="4780280" y="1021207"/>
                    <a:pt x="4780280" y="1028192"/>
                  </a:cubicBezTo>
                  <a:lnTo>
                    <a:pt x="4780280" y="3057017"/>
                  </a:lnTo>
                  <a:cubicBezTo>
                    <a:pt x="4780280" y="3064002"/>
                    <a:pt x="4774565" y="3069717"/>
                    <a:pt x="4767580" y="3069717"/>
                  </a:cubicBezTo>
                  <a:lnTo>
                    <a:pt x="2043430" y="3069717"/>
                  </a:lnTo>
                  <a:lnTo>
                    <a:pt x="2043430" y="3057017"/>
                  </a:lnTo>
                  <a:lnTo>
                    <a:pt x="2056130" y="3057017"/>
                  </a:lnTo>
                  <a:lnTo>
                    <a:pt x="2056130" y="4071366"/>
                  </a:lnTo>
                  <a:cubicBezTo>
                    <a:pt x="2056130" y="4076446"/>
                    <a:pt x="2053082" y="4081145"/>
                    <a:pt x="2048256" y="4083050"/>
                  </a:cubicBezTo>
                  <a:cubicBezTo>
                    <a:pt x="2043430" y="4084955"/>
                    <a:pt x="2038096" y="4083939"/>
                    <a:pt x="2034413" y="4080256"/>
                  </a:cubicBezTo>
                  <a:lnTo>
                    <a:pt x="3683" y="2051558"/>
                  </a:lnTo>
                  <a:cubicBezTo>
                    <a:pt x="1270" y="2049145"/>
                    <a:pt x="0" y="2045970"/>
                    <a:pt x="0" y="2042541"/>
                  </a:cubicBezTo>
                  <a:cubicBezTo>
                    <a:pt x="0" y="2039112"/>
                    <a:pt x="1397" y="2035937"/>
                    <a:pt x="3683" y="2033524"/>
                  </a:cubicBezTo>
                  <a:moveTo>
                    <a:pt x="21590" y="2051431"/>
                  </a:moveTo>
                  <a:lnTo>
                    <a:pt x="12700" y="2042541"/>
                  </a:lnTo>
                  <a:lnTo>
                    <a:pt x="21717" y="2033524"/>
                  </a:lnTo>
                  <a:lnTo>
                    <a:pt x="2052320" y="4062476"/>
                  </a:lnTo>
                  <a:lnTo>
                    <a:pt x="2043303" y="4071493"/>
                  </a:lnTo>
                  <a:lnTo>
                    <a:pt x="2030603" y="4071493"/>
                  </a:lnTo>
                  <a:lnTo>
                    <a:pt x="2030603" y="3057017"/>
                  </a:lnTo>
                  <a:cubicBezTo>
                    <a:pt x="2030603" y="3050032"/>
                    <a:pt x="2036318" y="3044317"/>
                    <a:pt x="2043303" y="3044317"/>
                  </a:cubicBezTo>
                  <a:lnTo>
                    <a:pt x="4767580" y="3044317"/>
                  </a:lnTo>
                  <a:lnTo>
                    <a:pt x="4767580" y="3057017"/>
                  </a:lnTo>
                  <a:lnTo>
                    <a:pt x="4754880" y="3057017"/>
                  </a:lnTo>
                  <a:lnTo>
                    <a:pt x="4754880" y="1028192"/>
                  </a:lnTo>
                  <a:lnTo>
                    <a:pt x="4767580" y="1028192"/>
                  </a:lnTo>
                  <a:lnTo>
                    <a:pt x="4767580" y="1040892"/>
                  </a:lnTo>
                  <a:lnTo>
                    <a:pt x="2043430" y="1040892"/>
                  </a:lnTo>
                  <a:cubicBezTo>
                    <a:pt x="2036445" y="1040892"/>
                    <a:pt x="2030730" y="1035177"/>
                    <a:pt x="2030730" y="1028192"/>
                  </a:cubicBezTo>
                  <a:lnTo>
                    <a:pt x="2030730" y="13716"/>
                  </a:lnTo>
                  <a:lnTo>
                    <a:pt x="2043430" y="13716"/>
                  </a:lnTo>
                  <a:lnTo>
                    <a:pt x="2052447" y="22733"/>
                  </a:lnTo>
                  <a:lnTo>
                    <a:pt x="21717" y="2051558"/>
                  </a:lnTo>
                  <a:close/>
                </a:path>
              </a:pathLst>
            </a:custGeom>
            <a:solidFill>
              <a:srgbClr val="2F528F"/>
            </a:solidFill>
          </p:spPr>
        </p:sp>
        <p:sp>
          <p:nvSpPr>
            <p:cNvPr id="22" name="TextBox 22"/>
            <p:cNvSpPr txBox="1"/>
            <p:nvPr/>
          </p:nvSpPr>
          <p:spPr>
            <a:xfrm>
              <a:off x="0" y="-9525"/>
              <a:ext cx="4780280" cy="4092629"/>
            </a:xfrm>
            <a:prstGeom prst="rect">
              <a:avLst/>
            </a:prstGeom>
          </p:spPr>
          <p:txBody>
            <a:bodyPr lIns="50800" tIns="50800" rIns="50800" bIns="50800" rtlCol="0" anchor="ctr"/>
            <a:lstStyle/>
            <a:p>
              <a:pPr algn="ctr">
                <a:lnSpc>
                  <a:spcPts val="3240"/>
                </a:lnSpc>
              </a:pPr>
              <a:r>
                <a:rPr lang="en-US" sz="2700" spc="25">
                  <a:solidFill>
                    <a:srgbClr val="000000"/>
                  </a:solidFill>
                  <a:latin typeface="TT Rounds Condensed"/>
                  <a:ea typeface="TT Rounds Condensed"/>
                  <a:cs typeface="TT Rounds Condensed"/>
                  <a:sym typeface="TT Rounds Condensed"/>
                </a:rPr>
                <a:t>PAUSE ACTIVE</a:t>
              </a:r>
            </a:p>
          </p:txBody>
        </p:sp>
      </p:grpSp>
      <p:grpSp>
        <p:nvGrpSpPr>
          <p:cNvPr id="23" name="Group 23"/>
          <p:cNvGrpSpPr/>
          <p:nvPr/>
        </p:nvGrpSpPr>
        <p:grpSpPr>
          <a:xfrm>
            <a:off x="573405" y="6555237"/>
            <a:ext cx="3890825" cy="2844006"/>
            <a:chOff x="0" y="0"/>
            <a:chExt cx="5187766" cy="3792008"/>
          </a:xfrm>
        </p:grpSpPr>
        <p:sp>
          <p:nvSpPr>
            <p:cNvPr id="24" name="Freeform 24"/>
            <p:cNvSpPr/>
            <p:nvPr/>
          </p:nvSpPr>
          <p:spPr>
            <a:xfrm>
              <a:off x="12700" y="12700"/>
              <a:ext cx="5162423" cy="3766566"/>
            </a:xfrm>
            <a:custGeom>
              <a:avLst/>
              <a:gdLst/>
              <a:ahLst/>
              <a:cxnLst/>
              <a:rect l="l" t="t" r="r" b="b"/>
              <a:pathLst>
                <a:path w="5162423" h="3766566">
                  <a:moveTo>
                    <a:pt x="0" y="941705"/>
                  </a:moveTo>
                  <a:lnTo>
                    <a:pt x="3275584" y="941705"/>
                  </a:lnTo>
                  <a:lnTo>
                    <a:pt x="3275584" y="0"/>
                  </a:lnTo>
                  <a:lnTo>
                    <a:pt x="5162423" y="1883283"/>
                  </a:lnTo>
                  <a:lnTo>
                    <a:pt x="3275584" y="3766566"/>
                  </a:lnTo>
                  <a:lnTo>
                    <a:pt x="3275584" y="2824988"/>
                  </a:lnTo>
                  <a:lnTo>
                    <a:pt x="0" y="2824988"/>
                  </a:lnTo>
                  <a:close/>
                </a:path>
              </a:pathLst>
            </a:custGeom>
            <a:solidFill>
              <a:srgbClr val="B4C7E7"/>
            </a:solidFill>
          </p:spPr>
        </p:sp>
        <p:sp>
          <p:nvSpPr>
            <p:cNvPr id="25" name="Freeform 25"/>
            <p:cNvSpPr/>
            <p:nvPr/>
          </p:nvSpPr>
          <p:spPr>
            <a:xfrm>
              <a:off x="0" y="-889"/>
              <a:ext cx="5187696" cy="3793871"/>
            </a:xfrm>
            <a:custGeom>
              <a:avLst/>
              <a:gdLst/>
              <a:ahLst/>
              <a:cxnLst/>
              <a:rect l="l" t="t" r="r" b="b"/>
              <a:pathLst>
                <a:path w="5187696" h="3793871">
                  <a:moveTo>
                    <a:pt x="12700" y="942594"/>
                  </a:moveTo>
                  <a:lnTo>
                    <a:pt x="3288284" y="942594"/>
                  </a:lnTo>
                  <a:lnTo>
                    <a:pt x="3288284" y="955294"/>
                  </a:lnTo>
                  <a:lnTo>
                    <a:pt x="3275584" y="955294"/>
                  </a:lnTo>
                  <a:lnTo>
                    <a:pt x="3275584" y="13589"/>
                  </a:lnTo>
                  <a:cubicBezTo>
                    <a:pt x="3275584" y="8509"/>
                    <a:pt x="3278632" y="3810"/>
                    <a:pt x="3283458" y="1905"/>
                  </a:cubicBezTo>
                  <a:cubicBezTo>
                    <a:pt x="3288284" y="0"/>
                    <a:pt x="3293618" y="1016"/>
                    <a:pt x="3297301" y="4699"/>
                  </a:cubicBezTo>
                  <a:lnTo>
                    <a:pt x="5184013" y="1887855"/>
                  </a:lnTo>
                  <a:cubicBezTo>
                    <a:pt x="5186426" y="1890268"/>
                    <a:pt x="5187696" y="1893443"/>
                    <a:pt x="5187696" y="1896872"/>
                  </a:cubicBezTo>
                  <a:cubicBezTo>
                    <a:pt x="5187696" y="1900301"/>
                    <a:pt x="5186299" y="1903476"/>
                    <a:pt x="5184013" y="1905889"/>
                  </a:cubicBezTo>
                  <a:lnTo>
                    <a:pt x="3297301" y="3789172"/>
                  </a:lnTo>
                  <a:cubicBezTo>
                    <a:pt x="3293618" y="3792855"/>
                    <a:pt x="3288157" y="3793871"/>
                    <a:pt x="3283458" y="3791966"/>
                  </a:cubicBezTo>
                  <a:cubicBezTo>
                    <a:pt x="3278759" y="3790061"/>
                    <a:pt x="3275584" y="3785362"/>
                    <a:pt x="3275584" y="3780282"/>
                  </a:cubicBezTo>
                  <a:lnTo>
                    <a:pt x="3275584" y="2838577"/>
                  </a:lnTo>
                  <a:lnTo>
                    <a:pt x="3288284" y="2838577"/>
                  </a:lnTo>
                  <a:lnTo>
                    <a:pt x="3288284" y="2851277"/>
                  </a:lnTo>
                  <a:lnTo>
                    <a:pt x="12700" y="2851277"/>
                  </a:lnTo>
                  <a:cubicBezTo>
                    <a:pt x="5715" y="2851277"/>
                    <a:pt x="0" y="2845562"/>
                    <a:pt x="0" y="2838577"/>
                  </a:cubicBezTo>
                  <a:lnTo>
                    <a:pt x="0" y="955294"/>
                  </a:lnTo>
                  <a:cubicBezTo>
                    <a:pt x="0" y="948309"/>
                    <a:pt x="5715" y="942594"/>
                    <a:pt x="12700" y="942594"/>
                  </a:cubicBezTo>
                  <a:moveTo>
                    <a:pt x="12700" y="967994"/>
                  </a:moveTo>
                  <a:lnTo>
                    <a:pt x="12700" y="955294"/>
                  </a:lnTo>
                  <a:lnTo>
                    <a:pt x="25400" y="955294"/>
                  </a:lnTo>
                  <a:lnTo>
                    <a:pt x="25400" y="2838577"/>
                  </a:lnTo>
                  <a:lnTo>
                    <a:pt x="12700" y="2838577"/>
                  </a:lnTo>
                  <a:lnTo>
                    <a:pt x="12700" y="2825877"/>
                  </a:lnTo>
                  <a:lnTo>
                    <a:pt x="3288284" y="2825877"/>
                  </a:lnTo>
                  <a:cubicBezTo>
                    <a:pt x="3295269" y="2825877"/>
                    <a:pt x="3300984" y="2831592"/>
                    <a:pt x="3300984" y="2838577"/>
                  </a:cubicBezTo>
                  <a:lnTo>
                    <a:pt x="3300984" y="3780282"/>
                  </a:lnTo>
                  <a:lnTo>
                    <a:pt x="3288284" y="3780282"/>
                  </a:lnTo>
                  <a:lnTo>
                    <a:pt x="3279267" y="3771265"/>
                  </a:lnTo>
                  <a:lnTo>
                    <a:pt x="5166106" y="1887855"/>
                  </a:lnTo>
                  <a:lnTo>
                    <a:pt x="5175123" y="1896872"/>
                  </a:lnTo>
                  <a:lnTo>
                    <a:pt x="5166106" y="1905889"/>
                  </a:lnTo>
                  <a:lnTo>
                    <a:pt x="3279394" y="22606"/>
                  </a:lnTo>
                  <a:lnTo>
                    <a:pt x="3288411" y="13589"/>
                  </a:lnTo>
                  <a:lnTo>
                    <a:pt x="3301111" y="13589"/>
                  </a:lnTo>
                  <a:lnTo>
                    <a:pt x="3301111" y="955294"/>
                  </a:lnTo>
                  <a:cubicBezTo>
                    <a:pt x="3301111" y="962279"/>
                    <a:pt x="3295396" y="967994"/>
                    <a:pt x="3288411" y="967994"/>
                  </a:cubicBezTo>
                  <a:lnTo>
                    <a:pt x="12700" y="967994"/>
                  </a:lnTo>
                  <a:close/>
                </a:path>
              </a:pathLst>
            </a:custGeom>
            <a:solidFill>
              <a:srgbClr val="2F528F"/>
            </a:solidFill>
          </p:spPr>
        </p:sp>
        <p:sp>
          <p:nvSpPr>
            <p:cNvPr id="26" name="TextBox 26"/>
            <p:cNvSpPr txBox="1"/>
            <p:nvPr/>
          </p:nvSpPr>
          <p:spPr>
            <a:xfrm>
              <a:off x="0" y="-9525"/>
              <a:ext cx="5187766" cy="3801533"/>
            </a:xfrm>
            <a:prstGeom prst="rect">
              <a:avLst/>
            </a:prstGeom>
          </p:spPr>
          <p:txBody>
            <a:bodyPr lIns="50800" tIns="50800" rIns="50800" bIns="50800" rtlCol="0" anchor="ctr"/>
            <a:lstStyle/>
            <a:p>
              <a:pPr algn="ctr">
                <a:lnSpc>
                  <a:spcPts val="3240"/>
                </a:lnSpc>
              </a:pPr>
              <a:r>
                <a:rPr lang="en-US" sz="2700" spc="25">
                  <a:solidFill>
                    <a:srgbClr val="000000"/>
                  </a:solidFill>
                  <a:latin typeface="TT Rounds Condensed"/>
                  <a:ea typeface="TT Rounds Condensed"/>
                  <a:cs typeface="TT Rounds Condensed"/>
                  <a:sym typeface="TT Rounds Condensed"/>
                </a:rPr>
                <a:t>TRANSVERSALITE</a:t>
              </a:r>
            </a:p>
          </p:txBody>
        </p:sp>
      </p:grpSp>
      <p:grpSp>
        <p:nvGrpSpPr>
          <p:cNvPr id="27" name="Group 27"/>
          <p:cNvGrpSpPr/>
          <p:nvPr/>
        </p:nvGrpSpPr>
        <p:grpSpPr>
          <a:xfrm>
            <a:off x="10414406" y="5718021"/>
            <a:ext cx="4423083" cy="3681222"/>
            <a:chOff x="0" y="0"/>
            <a:chExt cx="5897444" cy="4908296"/>
          </a:xfrm>
        </p:grpSpPr>
        <p:sp>
          <p:nvSpPr>
            <p:cNvPr id="28" name="Freeform 28"/>
            <p:cNvSpPr/>
            <p:nvPr/>
          </p:nvSpPr>
          <p:spPr>
            <a:xfrm>
              <a:off x="12700" y="12700"/>
              <a:ext cx="5872099" cy="4882896"/>
            </a:xfrm>
            <a:custGeom>
              <a:avLst/>
              <a:gdLst/>
              <a:ahLst/>
              <a:cxnLst/>
              <a:rect l="l" t="t" r="r" b="b"/>
              <a:pathLst>
                <a:path w="5872099" h="4882896">
                  <a:moveTo>
                    <a:pt x="0" y="2441448"/>
                  </a:moveTo>
                  <a:lnTo>
                    <a:pt x="2935986" y="0"/>
                  </a:lnTo>
                  <a:lnTo>
                    <a:pt x="5872099" y="2441448"/>
                  </a:lnTo>
                  <a:lnTo>
                    <a:pt x="4403979" y="2441448"/>
                  </a:lnTo>
                  <a:lnTo>
                    <a:pt x="4403979" y="4882896"/>
                  </a:lnTo>
                  <a:lnTo>
                    <a:pt x="1467993" y="4882896"/>
                  </a:lnTo>
                  <a:lnTo>
                    <a:pt x="1467993" y="2441448"/>
                  </a:lnTo>
                  <a:close/>
                </a:path>
              </a:pathLst>
            </a:custGeom>
            <a:solidFill>
              <a:srgbClr val="B4C7E7"/>
            </a:solidFill>
          </p:spPr>
        </p:sp>
        <p:sp>
          <p:nvSpPr>
            <p:cNvPr id="29" name="Freeform 29"/>
            <p:cNvSpPr/>
            <p:nvPr/>
          </p:nvSpPr>
          <p:spPr>
            <a:xfrm>
              <a:off x="-1016" y="-1016"/>
              <a:ext cx="5899531" cy="4909312"/>
            </a:xfrm>
            <a:custGeom>
              <a:avLst/>
              <a:gdLst/>
              <a:ahLst/>
              <a:cxnLst/>
              <a:rect l="l" t="t" r="r" b="b"/>
              <a:pathLst>
                <a:path w="5899531" h="4909312">
                  <a:moveTo>
                    <a:pt x="5588" y="2445385"/>
                  </a:moveTo>
                  <a:lnTo>
                    <a:pt x="2941574" y="3937"/>
                  </a:lnTo>
                  <a:cubicBezTo>
                    <a:pt x="2946273" y="0"/>
                    <a:pt x="2953131" y="0"/>
                    <a:pt x="2957830" y="3937"/>
                  </a:cubicBezTo>
                  <a:lnTo>
                    <a:pt x="5893943" y="2445385"/>
                  </a:lnTo>
                  <a:cubicBezTo>
                    <a:pt x="5898007" y="2448814"/>
                    <a:pt x="5899531" y="2454402"/>
                    <a:pt x="5897753" y="2459482"/>
                  </a:cubicBezTo>
                  <a:cubicBezTo>
                    <a:pt x="5895975" y="2464562"/>
                    <a:pt x="5891149" y="2467864"/>
                    <a:pt x="5885815" y="2467864"/>
                  </a:cubicBezTo>
                  <a:lnTo>
                    <a:pt x="4417695" y="2467864"/>
                  </a:lnTo>
                  <a:lnTo>
                    <a:pt x="4417695" y="2455164"/>
                  </a:lnTo>
                  <a:lnTo>
                    <a:pt x="4430395" y="2455164"/>
                  </a:lnTo>
                  <a:lnTo>
                    <a:pt x="4430395" y="4896612"/>
                  </a:lnTo>
                  <a:cubicBezTo>
                    <a:pt x="4430395" y="4903597"/>
                    <a:pt x="4424680" y="4909312"/>
                    <a:pt x="4417695" y="4909312"/>
                  </a:cubicBezTo>
                  <a:lnTo>
                    <a:pt x="1481709" y="4909312"/>
                  </a:lnTo>
                  <a:cubicBezTo>
                    <a:pt x="1474724" y="4909312"/>
                    <a:pt x="1469009" y="4903597"/>
                    <a:pt x="1469009" y="4896612"/>
                  </a:cubicBezTo>
                  <a:lnTo>
                    <a:pt x="1469009" y="2455164"/>
                  </a:lnTo>
                  <a:lnTo>
                    <a:pt x="1481709" y="2455164"/>
                  </a:lnTo>
                  <a:lnTo>
                    <a:pt x="1481709" y="2467864"/>
                  </a:lnTo>
                  <a:lnTo>
                    <a:pt x="13716" y="2467864"/>
                  </a:lnTo>
                  <a:cubicBezTo>
                    <a:pt x="8382" y="2467864"/>
                    <a:pt x="3556" y="2464562"/>
                    <a:pt x="1778" y="2459482"/>
                  </a:cubicBezTo>
                  <a:cubicBezTo>
                    <a:pt x="0" y="2454402"/>
                    <a:pt x="1524" y="2448814"/>
                    <a:pt x="5588" y="2445385"/>
                  </a:cubicBezTo>
                  <a:moveTo>
                    <a:pt x="21844" y="2464943"/>
                  </a:moveTo>
                  <a:lnTo>
                    <a:pt x="13716" y="2455164"/>
                  </a:lnTo>
                  <a:lnTo>
                    <a:pt x="13716" y="2442464"/>
                  </a:lnTo>
                  <a:lnTo>
                    <a:pt x="1481709" y="2442464"/>
                  </a:lnTo>
                  <a:cubicBezTo>
                    <a:pt x="1488694" y="2442464"/>
                    <a:pt x="1494409" y="2448179"/>
                    <a:pt x="1494409" y="2455164"/>
                  </a:cubicBezTo>
                  <a:lnTo>
                    <a:pt x="1494409" y="4896612"/>
                  </a:lnTo>
                  <a:lnTo>
                    <a:pt x="1481709" y="4896612"/>
                  </a:lnTo>
                  <a:lnTo>
                    <a:pt x="1481709" y="4883912"/>
                  </a:lnTo>
                  <a:lnTo>
                    <a:pt x="4417695" y="4883912"/>
                  </a:lnTo>
                  <a:lnTo>
                    <a:pt x="4417695" y="4896612"/>
                  </a:lnTo>
                  <a:lnTo>
                    <a:pt x="4404995" y="4896612"/>
                  </a:lnTo>
                  <a:lnTo>
                    <a:pt x="4404995" y="2455164"/>
                  </a:lnTo>
                  <a:cubicBezTo>
                    <a:pt x="4404995" y="2448179"/>
                    <a:pt x="4410710" y="2442464"/>
                    <a:pt x="4417695" y="2442464"/>
                  </a:cubicBezTo>
                  <a:lnTo>
                    <a:pt x="5885815" y="2442464"/>
                  </a:lnTo>
                  <a:lnTo>
                    <a:pt x="5885815" y="2455164"/>
                  </a:lnTo>
                  <a:lnTo>
                    <a:pt x="5877687" y="2464943"/>
                  </a:lnTo>
                  <a:lnTo>
                    <a:pt x="2941574" y="23495"/>
                  </a:lnTo>
                  <a:lnTo>
                    <a:pt x="2949702" y="13716"/>
                  </a:lnTo>
                  <a:lnTo>
                    <a:pt x="2957830" y="23495"/>
                  </a:lnTo>
                  <a:lnTo>
                    <a:pt x="21844" y="2464943"/>
                  </a:lnTo>
                  <a:close/>
                </a:path>
              </a:pathLst>
            </a:custGeom>
            <a:solidFill>
              <a:srgbClr val="2F528F"/>
            </a:solidFill>
          </p:spPr>
        </p:sp>
        <p:sp>
          <p:nvSpPr>
            <p:cNvPr id="30" name="TextBox 30"/>
            <p:cNvSpPr txBox="1"/>
            <p:nvPr/>
          </p:nvSpPr>
          <p:spPr>
            <a:xfrm>
              <a:off x="0" y="-9525"/>
              <a:ext cx="5897444" cy="4917821"/>
            </a:xfrm>
            <a:prstGeom prst="rect">
              <a:avLst/>
            </a:prstGeom>
          </p:spPr>
          <p:txBody>
            <a:bodyPr lIns="50800" tIns="50800" rIns="50800" bIns="50800" rtlCol="0" anchor="ctr"/>
            <a:lstStyle/>
            <a:p>
              <a:pPr algn="ctr">
                <a:lnSpc>
                  <a:spcPts val="3240"/>
                </a:lnSpc>
              </a:pPr>
              <a:r>
                <a:rPr lang="en-US" sz="2700" spc="25">
                  <a:solidFill>
                    <a:srgbClr val="000000"/>
                  </a:solidFill>
                  <a:latin typeface="TT Rounds Condensed"/>
                  <a:ea typeface="TT Rounds Condensed"/>
                  <a:cs typeface="TT Rounds Condensed"/>
                  <a:sym typeface="TT Rounds Condensed"/>
                </a:rPr>
                <a:t>RECREATION</a:t>
              </a:r>
            </a:p>
            <a:p>
              <a:pPr algn="ctr">
                <a:lnSpc>
                  <a:spcPts val="3240"/>
                </a:lnSpc>
              </a:pPr>
              <a:r>
                <a:rPr lang="en-US" sz="2700" spc="25">
                  <a:solidFill>
                    <a:srgbClr val="000000"/>
                  </a:solidFill>
                  <a:latin typeface="TT Rounds Condensed"/>
                  <a:ea typeface="TT Rounds Condensed"/>
                  <a:cs typeface="TT Rounds Condensed"/>
                  <a:sym typeface="TT Rounds Condensed"/>
                </a:rPr>
                <a:t>ACTIVE</a:t>
              </a:r>
            </a:p>
            <a:p>
              <a:pPr algn="ctr">
                <a:lnSpc>
                  <a:spcPts val="3240"/>
                </a:lnSpc>
              </a:pPr>
              <a:endParaRPr lang="en-US" sz="2700" spc="25">
                <a:solidFill>
                  <a:srgbClr val="000000"/>
                </a:solidFill>
                <a:latin typeface="TT Rounds Condensed"/>
                <a:ea typeface="TT Rounds Condensed"/>
                <a:cs typeface="TT Rounds Condensed"/>
                <a:sym typeface="TT Rounds Condensed"/>
              </a:endParaRPr>
            </a:p>
            <a:p>
              <a:pPr algn="ctr">
                <a:lnSpc>
                  <a:spcPts val="3240"/>
                </a:lnSpc>
              </a:pPr>
              <a:endParaRPr lang="en-US" sz="2700" spc="25">
                <a:solidFill>
                  <a:srgbClr val="000000"/>
                </a:solidFill>
                <a:latin typeface="TT Rounds Condensed"/>
                <a:ea typeface="TT Rounds Condensed"/>
                <a:cs typeface="TT Rounds Condensed"/>
                <a:sym typeface="TT Rounds Condensed"/>
              </a:endParaRPr>
            </a:p>
            <a:p>
              <a:pPr algn="ctr">
                <a:lnSpc>
                  <a:spcPts val="3240"/>
                </a:lnSpc>
              </a:pPr>
              <a:endParaRPr lang="en-US" sz="2700" spc="25">
                <a:solidFill>
                  <a:srgbClr val="000000"/>
                </a:solidFill>
                <a:latin typeface="TT Rounds Condensed"/>
                <a:ea typeface="TT Rounds Condensed"/>
                <a:cs typeface="TT Rounds Condensed"/>
                <a:sym typeface="TT Rounds Condensed"/>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32999"/>
            </a:blip>
            <a:stretch>
              <a:fillRect l="-6249" t="-44444" b="-44444"/>
            </a:stretch>
          </a:blipFill>
        </p:spPr>
      </p:sp>
      <p:grpSp>
        <p:nvGrpSpPr>
          <p:cNvPr id="3" name="Group 3"/>
          <p:cNvGrpSpPr/>
          <p:nvPr/>
        </p:nvGrpSpPr>
        <p:grpSpPr>
          <a:xfrm>
            <a:off x="7124786" y="465459"/>
            <a:ext cx="6732411" cy="1675875"/>
            <a:chOff x="0" y="0"/>
            <a:chExt cx="8976548" cy="2234500"/>
          </a:xfrm>
        </p:grpSpPr>
        <p:sp>
          <p:nvSpPr>
            <p:cNvPr id="4" name="Freeform 4"/>
            <p:cNvSpPr/>
            <p:nvPr/>
          </p:nvSpPr>
          <p:spPr>
            <a:xfrm>
              <a:off x="0" y="0"/>
              <a:ext cx="8976548" cy="2234500"/>
            </a:xfrm>
            <a:custGeom>
              <a:avLst/>
              <a:gdLst/>
              <a:ahLst/>
              <a:cxnLst/>
              <a:rect l="l" t="t" r="r" b="b"/>
              <a:pathLst>
                <a:path w="8976548" h="2234500">
                  <a:moveTo>
                    <a:pt x="0" y="0"/>
                  </a:moveTo>
                  <a:lnTo>
                    <a:pt x="8976548" y="0"/>
                  </a:lnTo>
                  <a:lnTo>
                    <a:pt x="8976548" y="2234500"/>
                  </a:lnTo>
                  <a:lnTo>
                    <a:pt x="0" y="2234500"/>
                  </a:lnTo>
                  <a:close/>
                </a:path>
              </a:pathLst>
            </a:custGeom>
            <a:solidFill>
              <a:srgbClr val="000000">
                <a:alpha val="0"/>
              </a:srgbClr>
            </a:solidFill>
          </p:spPr>
        </p:sp>
        <p:sp>
          <p:nvSpPr>
            <p:cNvPr id="5" name="TextBox 5"/>
            <p:cNvSpPr txBox="1"/>
            <p:nvPr/>
          </p:nvSpPr>
          <p:spPr>
            <a:xfrm>
              <a:off x="0" y="57150"/>
              <a:ext cx="8976548" cy="2177350"/>
            </a:xfrm>
            <a:prstGeom prst="rect">
              <a:avLst/>
            </a:prstGeom>
          </p:spPr>
          <p:txBody>
            <a:bodyPr lIns="0" tIns="0" rIns="0" bIns="0" rtlCol="0" anchor="ctr"/>
            <a:lstStyle/>
            <a:p>
              <a:pPr algn="ctr">
                <a:lnSpc>
                  <a:spcPts val="5831"/>
                </a:lnSpc>
              </a:pPr>
              <a:r>
                <a:rPr lang="en-US" sz="5399" b="1" spc="-32">
                  <a:solidFill>
                    <a:srgbClr val="000000"/>
                  </a:solidFill>
                  <a:latin typeface="TT Rounds Condensed Bold"/>
                  <a:ea typeface="TT Rounds Condensed Bold"/>
                  <a:cs typeface="TT Rounds Condensed Bold"/>
                  <a:sym typeface="TT Rounds Condensed Bold"/>
                </a:rPr>
                <a:t>Pause active</a:t>
              </a:r>
            </a:p>
          </p:txBody>
        </p:sp>
      </p:grpSp>
      <p:grpSp>
        <p:nvGrpSpPr>
          <p:cNvPr id="6" name="Group 6"/>
          <p:cNvGrpSpPr/>
          <p:nvPr/>
        </p:nvGrpSpPr>
        <p:grpSpPr>
          <a:xfrm>
            <a:off x="922850" y="2765740"/>
            <a:ext cx="5609667" cy="1130953"/>
            <a:chOff x="0" y="0"/>
            <a:chExt cx="7479556" cy="1507938"/>
          </a:xfrm>
        </p:grpSpPr>
        <p:sp>
          <p:nvSpPr>
            <p:cNvPr id="7" name="Freeform 7"/>
            <p:cNvSpPr/>
            <p:nvPr/>
          </p:nvSpPr>
          <p:spPr>
            <a:xfrm>
              <a:off x="12700" y="12700"/>
              <a:ext cx="7454138" cy="1482598"/>
            </a:xfrm>
            <a:custGeom>
              <a:avLst/>
              <a:gdLst/>
              <a:ahLst/>
              <a:cxnLst/>
              <a:rect l="l" t="t" r="r" b="b"/>
              <a:pathLst>
                <a:path w="7454138" h="1482598">
                  <a:moveTo>
                    <a:pt x="0" y="247142"/>
                  </a:moveTo>
                  <a:cubicBezTo>
                    <a:pt x="0" y="110617"/>
                    <a:pt x="112141" y="0"/>
                    <a:pt x="250444" y="0"/>
                  </a:cubicBezTo>
                  <a:lnTo>
                    <a:pt x="7203694" y="0"/>
                  </a:lnTo>
                  <a:cubicBezTo>
                    <a:pt x="7341997" y="0"/>
                    <a:pt x="7454138" y="110617"/>
                    <a:pt x="7454138" y="247142"/>
                  </a:cubicBezTo>
                  <a:lnTo>
                    <a:pt x="7454138" y="1235456"/>
                  </a:lnTo>
                  <a:cubicBezTo>
                    <a:pt x="7454138" y="1371981"/>
                    <a:pt x="7341997" y="1482598"/>
                    <a:pt x="7203694" y="1482598"/>
                  </a:cubicBezTo>
                  <a:lnTo>
                    <a:pt x="250444" y="1482598"/>
                  </a:lnTo>
                  <a:cubicBezTo>
                    <a:pt x="112141" y="1482598"/>
                    <a:pt x="0" y="1371854"/>
                    <a:pt x="0" y="1235456"/>
                  </a:cubicBezTo>
                  <a:close/>
                </a:path>
              </a:pathLst>
            </a:custGeom>
            <a:solidFill>
              <a:srgbClr val="4472C4"/>
            </a:solidFill>
          </p:spPr>
        </p:sp>
        <p:sp>
          <p:nvSpPr>
            <p:cNvPr id="8" name="Freeform 8"/>
            <p:cNvSpPr/>
            <p:nvPr/>
          </p:nvSpPr>
          <p:spPr>
            <a:xfrm>
              <a:off x="0" y="0"/>
              <a:ext cx="7479538" cy="1507998"/>
            </a:xfrm>
            <a:custGeom>
              <a:avLst/>
              <a:gdLst/>
              <a:ahLst/>
              <a:cxnLst/>
              <a:rect l="l" t="t" r="r" b="b"/>
              <a:pathLst>
                <a:path w="7479538" h="1507998">
                  <a:moveTo>
                    <a:pt x="0" y="259842"/>
                  </a:moveTo>
                  <a:cubicBezTo>
                    <a:pt x="0" y="116205"/>
                    <a:pt x="117983" y="0"/>
                    <a:pt x="263144" y="0"/>
                  </a:cubicBezTo>
                  <a:lnTo>
                    <a:pt x="7216394" y="0"/>
                  </a:lnTo>
                  <a:lnTo>
                    <a:pt x="7216394" y="12700"/>
                  </a:lnTo>
                  <a:lnTo>
                    <a:pt x="7216394" y="0"/>
                  </a:lnTo>
                  <a:cubicBezTo>
                    <a:pt x="7361555" y="0"/>
                    <a:pt x="7479538" y="116205"/>
                    <a:pt x="7479538" y="259842"/>
                  </a:cubicBezTo>
                  <a:lnTo>
                    <a:pt x="7466838" y="259842"/>
                  </a:lnTo>
                  <a:lnTo>
                    <a:pt x="7479538" y="259842"/>
                  </a:lnTo>
                  <a:lnTo>
                    <a:pt x="7479538" y="1248156"/>
                  </a:lnTo>
                  <a:lnTo>
                    <a:pt x="7466838" y="1248156"/>
                  </a:lnTo>
                  <a:lnTo>
                    <a:pt x="7479538" y="1248156"/>
                  </a:lnTo>
                  <a:cubicBezTo>
                    <a:pt x="7479538" y="1391793"/>
                    <a:pt x="7361555" y="1507998"/>
                    <a:pt x="7216394" y="1507998"/>
                  </a:cubicBezTo>
                  <a:lnTo>
                    <a:pt x="7216394" y="1495298"/>
                  </a:lnTo>
                  <a:lnTo>
                    <a:pt x="7216394" y="1507998"/>
                  </a:lnTo>
                  <a:lnTo>
                    <a:pt x="263144" y="1507998"/>
                  </a:lnTo>
                  <a:lnTo>
                    <a:pt x="263144" y="1495298"/>
                  </a:lnTo>
                  <a:lnTo>
                    <a:pt x="263144" y="1507998"/>
                  </a:lnTo>
                  <a:cubicBezTo>
                    <a:pt x="117983" y="1507998"/>
                    <a:pt x="0" y="1391793"/>
                    <a:pt x="0" y="1248156"/>
                  </a:cubicBezTo>
                  <a:lnTo>
                    <a:pt x="0" y="259842"/>
                  </a:lnTo>
                  <a:lnTo>
                    <a:pt x="12700" y="259842"/>
                  </a:lnTo>
                  <a:lnTo>
                    <a:pt x="0" y="259842"/>
                  </a:lnTo>
                  <a:moveTo>
                    <a:pt x="25400" y="259842"/>
                  </a:moveTo>
                  <a:lnTo>
                    <a:pt x="25400" y="1248156"/>
                  </a:lnTo>
                  <a:lnTo>
                    <a:pt x="12700" y="1248156"/>
                  </a:lnTo>
                  <a:lnTo>
                    <a:pt x="25400" y="1248156"/>
                  </a:lnTo>
                  <a:cubicBezTo>
                    <a:pt x="25400" y="1377442"/>
                    <a:pt x="131699" y="1482598"/>
                    <a:pt x="263144" y="1482598"/>
                  </a:cubicBezTo>
                  <a:lnTo>
                    <a:pt x="7216394" y="1482598"/>
                  </a:lnTo>
                  <a:cubicBezTo>
                    <a:pt x="7347839" y="1482598"/>
                    <a:pt x="7454138" y="1377442"/>
                    <a:pt x="7454138" y="1248156"/>
                  </a:cubicBezTo>
                  <a:lnTo>
                    <a:pt x="7454138" y="259842"/>
                  </a:lnTo>
                  <a:cubicBezTo>
                    <a:pt x="7454138" y="130556"/>
                    <a:pt x="7347839" y="25400"/>
                    <a:pt x="7216394" y="25400"/>
                  </a:cubicBezTo>
                  <a:lnTo>
                    <a:pt x="263144" y="25400"/>
                  </a:lnTo>
                  <a:lnTo>
                    <a:pt x="263144" y="12700"/>
                  </a:lnTo>
                  <a:lnTo>
                    <a:pt x="263144" y="25400"/>
                  </a:lnTo>
                  <a:cubicBezTo>
                    <a:pt x="131699" y="25400"/>
                    <a:pt x="25400" y="130556"/>
                    <a:pt x="25400" y="259842"/>
                  </a:cubicBezTo>
                  <a:close/>
                </a:path>
              </a:pathLst>
            </a:custGeom>
            <a:solidFill>
              <a:srgbClr val="2F528F"/>
            </a:solidFill>
          </p:spPr>
        </p:sp>
        <p:sp>
          <p:nvSpPr>
            <p:cNvPr id="9" name="TextBox 9"/>
            <p:cNvSpPr txBox="1"/>
            <p:nvPr/>
          </p:nvSpPr>
          <p:spPr>
            <a:xfrm>
              <a:off x="0" y="-9525"/>
              <a:ext cx="7479556" cy="1517463"/>
            </a:xfrm>
            <a:prstGeom prst="rect">
              <a:avLst/>
            </a:prstGeom>
          </p:spPr>
          <p:txBody>
            <a:bodyPr lIns="50800" tIns="50800" rIns="50800" bIns="50800" rtlCol="0" anchor="ctr"/>
            <a:lstStyle/>
            <a:p>
              <a:pPr algn="ctr">
                <a:lnSpc>
                  <a:spcPts val="3240"/>
                </a:lnSpc>
              </a:pPr>
              <a:r>
                <a:rPr lang="en-US" sz="2700" spc="25">
                  <a:solidFill>
                    <a:srgbClr val="FFFFFF"/>
                  </a:solidFill>
                  <a:latin typeface="TT Rounds Condensed"/>
                  <a:ea typeface="TT Rounds Condensed"/>
                  <a:cs typeface="TT Rounds Condensed"/>
                  <a:sym typeface="TT Rounds Condensed"/>
                </a:rPr>
                <a:t>Tabata</a:t>
              </a:r>
            </a:p>
          </p:txBody>
        </p:sp>
      </p:grpSp>
      <p:grpSp>
        <p:nvGrpSpPr>
          <p:cNvPr id="10" name="Group 10"/>
          <p:cNvGrpSpPr/>
          <p:nvPr/>
        </p:nvGrpSpPr>
        <p:grpSpPr>
          <a:xfrm>
            <a:off x="10204586" y="5169522"/>
            <a:ext cx="5609667" cy="1227406"/>
            <a:chOff x="0" y="0"/>
            <a:chExt cx="7479556" cy="1636542"/>
          </a:xfrm>
        </p:grpSpPr>
        <p:sp>
          <p:nvSpPr>
            <p:cNvPr id="11" name="Freeform 11"/>
            <p:cNvSpPr/>
            <p:nvPr/>
          </p:nvSpPr>
          <p:spPr>
            <a:xfrm>
              <a:off x="12700" y="12700"/>
              <a:ext cx="7454138" cy="1611122"/>
            </a:xfrm>
            <a:custGeom>
              <a:avLst/>
              <a:gdLst/>
              <a:ahLst/>
              <a:cxnLst/>
              <a:rect l="l" t="t" r="r" b="b"/>
              <a:pathLst>
                <a:path w="7454138" h="1611122">
                  <a:moveTo>
                    <a:pt x="0" y="268478"/>
                  </a:moveTo>
                  <a:cubicBezTo>
                    <a:pt x="0" y="120269"/>
                    <a:pt x="121666" y="0"/>
                    <a:pt x="271780" y="0"/>
                  </a:cubicBezTo>
                  <a:lnTo>
                    <a:pt x="7182358" y="0"/>
                  </a:lnTo>
                  <a:cubicBezTo>
                    <a:pt x="7332472" y="0"/>
                    <a:pt x="7454138" y="120269"/>
                    <a:pt x="7454138" y="268478"/>
                  </a:cubicBezTo>
                  <a:lnTo>
                    <a:pt x="7454138" y="1342517"/>
                  </a:lnTo>
                  <a:cubicBezTo>
                    <a:pt x="7454138" y="1490853"/>
                    <a:pt x="7332472" y="1610995"/>
                    <a:pt x="7182358" y="1610995"/>
                  </a:cubicBezTo>
                  <a:lnTo>
                    <a:pt x="271780" y="1610995"/>
                  </a:lnTo>
                  <a:cubicBezTo>
                    <a:pt x="121666" y="1611122"/>
                    <a:pt x="0" y="1490980"/>
                    <a:pt x="0" y="1342644"/>
                  </a:cubicBezTo>
                  <a:close/>
                </a:path>
              </a:pathLst>
            </a:custGeom>
            <a:solidFill>
              <a:srgbClr val="4472C4"/>
            </a:solidFill>
          </p:spPr>
        </p:sp>
        <p:sp>
          <p:nvSpPr>
            <p:cNvPr id="12" name="Freeform 12"/>
            <p:cNvSpPr/>
            <p:nvPr/>
          </p:nvSpPr>
          <p:spPr>
            <a:xfrm>
              <a:off x="0" y="0"/>
              <a:ext cx="7479538" cy="1636395"/>
            </a:xfrm>
            <a:custGeom>
              <a:avLst/>
              <a:gdLst/>
              <a:ahLst/>
              <a:cxnLst/>
              <a:rect l="l" t="t" r="r" b="b"/>
              <a:pathLst>
                <a:path w="7479538" h="1636395">
                  <a:moveTo>
                    <a:pt x="0" y="281178"/>
                  </a:moveTo>
                  <a:cubicBezTo>
                    <a:pt x="0" y="125730"/>
                    <a:pt x="127508" y="0"/>
                    <a:pt x="284480" y="0"/>
                  </a:cubicBezTo>
                  <a:lnTo>
                    <a:pt x="7195058" y="0"/>
                  </a:lnTo>
                  <a:lnTo>
                    <a:pt x="7195058" y="12700"/>
                  </a:lnTo>
                  <a:lnTo>
                    <a:pt x="7195058" y="0"/>
                  </a:lnTo>
                  <a:cubicBezTo>
                    <a:pt x="7352030" y="0"/>
                    <a:pt x="7479538" y="125730"/>
                    <a:pt x="7479538" y="281178"/>
                  </a:cubicBezTo>
                  <a:lnTo>
                    <a:pt x="7466838" y="281178"/>
                  </a:lnTo>
                  <a:lnTo>
                    <a:pt x="7479538" y="281178"/>
                  </a:lnTo>
                  <a:lnTo>
                    <a:pt x="7479538" y="1355217"/>
                  </a:lnTo>
                  <a:lnTo>
                    <a:pt x="7466838" y="1355217"/>
                  </a:lnTo>
                  <a:lnTo>
                    <a:pt x="7479538" y="1355217"/>
                  </a:lnTo>
                  <a:cubicBezTo>
                    <a:pt x="7479538" y="1510665"/>
                    <a:pt x="7352030" y="1636395"/>
                    <a:pt x="7195058" y="1636395"/>
                  </a:cubicBezTo>
                  <a:lnTo>
                    <a:pt x="7195058" y="1623695"/>
                  </a:lnTo>
                  <a:lnTo>
                    <a:pt x="7195058" y="1636395"/>
                  </a:lnTo>
                  <a:lnTo>
                    <a:pt x="284480" y="1636395"/>
                  </a:lnTo>
                  <a:lnTo>
                    <a:pt x="284480" y="1623695"/>
                  </a:lnTo>
                  <a:lnTo>
                    <a:pt x="284480" y="1636395"/>
                  </a:lnTo>
                  <a:cubicBezTo>
                    <a:pt x="127508" y="1636395"/>
                    <a:pt x="0" y="1510665"/>
                    <a:pt x="0" y="1355217"/>
                  </a:cubicBezTo>
                  <a:lnTo>
                    <a:pt x="0" y="281178"/>
                  </a:lnTo>
                  <a:lnTo>
                    <a:pt x="12700" y="281178"/>
                  </a:lnTo>
                  <a:lnTo>
                    <a:pt x="0" y="281178"/>
                  </a:lnTo>
                  <a:moveTo>
                    <a:pt x="25400" y="281178"/>
                  </a:moveTo>
                  <a:lnTo>
                    <a:pt x="25400" y="1355217"/>
                  </a:lnTo>
                  <a:lnTo>
                    <a:pt x="12700" y="1355217"/>
                  </a:lnTo>
                  <a:lnTo>
                    <a:pt x="25400" y="1355217"/>
                  </a:lnTo>
                  <a:cubicBezTo>
                    <a:pt x="25400" y="1496314"/>
                    <a:pt x="141224" y="1610995"/>
                    <a:pt x="284480" y="1610995"/>
                  </a:cubicBezTo>
                  <a:lnTo>
                    <a:pt x="7195058" y="1610995"/>
                  </a:lnTo>
                  <a:cubicBezTo>
                    <a:pt x="7338314" y="1610995"/>
                    <a:pt x="7454138" y="1496314"/>
                    <a:pt x="7454138" y="1355217"/>
                  </a:cubicBezTo>
                  <a:lnTo>
                    <a:pt x="7454138" y="281178"/>
                  </a:lnTo>
                  <a:cubicBezTo>
                    <a:pt x="7454138" y="140081"/>
                    <a:pt x="7338314" y="25400"/>
                    <a:pt x="7195058" y="25400"/>
                  </a:cubicBezTo>
                  <a:lnTo>
                    <a:pt x="284480" y="25400"/>
                  </a:lnTo>
                  <a:lnTo>
                    <a:pt x="284480" y="12700"/>
                  </a:lnTo>
                  <a:lnTo>
                    <a:pt x="284480" y="25400"/>
                  </a:lnTo>
                  <a:cubicBezTo>
                    <a:pt x="141224" y="25400"/>
                    <a:pt x="25400" y="140081"/>
                    <a:pt x="25400" y="281178"/>
                  </a:cubicBezTo>
                  <a:close/>
                </a:path>
              </a:pathLst>
            </a:custGeom>
            <a:solidFill>
              <a:srgbClr val="2F528F"/>
            </a:solidFill>
          </p:spPr>
        </p:sp>
        <p:sp>
          <p:nvSpPr>
            <p:cNvPr id="13" name="TextBox 13"/>
            <p:cNvSpPr txBox="1"/>
            <p:nvPr/>
          </p:nvSpPr>
          <p:spPr>
            <a:xfrm>
              <a:off x="0" y="-9525"/>
              <a:ext cx="7479556" cy="1646067"/>
            </a:xfrm>
            <a:prstGeom prst="rect">
              <a:avLst/>
            </a:prstGeom>
          </p:spPr>
          <p:txBody>
            <a:bodyPr lIns="50800" tIns="50800" rIns="50800" bIns="50800" rtlCol="0" anchor="ctr"/>
            <a:lstStyle/>
            <a:p>
              <a:pPr algn="ctr">
                <a:lnSpc>
                  <a:spcPts val="3240"/>
                </a:lnSpc>
              </a:pPr>
              <a:r>
                <a:rPr lang="en-US" sz="2700" spc="25">
                  <a:solidFill>
                    <a:srgbClr val="FFFFFF"/>
                  </a:solidFill>
                  <a:latin typeface="TT Rounds Condensed"/>
                  <a:ea typeface="TT Rounds Condensed"/>
                  <a:cs typeface="TT Rounds Condensed"/>
                  <a:sym typeface="TT Rounds Condensed"/>
                </a:rPr>
                <a:t>FizzUp School</a:t>
              </a:r>
            </a:p>
          </p:txBody>
        </p:sp>
      </p:grpSp>
      <p:sp>
        <p:nvSpPr>
          <p:cNvPr id="14" name="Freeform 14">
            <a:hlinkClick r:id="rId4" tooltip="https://www.fizzup-ecole.com/"/>
          </p:cNvPr>
          <p:cNvSpPr/>
          <p:nvPr/>
        </p:nvSpPr>
        <p:spPr>
          <a:xfrm>
            <a:off x="10894574" y="2550576"/>
            <a:ext cx="4229691" cy="2243451"/>
          </a:xfrm>
          <a:custGeom>
            <a:avLst/>
            <a:gdLst/>
            <a:ahLst/>
            <a:cxnLst/>
            <a:rect l="l" t="t" r="r" b="b"/>
            <a:pathLst>
              <a:path w="4229691" h="2243451">
                <a:moveTo>
                  <a:pt x="0" y="0"/>
                </a:moveTo>
                <a:lnTo>
                  <a:pt x="4229690" y="0"/>
                </a:lnTo>
                <a:lnTo>
                  <a:pt x="4229690" y="2243451"/>
                </a:lnTo>
                <a:lnTo>
                  <a:pt x="0" y="2243451"/>
                </a:lnTo>
                <a:lnTo>
                  <a:pt x="0" y="0"/>
                </a:lnTo>
                <a:close/>
              </a:path>
            </a:pathLst>
          </a:custGeom>
          <a:blipFill>
            <a:blip r:embed="rId5"/>
            <a:stretch>
              <a:fillRect/>
            </a:stretch>
          </a:blipFill>
        </p:spPr>
      </p:sp>
      <p:sp>
        <p:nvSpPr>
          <p:cNvPr id="15" name="Freeform 15">
            <a:hlinkClick r:id="rId6" tooltip="https://mediascol.ac-clermont.fr/ien-aurillac3/wp-content/uploads/sites/42/2021/03/Projet-a-mon-ecole-on-sactive.pdf"/>
          </p:cNvPr>
          <p:cNvSpPr/>
          <p:nvPr/>
        </p:nvSpPr>
        <p:spPr>
          <a:xfrm>
            <a:off x="6848641" y="6875698"/>
            <a:ext cx="2776524" cy="2908255"/>
          </a:xfrm>
          <a:custGeom>
            <a:avLst/>
            <a:gdLst/>
            <a:ahLst/>
            <a:cxnLst/>
            <a:rect l="l" t="t" r="r" b="b"/>
            <a:pathLst>
              <a:path w="2776524" h="2908255">
                <a:moveTo>
                  <a:pt x="0" y="0"/>
                </a:moveTo>
                <a:lnTo>
                  <a:pt x="2776525" y="0"/>
                </a:lnTo>
                <a:lnTo>
                  <a:pt x="2776525" y="2908256"/>
                </a:lnTo>
                <a:lnTo>
                  <a:pt x="0" y="2908256"/>
                </a:lnTo>
                <a:lnTo>
                  <a:pt x="0" y="0"/>
                </a:lnTo>
                <a:close/>
              </a:path>
            </a:pathLst>
          </a:custGeom>
          <a:blipFill>
            <a:blip r:embed="rId7"/>
            <a:stretch>
              <a:fillRect/>
            </a:stretch>
          </a:blipFill>
        </p:spPr>
      </p:sp>
      <p:grpSp>
        <p:nvGrpSpPr>
          <p:cNvPr id="16" name="Group 16"/>
          <p:cNvGrpSpPr/>
          <p:nvPr/>
        </p:nvGrpSpPr>
        <p:grpSpPr>
          <a:xfrm>
            <a:off x="366515" y="7010138"/>
            <a:ext cx="5609667" cy="949245"/>
            <a:chOff x="0" y="0"/>
            <a:chExt cx="7479556" cy="1265660"/>
          </a:xfrm>
        </p:grpSpPr>
        <p:sp>
          <p:nvSpPr>
            <p:cNvPr id="17" name="Freeform 17"/>
            <p:cNvSpPr/>
            <p:nvPr/>
          </p:nvSpPr>
          <p:spPr>
            <a:xfrm>
              <a:off x="12700" y="12700"/>
              <a:ext cx="7454138" cy="1240282"/>
            </a:xfrm>
            <a:custGeom>
              <a:avLst/>
              <a:gdLst/>
              <a:ahLst/>
              <a:cxnLst/>
              <a:rect l="l" t="t" r="r" b="b"/>
              <a:pathLst>
                <a:path w="7454138" h="1240282">
                  <a:moveTo>
                    <a:pt x="0" y="206756"/>
                  </a:moveTo>
                  <a:cubicBezTo>
                    <a:pt x="0" y="92583"/>
                    <a:pt x="94107" y="0"/>
                    <a:pt x="210185" y="0"/>
                  </a:cubicBezTo>
                  <a:lnTo>
                    <a:pt x="7243953" y="0"/>
                  </a:lnTo>
                  <a:cubicBezTo>
                    <a:pt x="7360031" y="0"/>
                    <a:pt x="7454138" y="92583"/>
                    <a:pt x="7454138" y="206756"/>
                  </a:cubicBezTo>
                  <a:lnTo>
                    <a:pt x="7454138" y="1033526"/>
                  </a:lnTo>
                  <a:cubicBezTo>
                    <a:pt x="7454138" y="1147699"/>
                    <a:pt x="7360031" y="1240282"/>
                    <a:pt x="7243953" y="1240282"/>
                  </a:cubicBezTo>
                  <a:lnTo>
                    <a:pt x="210185" y="1240282"/>
                  </a:lnTo>
                  <a:cubicBezTo>
                    <a:pt x="94107" y="1240282"/>
                    <a:pt x="0" y="1147699"/>
                    <a:pt x="0" y="1033526"/>
                  </a:cubicBezTo>
                  <a:close/>
                </a:path>
              </a:pathLst>
            </a:custGeom>
            <a:solidFill>
              <a:srgbClr val="4472C4"/>
            </a:solidFill>
          </p:spPr>
        </p:sp>
        <p:sp>
          <p:nvSpPr>
            <p:cNvPr id="18" name="Freeform 18"/>
            <p:cNvSpPr/>
            <p:nvPr/>
          </p:nvSpPr>
          <p:spPr>
            <a:xfrm>
              <a:off x="0" y="0"/>
              <a:ext cx="7479538" cy="1265682"/>
            </a:xfrm>
            <a:custGeom>
              <a:avLst/>
              <a:gdLst/>
              <a:ahLst/>
              <a:cxnLst/>
              <a:rect l="l" t="t" r="r" b="b"/>
              <a:pathLst>
                <a:path w="7479538" h="1265682">
                  <a:moveTo>
                    <a:pt x="0" y="219456"/>
                  </a:moveTo>
                  <a:cubicBezTo>
                    <a:pt x="0" y="98044"/>
                    <a:pt x="100076" y="0"/>
                    <a:pt x="222885" y="0"/>
                  </a:cubicBezTo>
                  <a:lnTo>
                    <a:pt x="7256653" y="0"/>
                  </a:lnTo>
                  <a:lnTo>
                    <a:pt x="7256653" y="12700"/>
                  </a:lnTo>
                  <a:lnTo>
                    <a:pt x="7256653" y="0"/>
                  </a:lnTo>
                  <a:cubicBezTo>
                    <a:pt x="7379589" y="0"/>
                    <a:pt x="7479538" y="98044"/>
                    <a:pt x="7479538" y="219456"/>
                  </a:cubicBezTo>
                  <a:lnTo>
                    <a:pt x="7466838" y="219456"/>
                  </a:lnTo>
                  <a:lnTo>
                    <a:pt x="7479538" y="219456"/>
                  </a:lnTo>
                  <a:lnTo>
                    <a:pt x="7479538" y="1046226"/>
                  </a:lnTo>
                  <a:lnTo>
                    <a:pt x="7466838" y="1046226"/>
                  </a:lnTo>
                  <a:lnTo>
                    <a:pt x="7479538" y="1046226"/>
                  </a:lnTo>
                  <a:cubicBezTo>
                    <a:pt x="7479538" y="1167638"/>
                    <a:pt x="7379462" y="1265682"/>
                    <a:pt x="7256653" y="1265682"/>
                  </a:cubicBezTo>
                  <a:lnTo>
                    <a:pt x="7256653" y="1252982"/>
                  </a:lnTo>
                  <a:lnTo>
                    <a:pt x="7256653" y="1265682"/>
                  </a:lnTo>
                  <a:lnTo>
                    <a:pt x="222885" y="1265682"/>
                  </a:lnTo>
                  <a:lnTo>
                    <a:pt x="222885" y="1252982"/>
                  </a:lnTo>
                  <a:lnTo>
                    <a:pt x="222885" y="1265682"/>
                  </a:lnTo>
                  <a:cubicBezTo>
                    <a:pt x="100076" y="1265682"/>
                    <a:pt x="0" y="1167638"/>
                    <a:pt x="0" y="1046226"/>
                  </a:cubicBezTo>
                  <a:lnTo>
                    <a:pt x="0" y="219456"/>
                  </a:lnTo>
                  <a:lnTo>
                    <a:pt x="12700" y="219456"/>
                  </a:lnTo>
                  <a:lnTo>
                    <a:pt x="0" y="219456"/>
                  </a:lnTo>
                  <a:moveTo>
                    <a:pt x="25400" y="219456"/>
                  </a:moveTo>
                  <a:lnTo>
                    <a:pt x="25400" y="1046226"/>
                  </a:lnTo>
                  <a:lnTo>
                    <a:pt x="12700" y="1046226"/>
                  </a:lnTo>
                  <a:lnTo>
                    <a:pt x="25400" y="1046226"/>
                  </a:lnTo>
                  <a:cubicBezTo>
                    <a:pt x="25400" y="1153160"/>
                    <a:pt x="113665" y="1240282"/>
                    <a:pt x="222885" y="1240282"/>
                  </a:cubicBezTo>
                  <a:lnTo>
                    <a:pt x="7256653" y="1240282"/>
                  </a:lnTo>
                  <a:cubicBezTo>
                    <a:pt x="7366000" y="1240282"/>
                    <a:pt x="7454138" y="1153160"/>
                    <a:pt x="7454138" y="1046226"/>
                  </a:cubicBezTo>
                  <a:lnTo>
                    <a:pt x="7454138" y="219456"/>
                  </a:lnTo>
                  <a:cubicBezTo>
                    <a:pt x="7454138" y="112522"/>
                    <a:pt x="7365873" y="25400"/>
                    <a:pt x="7256653" y="25400"/>
                  </a:cubicBezTo>
                  <a:lnTo>
                    <a:pt x="222885" y="25400"/>
                  </a:lnTo>
                  <a:lnTo>
                    <a:pt x="222885" y="12700"/>
                  </a:lnTo>
                  <a:lnTo>
                    <a:pt x="222885" y="25400"/>
                  </a:lnTo>
                  <a:cubicBezTo>
                    <a:pt x="113665" y="25400"/>
                    <a:pt x="25400" y="112522"/>
                    <a:pt x="25400" y="219456"/>
                  </a:cubicBezTo>
                  <a:close/>
                </a:path>
              </a:pathLst>
            </a:custGeom>
            <a:solidFill>
              <a:srgbClr val="2F528F"/>
            </a:solidFill>
          </p:spPr>
        </p:sp>
        <p:sp>
          <p:nvSpPr>
            <p:cNvPr id="19" name="TextBox 19"/>
            <p:cNvSpPr txBox="1"/>
            <p:nvPr/>
          </p:nvSpPr>
          <p:spPr>
            <a:xfrm>
              <a:off x="0" y="-9525"/>
              <a:ext cx="7479556" cy="1275185"/>
            </a:xfrm>
            <a:prstGeom prst="rect">
              <a:avLst/>
            </a:prstGeom>
          </p:spPr>
          <p:txBody>
            <a:bodyPr lIns="50800" tIns="50800" rIns="50800" bIns="50800" rtlCol="0" anchor="ctr"/>
            <a:lstStyle/>
            <a:p>
              <a:pPr algn="ctr">
                <a:lnSpc>
                  <a:spcPts val="3240"/>
                </a:lnSpc>
              </a:pPr>
              <a:r>
                <a:rPr lang="en-US" sz="2700" spc="25">
                  <a:solidFill>
                    <a:srgbClr val="FFFFFF"/>
                  </a:solidFill>
                  <a:latin typeface="TT Rounds Condensed"/>
                  <a:ea typeface="TT Rounds Condensed"/>
                  <a:cs typeface="TT Rounds Condensed"/>
                  <a:sym typeface="TT Rounds Condensed"/>
                </a:rPr>
                <a:t>À mon école, on s’active</a:t>
              </a:r>
            </a:p>
          </p:txBody>
        </p:sp>
      </p:grpSp>
      <p:sp>
        <p:nvSpPr>
          <p:cNvPr id="20" name="Freeform 20"/>
          <p:cNvSpPr/>
          <p:nvPr/>
        </p:nvSpPr>
        <p:spPr>
          <a:xfrm>
            <a:off x="2206392" y="4021774"/>
            <a:ext cx="3186112" cy="2243451"/>
          </a:xfrm>
          <a:custGeom>
            <a:avLst/>
            <a:gdLst/>
            <a:ahLst/>
            <a:cxnLst/>
            <a:rect l="l" t="t" r="r" b="b"/>
            <a:pathLst>
              <a:path w="3186112" h="2243451">
                <a:moveTo>
                  <a:pt x="0" y="0"/>
                </a:moveTo>
                <a:lnTo>
                  <a:pt x="3186112" y="0"/>
                </a:lnTo>
                <a:lnTo>
                  <a:pt x="3186112" y="2243452"/>
                </a:lnTo>
                <a:lnTo>
                  <a:pt x="0" y="2243452"/>
                </a:lnTo>
                <a:lnTo>
                  <a:pt x="0" y="0"/>
                </a:lnTo>
                <a:close/>
              </a:path>
            </a:pathLst>
          </a:custGeom>
          <a:blipFill>
            <a:blip r:embed="rId8"/>
            <a:stretch>
              <a:fillRect l="-3047" r="-3047"/>
            </a:stretch>
          </a:blipFill>
        </p:spPr>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7104615" y="581319"/>
            <a:ext cx="6732411" cy="1675875"/>
            <a:chOff x="0" y="0"/>
            <a:chExt cx="8976548" cy="2234500"/>
          </a:xfrm>
        </p:grpSpPr>
        <p:sp>
          <p:nvSpPr>
            <p:cNvPr id="4" name="Freeform 4"/>
            <p:cNvSpPr/>
            <p:nvPr/>
          </p:nvSpPr>
          <p:spPr>
            <a:xfrm>
              <a:off x="0" y="0"/>
              <a:ext cx="8976548" cy="2234500"/>
            </a:xfrm>
            <a:custGeom>
              <a:avLst/>
              <a:gdLst/>
              <a:ahLst/>
              <a:cxnLst/>
              <a:rect l="l" t="t" r="r" b="b"/>
              <a:pathLst>
                <a:path w="8976548" h="2234500">
                  <a:moveTo>
                    <a:pt x="0" y="0"/>
                  </a:moveTo>
                  <a:lnTo>
                    <a:pt x="8976548" y="0"/>
                  </a:lnTo>
                  <a:lnTo>
                    <a:pt x="8976548" y="2234500"/>
                  </a:lnTo>
                  <a:lnTo>
                    <a:pt x="0" y="2234500"/>
                  </a:lnTo>
                  <a:close/>
                </a:path>
              </a:pathLst>
            </a:custGeom>
            <a:solidFill>
              <a:srgbClr val="000000">
                <a:alpha val="0"/>
              </a:srgbClr>
            </a:solidFill>
          </p:spPr>
        </p:sp>
        <p:sp>
          <p:nvSpPr>
            <p:cNvPr id="5" name="TextBox 5"/>
            <p:cNvSpPr txBox="1"/>
            <p:nvPr/>
          </p:nvSpPr>
          <p:spPr>
            <a:xfrm>
              <a:off x="0" y="47625"/>
              <a:ext cx="8976548" cy="2186875"/>
            </a:xfrm>
            <a:prstGeom prst="rect">
              <a:avLst/>
            </a:prstGeom>
          </p:spPr>
          <p:txBody>
            <a:bodyPr lIns="0" tIns="0" rIns="0" bIns="0" rtlCol="0" anchor="ctr"/>
            <a:lstStyle/>
            <a:p>
              <a:pPr algn="ctr">
                <a:lnSpc>
                  <a:spcPts val="5507"/>
                </a:lnSpc>
              </a:pPr>
              <a:r>
                <a:rPr lang="en-US" sz="5099" b="1" spc="-31">
                  <a:solidFill>
                    <a:srgbClr val="000000"/>
                  </a:solidFill>
                  <a:latin typeface="TT Rounds Condensed Bold"/>
                  <a:ea typeface="TT Rounds Condensed Bold"/>
                  <a:cs typeface="TT Rounds Condensed Bold"/>
                  <a:sym typeface="TT Rounds Condensed Bold"/>
                </a:rPr>
                <a:t>Récréation active</a:t>
              </a:r>
            </a:p>
          </p:txBody>
        </p:sp>
      </p:grpSp>
      <p:grpSp>
        <p:nvGrpSpPr>
          <p:cNvPr id="6" name="Group 6"/>
          <p:cNvGrpSpPr/>
          <p:nvPr/>
        </p:nvGrpSpPr>
        <p:grpSpPr>
          <a:xfrm>
            <a:off x="1346278" y="2772891"/>
            <a:ext cx="5609667" cy="1739137"/>
            <a:chOff x="0" y="0"/>
            <a:chExt cx="7479556" cy="2318850"/>
          </a:xfrm>
        </p:grpSpPr>
        <p:sp>
          <p:nvSpPr>
            <p:cNvPr id="7" name="Freeform 7"/>
            <p:cNvSpPr/>
            <p:nvPr/>
          </p:nvSpPr>
          <p:spPr>
            <a:xfrm>
              <a:off x="12700" y="12700"/>
              <a:ext cx="7454138" cy="2293493"/>
            </a:xfrm>
            <a:custGeom>
              <a:avLst/>
              <a:gdLst/>
              <a:ahLst/>
              <a:cxnLst/>
              <a:rect l="l" t="t" r="r" b="b"/>
              <a:pathLst>
                <a:path w="7454138" h="2293493">
                  <a:moveTo>
                    <a:pt x="0" y="382270"/>
                  </a:moveTo>
                  <a:cubicBezTo>
                    <a:pt x="0" y="171196"/>
                    <a:pt x="172466" y="0"/>
                    <a:pt x="385191" y="0"/>
                  </a:cubicBezTo>
                  <a:lnTo>
                    <a:pt x="7068947" y="0"/>
                  </a:lnTo>
                  <a:cubicBezTo>
                    <a:pt x="7281672" y="0"/>
                    <a:pt x="7454138" y="171196"/>
                    <a:pt x="7454138" y="382270"/>
                  </a:cubicBezTo>
                  <a:lnTo>
                    <a:pt x="7454138" y="1911223"/>
                  </a:lnTo>
                  <a:cubicBezTo>
                    <a:pt x="7454138" y="2122297"/>
                    <a:pt x="7281672" y="2293493"/>
                    <a:pt x="7068947" y="2293493"/>
                  </a:cubicBezTo>
                  <a:lnTo>
                    <a:pt x="385191" y="2293493"/>
                  </a:lnTo>
                  <a:cubicBezTo>
                    <a:pt x="172466" y="2293493"/>
                    <a:pt x="0" y="2122297"/>
                    <a:pt x="0" y="1911223"/>
                  </a:cubicBezTo>
                  <a:close/>
                </a:path>
              </a:pathLst>
            </a:custGeom>
            <a:solidFill>
              <a:srgbClr val="4472C4"/>
            </a:solidFill>
          </p:spPr>
        </p:sp>
        <p:sp>
          <p:nvSpPr>
            <p:cNvPr id="8" name="Freeform 8"/>
            <p:cNvSpPr/>
            <p:nvPr/>
          </p:nvSpPr>
          <p:spPr>
            <a:xfrm>
              <a:off x="0" y="0"/>
              <a:ext cx="7479538" cy="2318893"/>
            </a:xfrm>
            <a:custGeom>
              <a:avLst/>
              <a:gdLst/>
              <a:ahLst/>
              <a:cxnLst/>
              <a:rect l="l" t="t" r="r" b="b"/>
              <a:pathLst>
                <a:path w="7479538" h="2318893">
                  <a:moveTo>
                    <a:pt x="0" y="394970"/>
                  </a:moveTo>
                  <a:cubicBezTo>
                    <a:pt x="0" y="176784"/>
                    <a:pt x="178181" y="0"/>
                    <a:pt x="397891" y="0"/>
                  </a:cubicBezTo>
                  <a:lnTo>
                    <a:pt x="7081647" y="0"/>
                  </a:lnTo>
                  <a:lnTo>
                    <a:pt x="7081647" y="12700"/>
                  </a:lnTo>
                  <a:lnTo>
                    <a:pt x="7081647" y="0"/>
                  </a:lnTo>
                  <a:cubicBezTo>
                    <a:pt x="7301230" y="0"/>
                    <a:pt x="7479538" y="176784"/>
                    <a:pt x="7479538" y="394970"/>
                  </a:cubicBezTo>
                  <a:lnTo>
                    <a:pt x="7466838" y="394970"/>
                  </a:lnTo>
                  <a:lnTo>
                    <a:pt x="7479538" y="394970"/>
                  </a:lnTo>
                  <a:lnTo>
                    <a:pt x="7479538" y="1923923"/>
                  </a:lnTo>
                  <a:lnTo>
                    <a:pt x="7466838" y="1923923"/>
                  </a:lnTo>
                  <a:lnTo>
                    <a:pt x="7479538" y="1923923"/>
                  </a:lnTo>
                  <a:cubicBezTo>
                    <a:pt x="7479538" y="2142109"/>
                    <a:pt x="7301357" y="2318893"/>
                    <a:pt x="7081647" y="2318893"/>
                  </a:cubicBezTo>
                  <a:lnTo>
                    <a:pt x="7081647" y="2306193"/>
                  </a:lnTo>
                  <a:lnTo>
                    <a:pt x="7081647" y="2318893"/>
                  </a:lnTo>
                  <a:lnTo>
                    <a:pt x="397891" y="2318893"/>
                  </a:lnTo>
                  <a:lnTo>
                    <a:pt x="397891" y="2306193"/>
                  </a:lnTo>
                  <a:lnTo>
                    <a:pt x="397891" y="2318893"/>
                  </a:lnTo>
                  <a:cubicBezTo>
                    <a:pt x="178181" y="2318893"/>
                    <a:pt x="0" y="2142109"/>
                    <a:pt x="0" y="1923923"/>
                  </a:cubicBezTo>
                  <a:lnTo>
                    <a:pt x="0" y="394970"/>
                  </a:lnTo>
                  <a:lnTo>
                    <a:pt x="12700" y="394970"/>
                  </a:lnTo>
                  <a:lnTo>
                    <a:pt x="0" y="394970"/>
                  </a:lnTo>
                  <a:moveTo>
                    <a:pt x="25400" y="394970"/>
                  </a:moveTo>
                  <a:lnTo>
                    <a:pt x="25400" y="1923923"/>
                  </a:lnTo>
                  <a:lnTo>
                    <a:pt x="12700" y="1923923"/>
                  </a:lnTo>
                  <a:lnTo>
                    <a:pt x="25400" y="1923923"/>
                  </a:lnTo>
                  <a:cubicBezTo>
                    <a:pt x="25400" y="2127885"/>
                    <a:pt x="192024" y="2293493"/>
                    <a:pt x="397891" y="2293493"/>
                  </a:cubicBezTo>
                  <a:lnTo>
                    <a:pt x="7081647" y="2293493"/>
                  </a:lnTo>
                  <a:cubicBezTo>
                    <a:pt x="7287387" y="2293493"/>
                    <a:pt x="7454138" y="2128012"/>
                    <a:pt x="7454138" y="1923923"/>
                  </a:cubicBezTo>
                  <a:lnTo>
                    <a:pt x="7454138" y="394970"/>
                  </a:lnTo>
                  <a:cubicBezTo>
                    <a:pt x="7454138" y="191008"/>
                    <a:pt x="7287514" y="25400"/>
                    <a:pt x="7081647" y="25400"/>
                  </a:cubicBezTo>
                  <a:lnTo>
                    <a:pt x="397891" y="25400"/>
                  </a:lnTo>
                  <a:lnTo>
                    <a:pt x="397891" y="12700"/>
                  </a:lnTo>
                  <a:lnTo>
                    <a:pt x="397891" y="25400"/>
                  </a:lnTo>
                  <a:cubicBezTo>
                    <a:pt x="192024" y="25400"/>
                    <a:pt x="25400" y="190881"/>
                    <a:pt x="25400" y="394970"/>
                  </a:cubicBezTo>
                  <a:close/>
                </a:path>
              </a:pathLst>
            </a:custGeom>
            <a:solidFill>
              <a:srgbClr val="2F528F"/>
            </a:solidFill>
          </p:spPr>
        </p:sp>
        <p:sp>
          <p:nvSpPr>
            <p:cNvPr id="9" name="TextBox 9"/>
            <p:cNvSpPr txBox="1"/>
            <p:nvPr/>
          </p:nvSpPr>
          <p:spPr>
            <a:xfrm>
              <a:off x="0" y="-9525"/>
              <a:ext cx="7479556" cy="2328375"/>
            </a:xfrm>
            <a:prstGeom prst="rect">
              <a:avLst/>
            </a:prstGeom>
          </p:spPr>
          <p:txBody>
            <a:bodyPr lIns="50800" tIns="50800" rIns="50800" bIns="50800" rtlCol="0" anchor="ctr"/>
            <a:lstStyle/>
            <a:p>
              <a:pPr algn="ctr">
                <a:lnSpc>
                  <a:spcPts val="3240"/>
                </a:lnSpc>
              </a:pPr>
              <a:r>
                <a:rPr lang="en-US" sz="2700" spc="25">
                  <a:solidFill>
                    <a:srgbClr val="FFFFFF"/>
                  </a:solidFill>
                  <a:latin typeface="TT Rounds Condensed"/>
                  <a:ea typeface="TT Rounds Condensed"/>
                  <a:cs typeface="TT Rounds Condensed"/>
                  <a:sym typeface="TT Rounds Condensed"/>
                </a:rPr>
                <a:t>« Fais ton jeu »</a:t>
              </a:r>
            </a:p>
            <a:p>
              <a:pPr algn="ctr">
                <a:lnSpc>
                  <a:spcPts val="3240"/>
                </a:lnSpc>
              </a:pPr>
              <a:r>
                <a:rPr lang="en-US" sz="2700" spc="25">
                  <a:solidFill>
                    <a:srgbClr val="FFFFFF"/>
                  </a:solidFill>
                  <a:latin typeface="TT Rounds Condensed"/>
                  <a:ea typeface="TT Rounds Condensed"/>
                  <a:cs typeface="TT Rounds Condensed"/>
                  <a:sym typeface="TT Rounds Condensed"/>
                </a:rPr>
                <a:t>Dans l’idée de la boîte à « Défis-récré » de l’USEP</a:t>
              </a:r>
            </a:p>
          </p:txBody>
        </p:sp>
      </p:grpSp>
      <p:grpSp>
        <p:nvGrpSpPr>
          <p:cNvPr id="10" name="Group 10"/>
          <p:cNvGrpSpPr/>
          <p:nvPr/>
        </p:nvGrpSpPr>
        <p:grpSpPr>
          <a:xfrm>
            <a:off x="7909281" y="3185814"/>
            <a:ext cx="2040810" cy="913290"/>
            <a:chOff x="0" y="0"/>
            <a:chExt cx="2721080" cy="1217720"/>
          </a:xfrm>
        </p:grpSpPr>
        <p:sp>
          <p:nvSpPr>
            <p:cNvPr id="11" name="Freeform 11"/>
            <p:cNvSpPr/>
            <p:nvPr/>
          </p:nvSpPr>
          <p:spPr>
            <a:xfrm>
              <a:off x="12700" y="12700"/>
              <a:ext cx="2695702" cy="1192403"/>
            </a:xfrm>
            <a:custGeom>
              <a:avLst/>
              <a:gdLst/>
              <a:ahLst/>
              <a:cxnLst/>
              <a:rect l="l" t="t" r="r" b="b"/>
              <a:pathLst>
                <a:path w="2695702" h="1192403">
                  <a:moveTo>
                    <a:pt x="0" y="198755"/>
                  </a:moveTo>
                  <a:cubicBezTo>
                    <a:pt x="0" y="89027"/>
                    <a:pt x="90043" y="0"/>
                    <a:pt x="201041" y="0"/>
                  </a:cubicBezTo>
                  <a:lnTo>
                    <a:pt x="2494661" y="0"/>
                  </a:lnTo>
                  <a:cubicBezTo>
                    <a:pt x="2605659" y="0"/>
                    <a:pt x="2695702" y="89027"/>
                    <a:pt x="2695702" y="198755"/>
                  </a:cubicBezTo>
                  <a:lnTo>
                    <a:pt x="2695702" y="993648"/>
                  </a:lnTo>
                  <a:cubicBezTo>
                    <a:pt x="2695702" y="1103376"/>
                    <a:pt x="2605659" y="1192403"/>
                    <a:pt x="2494661" y="1192403"/>
                  </a:cubicBezTo>
                  <a:lnTo>
                    <a:pt x="201041" y="1192403"/>
                  </a:lnTo>
                  <a:cubicBezTo>
                    <a:pt x="90043" y="1192276"/>
                    <a:pt x="0" y="1103376"/>
                    <a:pt x="0" y="993648"/>
                  </a:cubicBezTo>
                  <a:close/>
                </a:path>
              </a:pathLst>
            </a:custGeom>
            <a:solidFill>
              <a:srgbClr val="FFFFFF"/>
            </a:solidFill>
          </p:spPr>
        </p:sp>
        <p:sp>
          <p:nvSpPr>
            <p:cNvPr id="12" name="Freeform 12"/>
            <p:cNvSpPr/>
            <p:nvPr/>
          </p:nvSpPr>
          <p:spPr>
            <a:xfrm>
              <a:off x="0" y="0"/>
              <a:ext cx="2721102" cy="1217803"/>
            </a:xfrm>
            <a:custGeom>
              <a:avLst/>
              <a:gdLst/>
              <a:ahLst/>
              <a:cxnLst/>
              <a:rect l="l" t="t" r="r" b="b"/>
              <a:pathLst>
                <a:path w="2721102" h="1217803">
                  <a:moveTo>
                    <a:pt x="0" y="211455"/>
                  </a:moveTo>
                  <a:cubicBezTo>
                    <a:pt x="0" y="94488"/>
                    <a:pt x="95885" y="0"/>
                    <a:pt x="213741" y="0"/>
                  </a:cubicBezTo>
                  <a:lnTo>
                    <a:pt x="2507361" y="0"/>
                  </a:lnTo>
                  <a:lnTo>
                    <a:pt x="2507361" y="12700"/>
                  </a:lnTo>
                  <a:lnTo>
                    <a:pt x="2507361" y="0"/>
                  </a:lnTo>
                  <a:cubicBezTo>
                    <a:pt x="2625217" y="0"/>
                    <a:pt x="2721102" y="94488"/>
                    <a:pt x="2721102" y="211455"/>
                  </a:cubicBezTo>
                  <a:lnTo>
                    <a:pt x="2721102" y="1006348"/>
                  </a:lnTo>
                  <a:lnTo>
                    <a:pt x="2708402" y="1006348"/>
                  </a:lnTo>
                  <a:lnTo>
                    <a:pt x="2721102" y="1006348"/>
                  </a:lnTo>
                  <a:cubicBezTo>
                    <a:pt x="2721102" y="1123315"/>
                    <a:pt x="2625217" y="1217803"/>
                    <a:pt x="2507361" y="1217803"/>
                  </a:cubicBezTo>
                  <a:lnTo>
                    <a:pt x="2507361" y="1205103"/>
                  </a:lnTo>
                  <a:lnTo>
                    <a:pt x="2507361" y="1217803"/>
                  </a:lnTo>
                  <a:lnTo>
                    <a:pt x="213741" y="1217803"/>
                  </a:lnTo>
                  <a:lnTo>
                    <a:pt x="213741" y="1205103"/>
                  </a:lnTo>
                  <a:lnTo>
                    <a:pt x="213741" y="1217803"/>
                  </a:lnTo>
                  <a:cubicBezTo>
                    <a:pt x="95885" y="1217676"/>
                    <a:pt x="0" y="1123188"/>
                    <a:pt x="0" y="1006348"/>
                  </a:cubicBezTo>
                  <a:lnTo>
                    <a:pt x="0" y="211455"/>
                  </a:lnTo>
                  <a:lnTo>
                    <a:pt x="12700" y="211455"/>
                  </a:lnTo>
                  <a:lnTo>
                    <a:pt x="0" y="211455"/>
                  </a:lnTo>
                  <a:moveTo>
                    <a:pt x="25400" y="211455"/>
                  </a:moveTo>
                  <a:lnTo>
                    <a:pt x="25400" y="1006348"/>
                  </a:lnTo>
                  <a:lnTo>
                    <a:pt x="12700" y="1006348"/>
                  </a:lnTo>
                  <a:lnTo>
                    <a:pt x="25400" y="1006348"/>
                  </a:lnTo>
                  <a:cubicBezTo>
                    <a:pt x="25400" y="1108964"/>
                    <a:pt x="109601" y="1192403"/>
                    <a:pt x="213741" y="1192403"/>
                  </a:cubicBezTo>
                  <a:lnTo>
                    <a:pt x="2507361" y="1192403"/>
                  </a:lnTo>
                  <a:cubicBezTo>
                    <a:pt x="2611501" y="1192403"/>
                    <a:pt x="2695702" y="1108964"/>
                    <a:pt x="2695702" y="1006348"/>
                  </a:cubicBezTo>
                  <a:lnTo>
                    <a:pt x="2695702" y="211455"/>
                  </a:lnTo>
                  <a:lnTo>
                    <a:pt x="2708402" y="211455"/>
                  </a:lnTo>
                  <a:lnTo>
                    <a:pt x="2695702" y="211455"/>
                  </a:lnTo>
                  <a:cubicBezTo>
                    <a:pt x="2695702" y="108839"/>
                    <a:pt x="2611501" y="25400"/>
                    <a:pt x="2507361" y="25400"/>
                  </a:cubicBezTo>
                  <a:lnTo>
                    <a:pt x="213741" y="25400"/>
                  </a:lnTo>
                  <a:lnTo>
                    <a:pt x="213741" y="12700"/>
                  </a:lnTo>
                  <a:lnTo>
                    <a:pt x="213741" y="25400"/>
                  </a:lnTo>
                  <a:cubicBezTo>
                    <a:pt x="109601" y="25400"/>
                    <a:pt x="25400" y="108839"/>
                    <a:pt x="25400" y="211455"/>
                  </a:cubicBezTo>
                  <a:close/>
                </a:path>
              </a:pathLst>
            </a:custGeom>
            <a:solidFill>
              <a:srgbClr val="4696B0"/>
            </a:solidFill>
          </p:spPr>
        </p:sp>
        <p:sp>
          <p:nvSpPr>
            <p:cNvPr id="13" name="TextBox 13"/>
            <p:cNvSpPr txBox="1"/>
            <p:nvPr/>
          </p:nvSpPr>
          <p:spPr>
            <a:xfrm>
              <a:off x="0" y="-9525"/>
              <a:ext cx="2721080" cy="1227245"/>
            </a:xfrm>
            <a:prstGeom prst="rect">
              <a:avLst/>
            </a:prstGeom>
          </p:spPr>
          <p:txBody>
            <a:bodyPr lIns="50800" tIns="50800" rIns="50800" bIns="50800" rtlCol="0" anchor="ctr"/>
            <a:lstStyle/>
            <a:p>
              <a:pPr algn="ctr">
                <a:lnSpc>
                  <a:spcPts val="3600"/>
                </a:lnSpc>
              </a:pPr>
              <a:r>
                <a:rPr lang="en-US" sz="3000" u="sng" spc="-1">
                  <a:solidFill>
                    <a:srgbClr val="0563C1"/>
                  </a:solidFill>
                  <a:latin typeface="Trebuchet MS"/>
                  <a:ea typeface="Trebuchet MS"/>
                  <a:cs typeface="Trebuchet MS"/>
                  <a:sym typeface="Trebuchet MS"/>
                  <a:hlinkClick r:id="rId3" tooltip="https://usep.org/index.php/2018/01/20/la-boite-a-defis-recre/"/>
                </a:rPr>
                <a:t>Lien</a:t>
              </a:r>
            </a:p>
          </p:txBody>
        </p:sp>
      </p:grpSp>
      <p:grpSp>
        <p:nvGrpSpPr>
          <p:cNvPr id="14" name="Group 14"/>
          <p:cNvGrpSpPr/>
          <p:nvPr/>
        </p:nvGrpSpPr>
        <p:grpSpPr>
          <a:xfrm>
            <a:off x="692416" y="5021447"/>
            <a:ext cx="6917391" cy="1694925"/>
            <a:chOff x="0" y="0"/>
            <a:chExt cx="9223188" cy="2259900"/>
          </a:xfrm>
        </p:grpSpPr>
        <p:sp>
          <p:nvSpPr>
            <p:cNvPr id="15" name="Freeform 15"/>
            <p:cNvSpPr/>
            <p:nvPr/>
          </p:nvSpPr>
          <p:spPr>
            <a:xfrm>
              <a:off x="12700" y="12700"/>
              <a:ext cx="9197848" cy="2234438"/>
            </a:xfrm>
            <a:custGeom>
              <a:avLst/>
              <a:gdLst/>
              <a:ahLst/>
              <a:cxnLst/>
              <a:rect l="l" t="t" r="r" b="b"/>
              <a:pathLst>
                <a:path w="9197848" h="2234438">
                  <a:moveTo>
                    <a:pt x="0" y="0"/>
                  </a:moveTo>
                  <a:lnTo>
                    <a:pt x="8070977" y="0"/>
                  </a:lnTo>
                  <a:lnTo>
                    <a:pt x="9197848" y="1117219"/>
                  </a:lnTo>
                  <a:lnTo>
                    <a:pt x="8070977" y="2234438"/>
                  </a:lnTo>
                  <a:lnTo>
                    <a:pt x="0" y="2234438"/>
                  </a:lnTo>
                  <a:close/>
                </a:path>
              </a:pathLst>
            </a:custGeom>
            <a:solidFill>
              <a:srgbClr val="4472C4"/>
            </a:solidFill>
          </p:spPr>
        </p:sp>
        <p:sp>
          <p:nvSpPr>
            <p:cNvPr id="16" name="Freeform 16"/>
            <p:cNvSpPr/>
            <p:nvPr/>
          </p:nvSpPr>
          <p:spPr>
            <a:xfrm>
              <a:off x="0" y="0"/>
              <a:ext cx="9223248" cy="2259838"/>
            </a:xfrm>
            <a:custGeom>
              <a:avLst/>
              <a:gdLst/>
              <a:ahLst/>
              <a:cxnLst/>
              <a:rect l="l" t="t" r="r" b="b"/>
              <a:pathLst>
                <a:path w="9223248" h="2259838">
                  <a:moveTo>
                    <a:pt x="12700" y="0"/>
                  </a:moveTo>
                  <a:lnTo>
                    <a:pt x="8083677" y="0"/>
                  </a:lnTo>
                  <a:cubicBezTo>
                    <a:pt x="8086979" y="0"/>
                    <a:pt x="8090281" y="1270"/>
                    <a:pt x="8092567" y="3683"/>
                  </a:cubicBezTo>
                  <a:lnTo>
                    <a:pt x="9219438" y="1120902"/>
                  </a:lnTo>
                  <a:cubicBezTo>
                    <a:pt x="9221851" y="1123315"/>
                    <a:pt x="9223248" y="1126490"/>
                    <a:pt x="9223248" y="1129919"/>
                  </a:cubicBezTo>
                  <a:cubicBezTo>
                    <a:pt x="9223248" y="1133348"/>
                    <a:pt x="9221851" y="1136523"/>
                    <a:pt x="9219438" y="1138936"/>
                  </a:cubicBezTo>
                  <a:lnTo>
                    <a:pt x="8092567" y="2256155"/>
                  </a:lnTo>
                  <a:cubicBezTo>
                    <a:pt x="8090154" y="2258568"/>
                    <a:pt x="8086979" y="2259838"/>
                    <a:pt x="8083677" y="2259838"/>
                  </a:cubicBezTo>
                  <a:lnTo>
                    <a:pt x="12700" y="2259838"/>
                  </a:lnTo>
                  <a:cubicBezTo>
                    <a:pt x="5715" y="2259838"/>
                    <a:pt x="0" y="2254123"/>
                    <a:pt x="0" y="2247138"/>
                  </a:cubicBezTo>
                  <a:lnTo>
                    <a:pt x="0" y="12700"/>
                  </a:lnTo>
                  <a:cubicBezTo>
                    <a:pt x="0" y="5715"/>
                    <a:pt x="5715" y="0"/>
                    <a:pt x="12700" y="0"/>
                  </a:cubicBezTo>
                  <a:moveTo>
                    <a:pt x="12700" y="25400"/>
                  </a:moveTo>
                  <a:lnTo>
                    <a:pt x="12700" y="12700"/>
                  </a:lnTo>
                  <a:lnTo>
                    <a:pt x="25400" y="12700"/>
                  </a:lnTo>
                  <a:lnTo>
                    <a:pt x="25400" y="2247138"/>
                  </a:lnTo>
                  <a:lnTo>
                    <a:pt x="12700" y="2247138"/>
                  </a:lnTo>
                  <a:lnTo>
                    <a:pt x="12700" y="2234438"/>
                  </a:lnTo>
                  <a:lnTo>
                    <a:pt x="8083677" y="2234438"/>
                  </a:lnTo>
                  <a:lnTo>
                    <a:pt x="8083677" y="2247138"/>
                  </a:lnTo>
                  <a:lnTo>
                    <a:pt x="8074787" y="2238121"/>
                  </a:lnTo>
                  <a:lnTo>
                    <a:pt x="9201658" y="1120902"/>
                  </a:lnTo>
                  <a:lnTo>
                    <a:pt x="9210548" y="1129919"/>
                  </a:lnTo>
                  <a:lnTo>
                    <a:pt x="9201658" y="1138936"/>
                  </a:lnTo>
                  <a:lnTo>
                    <a:pt x="8074660" y="21717"/>
                  </a:lnTo>
                  <a:lnTo>
                    <a:pt x="8083550" y="12700"/>
                  </a:lnTo>
                  <a:lnTo>
                    <a:pt x="8083550" y="25400"/>
                  </a:lnTo>
                  <a:lnTo>
                    <a:pt x="12700" y="25400"/>
                  </a:lnTo>
                  <a:close/>
                </a:path>
              </a:pathLst>
            </a:custGeom>
            <a:solidFill>
              <a:srgbClr val="2F528F"/>
            </a:solidFill>
          </p:spPr>
        </p:sp>
        <p:sp>
          <p:nvSpPr>
            <p:cNvPr id="17" name="TextBox 17"/>
            <p:cNvSpPr txBox="1"/>
            <p:nvPr/>
          </p:nvSpPr>
          <p:spPr>
            <a:xfrm>
              <a:off x="0" y="-9525"/>
              <a:ext cx="9223188" cy="2269425"/>
            </a:xfrm>
            <a:prstGeom prst="rect">
              <a:avLst/>
            </a:prstGeom>
          </p:spPr>
          <p:txBody>
            <a:bodyPr lIns="50800" tIns="50800" rIns="50800" bIns="50800" rtlCol="0" anchor="ctr"/>
            <a:lstStyle/>
            <a:p>
              <a:pPr algn="ctr">
                <a:lnSpc>
                  <a:spcPts val="3240"/>
                </a:lnSpc>
              </a:pPr>
              <a:r>
                <a:rPr lang="en-US" sz="2700" spc="25">
                  <a:solidFill>
                    <a:srgbClr val="FFFFFF"/>
                  </a:solidFill>
                  <a:latin typeface="TT Rounds Condensed"/>
                  <a:ea typeface="TT Rounds Condensed"/>
                  <a:cs typeface="TT Rounds Condensed"/>
                  <a:sym typeface="TT Rounds Condensed"/>
                </a:rPr>
                <a:t>Principe : Elève auteur et acteur de son jeu</a:t>
              </a:r>
            </a:p>
          </p:txBody>
        </p:sp>
      </p:grpSp>
      <p:grpSp>
        <p:nvGrpSpPr>
          <p:cNvPr id="18" name="Group 18"/>
          <p:cNvGrpSpPr/>
          <p:nvPr/>
        </p:nvGrpSpPr>
        <p:grpSpPr>
          <a:xfrm>
            <a:off x="7796491" y="4815573"/>
            <a:ext cx="7361144" cy="2106672"/>
            <a:chOff x="0" y="0"/>
            <a:chExt cx="9814858" cy="2808896"/>
          </a:xfrm>
        </p:grpSpPr>
        <p:sp>
          <p:nvSpPr>
            <p:cNvPr id="19" name="Freeform 19"/>
            <p:cNvSpPr/>
            <p:nvPr/>
          </p:nvSpPr>
          <p:spPr>
            <a:xfrm>
              <a:off x="12700" y="12700"/>
              <a:ext cx="9789414" cy="2783459"/>
            </a:xfrm>
            <a:custGeom>
              <a:avLst/>
              <a:gdLst/>
              <a:ahLst/>
              <a:cxnLst/>
              <a:rect l="l" t="t" r="r" b="b"/>
              <a:pathLst>
                <a:path w="9789414" h="2783459">
                  <a:moveTo>
                    <a:pt x="0" y="0"/>
                  </a:moveTo>
                  <a:lnTo>
                    <a:pt x="9789414" y="0"/>
                  </a:lnTo>
                  <a:lnTo>
                    <a:pt x="9789414" y="2783459"/>
                  </a:lnTo>
                  <a:lnTo>
                    <a:pt x="0" y="2783459"/>
                  </a:lnTo>
                  <a:close/>
                </a:path>
              </a:pathLst>
            </a:custGeom>
            <a:solidFill>
              <a:srgbClr val="FFFFFF"/>
            </a:solidFill>
          </p:spPr>
        </p:sp>
        <p:sp>
          <p:nvSpPr>
            <p:cNvPr id="20" name="Freeform 20"/>
            <p:cNvSpPr/>
            <p:nvPr/>
          </p:nvSpPr>
          <p:spPr>
            <a:xfrm>
              <a:off x="0" y="0"/>
              <a:ext cx="9814814" cy="2808859"/>
            </a:xfrm>
            <a:custGeom>
              <a:avLst/>
              <a:gdLst/>
              <a:ahLst/>
              <a:cxnLst/>
              <a:rect l="l" t="t" r="r" b="b"/>
              <a:pathLst>
                <a:path w="9814814" h="2808859">
                  <a:moveTo>
                    <a:pt x="12700" y="0"/>
                  </a:moveTo>
                  <a:lnTo>
                    <a:pt x="9802114" y="0"/>
                  </a:lnTo>
                  <a:cubicBezTo>
                    <a:pt x="9809099" y="0"/>
                    <a:pt x="9814814" y="5715"/>
                    <a:pt x="9814814" y="12700"/>
                  </a:cubicBezTo>
                  <a:lnTo>
                    <a:pt x="9814814" y="2796159"/>
                  </a:lnTo>
                  <a:cubicBezTo>
                    <a:pt x="9814814" y="2803144"/>
                    <a:pt x="9809099" y="2808859"/>
                    <a:pt x="9802114" y="2808859"/>
                  </a:cubicBezTo>
                  <a:lnTo>
                    <a:pt x="12700" y="2808859"/>
                  </a:lnTo>
                  <a:cubicBezTo>
                    <a:pt x="5715" y="2808859"/>
                    <a:pt x="0" y="2803144"/>
                    <a:pt x="0" y="2796159"/>
                  </a:cubicBezTo>
                  <a:lnTo>
                    <a:pt x="0" y="12700"/>
                  </a:lnTo>
                  <a:cubicBezTo>
                    <a:pt x="0" y="5715"/>
                    <a:pt x="5715" y="0"/>
                    <a:pt x="12700" y="0"/>
                  </a:cubicBezTo>
                  <a:moveTo>
                    <a:pt x="12700" y="25400"/>
                  </a:moveTo>
                  <a:lnTo>
                    <a:pt x="12700" y="12700"/>
                  </a:lnTo>
                  <a:lnTo>
                    <a:pt x="25400" y="12700"/>
                  </a:lnTo>
                  <a:lnTo>
                    <a:pt x="25400" y="2796159"/>
                  </a:lnTo>
                  <a:lnTo>
                    <a:pt x="12700" y="2796159"/>
                  </a:lnTo>
                  <a:lnTo>
                    <a:pt x="12700" y="2783459"/>
                  </a:lnTo>
                  <a:lnTo>
                    <a:pt x="9802114" y="2783459"/>
                  </a:lnTo>
                  <a:lnTo>
                    <a:pt x="9802114" y="2796159"/>
                  </a:lnTo>
                  <a:lnTo>
                    <a:pt x="9789414" y="2796159"/>
                  </a:lnTo>
                  <a:lnTo>
                    <a:pt x="9789414" y="12700"/>
                  </a:lnTo>
                  <a:lnTo>
                    <a:pt x="9802114" y="12700"/>
                  </a:lnTo>
                  <a:lnTo>
                    <a:pt x="9802114" y="25400"/>
                  </a:lnTo>
                  <a:lnTo>
                    <a:pt x="12700" y="25400"/>
                  </a:lnTo>
                  <a:close/>
                </a:path>
              </a:pathLst>
            </a:custGeom>
            <a:solidFill>
              <a:srgbClr val="4472C4"/>
            </a:solidFill>
          </p:spPr>
        </p:sp>
        <p:sp>
          <p:nvSpPr>
            <p:cNvPr id="21" name="TextBox 21"/>
            <p:cNvSpPr txBox="1"/>
            <p:nvPr/>
          </p:nvSpPr>
          <p:spPr>
            <a:xfrm>
              <a:off x="0" y="-9525"/>
              <a:ext cx="9814858" cy="2818421"/>
            </a:xfrm>
            <a:prstGeom prst="rect">
              <a:avLst/>
            </a:prstGeom>
          </p:spPr>
          <p:txBody>
            <a:bodyPr lIns="50800" tIns="50800" rIns="50800" bIns="50800" rtlCol="0" anchor="ctr"/>
            <a:lstStyle/>
            <a:p>
              <a:pPr algn="ctr">
                <a:lnSpc>
                  <a:spcPts val="3240"/>
                </a:lnSpc>
              </a:pPr>
              <a:r>
                <a:rPr lang="en-US" sz="2700" spc="25">
                  <a:solidFill>
                    <a:srgbClr val="000000"/>
                  </a:solidFill>
                  <a:latin typeface="TT Rounds Condensed"/>
                  <a:ea typeface="TT Rounds Condensed"/>
                  <a:cs typeface="TT Rounds Condensed"/>
                  <a:sym typeface="TT Rounds Condensed"/>
                </a:rPr>
                <a:t>Démarche : Donner une caisse contenant du matériel. Les élèves créent leur jeu en fonction de celui-ci.</a:t>
              </a:r>
            </a:p>
          </p:txBody>
        </p:sp>
      </p:grpSp>
      <p:grpSp>
        <p:nvGrpSpPr>
          <p:cNvPr id="22" name="Group 22"/>
          <p:cNvGrpSpPr/>
          <p:nvPr/>
        </p:nvGrpSpPr>
        <p:grpSpPr>
          <a:xfrm>
            <a:off x="11467537" y="3185814"/>
            <a:ext cx="2040810" cy="913290"/>
            <a:chOff x="0" y="0"/>
            <a:chExt cx="2721080" cy="1217720"/>
          </a:xfrm>
        </p:grpSpPr>
        <p:sp>
          <p:nvSpPr>
            <p:cNvPr id="23" name="Freeform 23"/>
            <p:cNvSpPr/>
            <p:nvPr/>
          </p:nvSpPr>
          <p:spPr>
            <a:xfrm>
              <a:off x="12700" y="12700"/>
              <a:ext cx="2695702" cy="1192403"/>
            </a:xfrm>
            <a:custGeom>
              <a:avLst/>
              <a:gdLst/>
              <a:ahLst/>
              <a:cxnLst/>
              <a:rect l="l" t="t" r="r" b="b"/>
              <a:pathLst>
                <a:path w="2695702" h="1192403">
                  <a:moveTo>
                    <a:pt x="0" y="198755"/>
                  </a:moveTo>
                  <a:cubicBezTo>
                    <a:pt x="0" y="89027"/>
                    <a:pt x="90043" y="0"/>
                    <a:pt x="201041" y="0"/>
                  </a:cubicBezTo>
                  <a:lnTo>
                    <a:pt x="2494661" y="0"/>
                  </a:lnTo>
                  <a:cubicBezTo>
                    <a:pt x="2605659" y="0"/>
                    <a:pt x="2695702" y="89027"/>
                    <a:pt x="2695702" y="198755"/>
                  </a:cubicBezTo>
                  <a:lnTo>
                    <a:pt x="2695702" y="993648"/>
                  </a:lnTo>
                  <a:cubicBezTo>
                    <a:pt x="2695702" y="1103376"/>
                    <a:pt x="2605659" y="1192403"/>
                    <a:pt x="2494661" y="1192403"/>
                  </a:cubicBezTo>
                  <a:lnTo>
                    <a:pt x="201041" y="1192403"/>
                  </a:lnTo>
                  <a:cubicBezTo>
                    <a:pt x="90043" y="1192276"/>
                    <a:pt x="0" y="1103376"/>
                    <a:pt x="0" y="993648"/>
                  </a:cubicBezTo>
                  <a:close/>
                </a:path>
              </a:pathLst>
            </a:custGeom>
            <a:solidFill>
              <a:srgbClr val="FFFFFF"/>
            </a:solidFill>
          </p:spPr>
        </p:sp>
        <p:sp>
          <p:nvSpPr>
            <p:cNvPr id="24" name="Freeform 24"/>
            <p:cNvSpPr/>
            <p:nvPr/>
          </p:nvSpPr>
          <p:spPr>
            <a:xfrm>
              <a:off x="0" y="0"/>
              <a:ext cx="2721102" cy="1217803"/>
            </a:xfrm>
            <a:custGeom>
              <a:avLst/>
              <a:gdLst/>
              <a:ahLst/>
              <a:cxnLst/>
              <a:rect l="l" t="t" r="r" b="b"/>
              <a:pathLst>
                <a:path w="2721102" h="1217803">
                  <a:moveTo>
                    <a:pt x="0" y="211455"/>
                  </a:moveTo>
                  <a:cubicBezTo>
                    <a:pt x="0" y="94488"/>
                    <a:pt x="95885" y="0"/>
                    <a:pt x="213741" y="0"/>
                  </a:cubicBezTo>
                  <a:lnTo>
                    <a:pt x="2507361" y="0"/>
                  </a:lnTo>
                  <a:lnTo>
                    <a:pt x="2507361" y="12700"/>
                  </a:lnTo>
                  <a:lnTo>
                    <a:pt x="2507361" y="0"/>
                  </a:lnTo>
                  <a:cubicBezTo>
                    <a:pt x="2625217" y="0"/>
                    <a:pt x="2721102" y="94488"/>
                    <a:pt x="2721102" y="211455"/>
                  </a:cubicBezTo>
                  <a:lnTo>
                    <a:pt x="2721102" y="1006348"/>
                  </a:lnTo>
                  <a:lnTo>
                    <a:pt x="2708402" y="1006348"/>
                  </a:lnTo>
                  <a:lnTo>
                    <a:pt x="2721102" y="1006348"/>
                  </a:lnTo>
                  <a:cubicBezTo>
                    <a:pt x="2721102" y="1123315"/>
                    <a:pt x="2625217" y="1217803"/>
                    <a:pt x="2507361" y="1217803"/>
                  </a:cubicBezTo>
                  <a:lnTo>
                    <a:pt x="2507361" y="1205103"/>
                  </a:lnTo>
                  <a:lnTo>
                    <a:pt x="2507361" y="1217803"/>
                  </a:lnTo>
                  <a:lnTo>
                    <a:pt x="213741" y="1217803"/>
                  </a:lnTo>
                  <a:lnTo>
                    <a:pt x="213741" y="1205103"/>
                  </a:lnTo>
                  <a:lnTo>
                    <a:pt x="213741" y="1217803"/>
                  </a:lnTo>
                  <a:cubicBezTo>
                    <a:pt x="95885" y="1217676"/>
                    <a:pt x="0" y="1123188"/>
                    <a:pt x="0" y="1006348"/>
                  </a:cubicBezTo>
                  <a:lnTo>
                    <a:pt x="0" y="211455"/>
                  </a:lnTo>
                  <a:lnTo>
                    <a:pt x="12700" y="211455"/>
                  </a:lnTo>
                  <a:lnTo>
                    <a:pt x="0" y="211455"/>
                  </a:lnTo>
                  <a:moveTo>
                    <a:pt x="25400" y="211455"/>
                  </a:moveTo>
                  <a:lnTo>
                    <a:pt x="25400" y="1006348"/>
                  </a:lnTo>
                  <a:lnTo>
                    <a:pt x="12700" y="1006348"/>
                  </a:lnTo>
                  <a:lnTo>
                    <a:pt x="25400" y="1006348"/>
                  </a:lnTo>
                  <a:cubicBezTo>
                    <a:pt x="25400" y="1108964"/>
                    <a:pt x="109601" y="1192403"/>
                    <a:pt x="213741" y="1192403"/>
                  </a:cubicBezTo>
                  <a:lnTo>
                    <a:pt x="2507361" y="1192403"/>
                  </a:lnTo>
                  <a:cubicBezTo>
                    <a:pt x="2611501" y="1192403"/>
                    <a:pt x="2695702" y="1108964"/>
                    <a:pt x="2695702" y="1006348"/>
                  </a:cubicBezTo>
                  <a:lnTo>
                    <a:pt x="2695702" y="211455"/>
                  </a:lnTo>
                  <a:lnTo>
                    <a:pt x="2708402" y="211455"/>
                  </a:lnTo>
                  <a:lnTo>
                    <a:pt x="2695702" y="211455"/>
                  </a:lnTo>
                  <a:cubicBezTo>
                    <a:pt x="2695702" y="108839"/>
                    <a:pt x="2611501" y="25400"/>
                    <a:pt x="2507361" y="25400"/>
                  </a:cubicBezTo>
                  <a:lnTo>
                    <a:pt x="213741" y="25400"/>
                  </a:lnTo>
                  <a:lnTo>
                    <a:pt x="213741" y="12700"/>
                  </a:lnTo>
                  <a:lnTo>
                    <a:pt x="213741" y="25400"/>
                  </a:lnTo>
                  <a:cubicBezTo>
                    <a:pt x="109601" y="25400"/>
                    <a:pt x="25400" y="108839"/>
                    <a:pt x="25400" y="211455"/>
                  </a:cubicBezTo>
                  <a:close/>
                </a:path>
              </a:pathLst>
            </a:custGeom>
            <a:solidFill>
              <a:srgbClr val="4696B0"/>
            </a:solidFill>
          </p:spPr>
        </p:sp>
        <p:sp>
          <p:nvSpPr>
            <p:cNvPr id="25" name="TextBox 25"/>
            <p:cNvSpPr txBox="1"/>
            <p:nvPr/>
          </p:nvSpPr>
          <p:spPr>
            <a:xfrm>
              <a:off x="0" y="-9525"/>
              <a:ext cx="2721080" cy="1227245"/>
            </a:xfrm>
            <a:prstGeom prst="rect">
              <a:avLst/>
            </a:prstGeom>
          </p:spPr>
          <p:txBody>
            <a:bodyPr lIns="50800" tIns="50800" rIns="50800" bIns="50800" rtlCol="0" anchor="ctr"/>
            <a:lstStyle/>
            <a:p>
              <a:pPr algn="ctr">
                <a:lnSpc>
                  <a:spcPts val="3600"/>
                </a:lnSpc>
              </a:pPr>
              <a:r>
                <a:rPr lang="en-US" sz="3000" u="sng" spc="-1">
                  <a:solidFill>
                    <a:srgbClr val="0563C1"/>
                  </a:solidFill>
                  <a:latin typeface="Trebuchet MS"/>
                  <a:ea typeface="Trebuchet MS"/>
                  <a:cs typeface="Trebuchet MS"/>
                  <a:sym typeface="Trebuchet MS"/>
                  <a:hlinkClick r:id="rId4" tooltip="https://usep.org/wp-content/uploads/2019/03/athle2019_formulairedefi.pdf"/>
                </a:rPr>
                <a:t>Fiche</a:t>
              </a:r>
            </a:p>
          </p:txBody>
        </p:sp>
      </p:grpSp>
      <p:grpSp>
        <p:nvGrpSpPr>
          <p:cNvPr id="26" name="Group 26"/>
          <p:cNvGrpSpPr/>
          <p:nvPr/>
        </p:nvGrpSpPr>
        <p:grpSpPr>
          <a:xfrm>
            <a:off x="676809" y="7149560"/>
            <a:ext cx="14465218" cy="1849280"/>
            <a:chOff x="0" y="0"/>
            <a:chExt cx="19286958" cy="2465706"/>
          </a:xfrm>
        </p:grpSpPr>
        <p:sp>
          <p:nvSpPr>
            <p:cNvPr id="27" name="Freeform 27"/>
            <p:cNvSpPr/>
            <p:nvPr/>
          </p:nvSpPr>
          <p:spPr>
            <a:xfrm>
              <a:off x="12700" y="12700"/>
              <a:ext cx="19261581" cy="2440432"/>
            </a:xfrm>
            <a:custGeom>
              <a:avLst/>
              <a:gdLst/>
              <a:ahLst/>
              <a:cxnLst/>
              <a:rect l="l" t="t" r="r" b="b"/>
              <a:pathLst>
                <a:path w="19261581" h="2440432">
                  <a:moveTo>
                    <a:pt x="0" y="610108"/>
                  </a:moveTo>
                  <a:lnTo>
                    <a:pt x="18030317" y="610108"/>
                  </a:lnTo>
                  <a:lnTo>
                    <a:pt x="18030317" y="0"/>
                  </a:lnTo>
                  <a:lnTo>
                    <a:pt x="19261581" y="1220216"/>
                  </a:lnTo>
                  <a:lnTo>
                    <a:pt x="18030317" y="2440432"/>
                  </a:lnTo>
                  <a:lnTo>
                    <a:pt x="18030317" y="1830197"/>
                  </a:lnTo>
                  <a:lnTo>
                    <a:pt x="0" y="1830197"/>
                  </a:lnTo>
                  <a:close/>
                </a:path>
              </a:pathLst>
            </a:custGeom>
            <a:solidFill>
              <a:srgbClr val="4472C4"/>
            </a:solidFill>
          </p:spPr>
        </p:sp>
        <p:sp>
          <p:nvSpPr>
            <p:cNvPr id="28" name="Freeform 28"/>
            <p:cNvSpPr/>
            <p:nvPr/>
          </p:nvSpPr>
          <p:spPr>
            <a:xfrm>
              <a:off x="0" y="-889"/>
              <a:ext cx="19287108" cy="2467737"/>
            </a:xfrm>
            <a:custGeom>
              <a:avLst/>
              <a:gdLst/>
              <a:ahLst/>
              <a:cxnLst/>
              <a:rect l="l" t="t" r="r" b="b"/>
              <a:pathLst>
                <a:path w="19287108" h="2467737">
                  <a:moveTo>
                    <a:pt x="12700" y="610997"/>
                  </a:moveTo>
                  <a:lnTo>
                    <a:pt x="18043017" y="610997"/>
                  </a:lnTo>
                  <a:lnTo>
                    <a:pt x="18043017" y="623697"/>
                  </a:lnTo>
                  <a:lnTo>
                    <a:pt x="18030317" y="623697"/>
                  </a:lnTo>
                  <a:lnTo>
                    <a:pt x="18030317" y="13589"/>
                  </a:lnTo>
                  <a:cubicBezTo>
                    <a:pt x="18030317" y="8509"/>
                    <a:pt x="18033364" y="3810"/>
                    <a:pt x="18038190" y="1905"/>
                  </a:cubicBezTo>
                  <a:cubicBezTo>
                    <a:pt x="18043017" y="0"/>
                    <a:pt x="18048351" y="1016"/>
                    <a:pt x="18052033" y="4572"/>
                  </a:cubicBezTo>
                  <a:lnTo>
                    <a:pt x="19283299" y="1224788"/>
                  </a:lnTo>
                  <a:cubicBezTo>
                    <a:pt x="19285711" y="1227201"/>
                    <a:pt x="19287108" y="1230376"/>
                    <a:pt x="19287108" y="1233805"/>
                  </a:cubicBezTo>
                  <a:cubicBezTo>
                    <a:pt x="19287108" y="1237234"/>
                    <a:pt x="19285711" y="1240409"/>
                    <a:pt x="19283299" y="1242822"/>
                  </a:cubicBezTo>
                  <a:lnTo>
                    <a:pt x="18052033" y="2463038"/>
                  </a:lnTo>
                  <a:cubicBezTo>
                    <a:pt x="18048351" y="2466594"/>
                    <a:pt x="18042889" y="2467737"/>
                    <a:pt x="18038190" y="2465705"/>
                  </a:cubicBezTo>
                  <a:cubicBezTo>
                    <a:pt x="18033492" y="2463673"/>
                    <a:pt x="18030317" y="2459101"/>
                    <a:pt x="18030317" y="2454021"/>
                  </a:cubicBezTo>
                  <a:lnTo>
                    <a:pt x="18030317" y="1843786"/>
                  </a:lnTo>
                  <a:lnTo>
                    <a:pt x="18043017" y="1843786"/>
                  </a:lnTo>
                  <a:lnTo>
                    <a:pt x="18043017" y="1856486"/>
                  </a:lnTo>
                  <a:lnTo>
                    <a:pt x="12700" y="1856486"/>
                  </a:lnTo>
                  <a:cubicBezTo>
                    <a:pt x="5715" y="1856486"/>
                    <a:pt x="0" y="1850771"/>
                    <a:pt x="0" y="1843786"/>
                  </a:cubicBezTo>
                  <a:lnTo>
                    <a:pt x="0" y="623697"/>
                  </a:lnTo>
                  <a:cubicBezTo>
                    <a:pt x="0" y="616712"/>
                    <a:pt x="5715" y="610997"/>
                    <a:pt x="12700" y="610997"/>
                  </a:cubicBezTo>
                  <a:moveTo>
                    <a:pt x="12700" y="636397"/>
                  </a:moveTo>
                  <a:lnTo>
                    <a:pt x="12700" y="623697"/>
                  </a:lnTo>
                  <a:lnTo>
                    <a:pt x="25400" y="623697"/>
                  </a:lnTo>
                  <a:lnTo>
                    <a:pt x="25400" y="1843913"/>
                  </a:lnTo>
                  <a:lnTo>
                    <a:pt x="12700" y="1843913"/>
                  </a:lnTo>
                  <a:lnTo>
                    <a:pt x="12700" y="1831213"/>
                  </a:lnTo>
                  <a:lnTo>
                    <a:pt x="18043017" y="1831213"/>
                  </a:lnTo>
                  <a:cubicBezTo>
                    <a:pt x="18050002" y="1831213"/>
                    <a:pt x="18055717" y="1836928"/>
                    <a:pt x="18055717" y="1843913"/>
                  </a:cubicBezTo>
                  <a:lnTo>
                    <a:pt x="18055717" y="2454021"/>
                  </a:lnTo>
                  <a:lnTo>
                    <a:pt x="18043017" y="2454021"/>
                  </a:lnTo>
                  <a:lnTo>
                    <a:pt x="18034127" y="2445004"/>
                  </a:lnTo>
                  <a:lnTo>
                    <a:pt x="19265392" y="1224788"/>
                  </a:lnTo>
                  <a:lnTo>
                    <a:pt x="19274281" y="1233805"/>
                  </a:lnTo>
                  <a:lnTo>
                    <a:pt x="19265392" y="1242822"/>
                  </a:lnTo>
                  <a:lnTo>
                    <a:pt x="18034127" y="22606"/>
                  </a:lnTo>
                  <a:lnTo>
                    <a:pt x="18043017" y="13589"/>
                  </a:lnTo>
                  <a:lnTo>
                    <a:pt x="18055717" y="13589"/>
                  </a:lnTo>
                  <a:lnTo>
                    <a:pt x="18055717" y="623697"/>
                  </a:lnTo>
                  <a:cubicBezTo>
                    <a:pt x="18055717" y="630682"/>
                    <a:pt x="18050002" y="636397"/>
                    <a:pt x="18043017" y="636397"/>
                  </a:cubicBezTo>
                  <a:lnTo>
                    <a:pt x="12700" y="636397"/>
                  </a:lnTo>
                  <a:close/>
                </a:path>
              </a:pathLst>
            </a:custGeom>
            <a:solidFill>
              <a:srgbClr val="2F528F"/>
            </a:solidFill>
          </p:spPr>
        </p:sp>
        <p:sp>
          <p:nvSpPr>
            <p:cNvPr id="29" name="TextBox 29"/>
            <p:cNvSpPr txBox="1"/>
            <p:nvPr/>
          </p:nvSpPr>
          <p:spPr>
            <a:xfrm>
              <a:off x="0" y="-9525"/>
              <a:ext cx="19286958" cy="2475231"/>
            </a:xfrm>
            <a:prstGeom prst="rect">
              <a:avLst/>
            </a:prstGeom>
          </p:spPr>
          <p:txBody>
            <a:bodyPr lIns="50800" tIns="50800" rIns="50800" bIns="50800" rtlCol="0" anchor="ctr"/>
            <a:lstStyle/>
            <a:p>
              <a:pPr algn="ctr">
                <a:lnSpc>
                  <a:spcPts val="3240"/>
                </a:lnSpc>
              </a:pPr>
              <a:r>
                <a:rPr lang="en-US" sz="2700" spc="25">
                  <a:solidFill>
                    <a:srgbClr val="FFFFFF"/>
                  </a:solidFill>
                  <a:latin typeface="TT Rounds Condensed"/>
                  <a:ea typeface="TT Rounds Condensed"/>
                  <a:cs typeface="TT Rounds Condensed"/>
                  <a:sym typeface="TT Rounds Condensed"/>
                </a:rPr>
                <a:t>Prolongement : Présenter son jeu à un autre groupe d’élèves</a:t>
              </a:r>
            </a:p>
          </p:txBody>
        </p:sp>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32999"/>
            </a:blip>
            <a:stretch>
              <a:fillRect l="-6249" t="-44444" b="-44444"/>
            </a:stretch>
          </a:blipFill>
        </p:spPr>
      </p:sp>
      <p:grpSp>
        <p:nvGrpSpPr>
          <p:cNvPr id="3" name="Group 3"/>
          <p:cNvGrpSpPr/>
          <p:nvPr/>
        </p:nvGrpSpPr>
        <p:grpSpPr>
          <a:xfrm>
            <a:off x="457200" y="571394"/>
            <a:ext cx="13601700" cy="2206491"/>
            <a:chOff x="0" y="0"/>
            <a:chExt cx="18135600" cy="2941988"/>
          </a:xfrm>
        </p:grpSpPr>
        <p:sp>
          <p:nvSpPr>
            <p:cNvPr id="4" name="Freeform 4"/>
            <p:cNvSpPr/>
            <p:nvPr/>
          </p:nvSpPr>
          <p:spPr>
            <a:xfrm>
              <a:off x="0" y="0"/>
              <a:ext cx="18135600" cy="2941988"/>
            </a:xfrm>
            <a:custGeom>
              <a:avLst/>
              <a:gdLst/>
              <a:ahLst/>
              <a:cxnLst/>
              <a:rect l="l" t="t" r="r" b="b"/>
              <a:pathLst>
                <a:path w="18135600" h="2941988">
                  <a:moveTo>
                    <a:pt x="0" y="0"/>
                  </a:moveTo>
                  <a:lnTo>
                    <a:pt x="18135600" y="0"/>
                  </a:lnTo>
                  <a:lnTo>
                    <a:pt x="18135600" y="2941988"/>
                  </a:lnTo>
                  <a:lnTo>
                    <a:pt x="0" y="2941988"/>
                  </a:lnTo>
                  <a:close/>
                </a:path>
              </a:pathLst>
            </a:custGeom>
            <a:solidFill>
              <a:srgbClr val="000000">
                <a:alpha val="0"/>
              </a:srgbClr>
            </a:solidFill>
          </p:spPr>
        </p:sp>
        <p:sp>
          <p:nvSpPr>
            <p:cNvPr id="5" name="TextBox 5"/>
            <p:cNvSpPr txBox="1"/>
            <p:nvPr/>
          </p:nvSpPr>
          <p:spPr>
            <a:xfrm>
              <a:off x="0" y="-28575"/>
              <a:ext cx="18135600" cy="2970563"/>
            </a:xfrm>
            <a:prstGeom prst="rect">
              <a:avLst/>
            </a:prstGeom>
          </p:spPr>
          <p:txBody>
            <a:bodyPr lIns="0" tIns="0" rIns="0" bIns="0" rtlCol="0" anchor="ctr"/>
            <a:lstStyle/>
            <a:p>
              <a:pPr algn="ctr">
                <a:lnSpc>
                  <a:spcPts val="7680"/>
                </a:lnSpc>
              </a:pPr>
              <a:r>
                <a:rPr lang="en-US" sz="6400" b="1">
                  <a:solidFill>
                    <a:srgbClr val="000000"/>
                  </a:solidFill>
                  <a:latin typeface="Arimo Bold"/>
                  <a:ea typeface="Arimo Bold"/>
                  <a:cs typeface="Arimo Bold"/>
                  <a:sym typeface="Arimo Bold"/>
                </a:rPr>
                <a:t>Proposition pour les 30 APQ recréation active</a:t>
              </a:r>
            </a:p>
          </p:txBody>
        </p:sp>
      </p:grpSp>
      <p:grpSp>
        <p:nvGrpSpPr>
          <p:cNvPr id="6" name="Group 6"/>
          <p:cNvGrpSpPr/>
          <p:nvPr/>
        </p:nvGrpSpPr>
        <p:grpSpPr>
          <a:xfrm>
            <a:off x="457200" y="3600450"/>
            <a:ext cx="14531687" cy="2697213"/>
            <a:chOff x="0" y="0"/>
            <a:chExt cx="3827275" cy="710377"/>
          </a:xfrm>
        </p:grpSpPr>
        <p:sp>
          <p:nvSpPr>
            <p:cNvPr id="7" name="Freeform 7"/>
            <p:cNvSpPr/>
            <p:nvPr/>
          </p:nvSpPr>
          <p:spPr>
            <a:xfrm>
              <a:off x="0" y="0"/>
              <a:ext cx="3827276" cy="710377"/>
            </a:xfrm>
            <a:custGeom>
              <a:avLst/>
              <a:gdLst/>
              <a:ahLst/>
              <a:cxnLst/>
              <a:rect l="l" t="t" r="r" b="b"/>
              <a:pathLst>
                <a:path w="3827276" h="710377">
                  <a:moveTo>
                    <a:pt x="27171" y="0"/>
                  </a:moveTo>
                  <a:lnTo>
                    <a:pt x="3800105" y="0"/>
                  </a:lnTo>
                  <a:cubicBezTo>
                    <a:pt x="3815111" y="0"/>
                    <a:pt x="3827276" y="12165"/>
                    <a:pt x="3827276" y="27171"/>
                  </a:cubicBezTo>
                  <a:lnTo>
                    <a:pt x="3827276" y="683206"/>
                  </a:lnTo>
                  <a:cubicBezTo>
                    <a:pt x="3827276" y="698212"/>
                    <a:pt x="3815111" y="710377"/>
                    <a:pt x="3800105" y="710377"/>
                  </a:cubicBezTo>
                  <a:lnTo>
                    <a:pt x="27171" y="710377"/>
                  </a:lnTo>
                  <a:cubicBezTo>
                    <a:pt x="12165" y="710377"/>
                    <a:pt x="0" y="698212"/>
                    <a:pt x="0" y="683206"/>
                  </a:cubicBezTo>
                  <a:lnTo>
                    <a:pt x="0" y="27171"/>
                  </a:lnTo>
                  <a:cubicBezTo>
                    <a:pt x="0" y="12165"/>
                    <a:pt x="12165" y="0"/>
                    <a:pt x="27171" y="0"/>
                  </a:cubicBezTo>
                  <a:close/>
                </a:path>
              </a:pathLst>
            </a:custGeom>
            <a:solidFill>
              <a:srgbClr val="FFFFFF"/>
            </a:solidFill>
          </p:spPr>
        </p:sp>
        <p:sp>
          <p:nvSpPr>
            <p:cNvPr id="8" name="TextBox 8"/>
            <p:cNvSpPr txBox="1"/>
            <p:nvPr/>
          </p:nvSpPr>
          <p:spPr>
            <a:xfrm>
              <a:off x="0" y="-9525"/>
              <a:ext cx="3827275" cy="719902"/>
            </a:xfrm>
            <a:prstGeom prst="rect">
              <a:avLst/>
            </a:prstGeom>
          </p:spPr>
          <p:txBody>
            <a:bodyPr lIns="50800" tIns="50800" rIns="50800" bIns="50800" rtlCol="0" anchor="ctr"/>
            <a:lstStyle/>
            <a:p>
              <a:pPr algn="ctr">
                <a:lnSpc>
                  <a:spcPts val="2520"/>
                </a:lnSpc>
              </a:pPr>
              <a:endParaRPr/>
            </a:p>
          </p:txBody>
        </p:sp>
      </p:grpSp>
      <p:grpSp>
        <p:nvGrpSpPr>
          <p:cNvPr id="9" name="Group 9"/>
          <p:cNvGrpSpPr/>
          <p:nvPr/>
        </p:nvGrpSpPr>
        <p:grpSpPr>
          <a:xfrm>
            <a:off x="331643" y="3389175"/>
            <a:ext cx="14908357" cy="3786064"/>
            <a:chOff x="-167409" y="0"/>
            <a:chExt cx="19877809" cy="5048085"/>
          </a:xfrm>
        </p:grpSpPr>
        <p:sp>
          <p:nvSpPr>
            <p:cNvPr id="10" name="Freeform 10"/>
            <p:cNvSpPr/>
            <p:nvPr/>
          </p:nvSpPr>
          <p:spPr>
            <a:xfrm>
              <a:off x="0" y="0"/>
              <a:ext cx="19710400" cy="3877984"/>
            </a:xfrm>
            <a:custGeom>
              <a:avLst/>
              <a:gdLst/>
              <a:ahLst/>
              <a:cxnLst/>
              <a:rect l="l" t="t" r="r" b="b"/>
              <a:pathLst>
                <a:path w="19710400" h="3877984">
                  <a:moveTo>
                    <a:pt x="0" y="0"/>
                  </a:moveTo>
                  <a:lnTo>
                    <a:pt x="19710400" y="0"/>
                  </a:lnTo>
                  <a:lnTo>
                    <a:pt x="19710400" y="3877984"/>
                  </a:lnTo>
                  <a:lnTo>
                    <a:pt x="0" y="3877984"/>
                  </a:lnTo>
                  <a:close/>
                </a:path>
              </a:pathLst>
            </a:custGeom>
            <a:solidFill>
              <a:srgbClr val="000000">
                <a:alpha val="0"/>
              </a:srgbClr>
            </a:solidFill>
          </p:spPr>
        </p:sp>
        <p:sp>
          <p:nvSpPr>
            <p:cNvPr id="11" name="TextBox 11"/>
            <p:cNvSpPr txBox="1"/>
            <p:nvPr/>
          </p:nvSpPr>
          <p:spPr>
            <a:xfrm>
              <a:off x="-167409" y="1170101"/>
              <a:ext cx="19710400" cy="3877984"/>
            </a:xfrm>
            <a:prstGeom prst="rect">
              <a:avLst/>
            </a:prstGeom>
          </p:spPr>
          <p:txBody>
            <a:bodyPr lIns="0" tIns="0" rIns="0" bIns="0" rtlCol="0" anchor="t"/>
            <a:lstStyle/>
            <a:p>
              <a:pPr algn="l">
                <a:lnSpc>
                  <a:spcPts val="4320"/>
                </a:lnSpc>
              </a:pPr>
              <a:endParaRPr dirty="0"/>
            </a:p>
            <a:p>
              <a:pPr marL="325755" lvl="1" algn="l">
                <a:lnSpc>
                  <a:spcPts val="4320"/>
                </a:lnSpc>
              </a:pPr>
              <a:r>
                <a:rPr lang="en-US" sz="3600" spc="33" dirty="0">
                  <a:solidFill>
                    <a:srgbClr val="000000"/>
                  </a:solidFill>
                  <a:latin typeface="TT Rounds Condensed"/>
                  <a:ea typeface="TT Rounds Condensed"/>
                  <a:cs typeface="TT Rounds Condensed"/>
                  <a:sym typeface="TT Rounds Condensed"/>
                </a:rPr>
                <a:t>Dans un bac dans la </a:t>
              </a:r>
              <a:r>
                <a:rPr lang="en-US" sz="3600" spc="33" dirty="0" err="1">
                  <a:solidFill>
                    <a:srgbClr val="000000"/>
                  </a:solidFill>
                  <a:latin typeface="TT Rounds Condensed"/>
                  <a:ea typeface="TT Rounds Condensed"/>
                  <a:cs typeface="TT Rounds Condensed"/>
                  <a:sym typeface="TT Rounds Condensed"/>
                </a:rPr>
                <a:t>cour</a:t>
              </a:r>
              <a:r>
                <a:rPr lang="en-US" sz="3600" spc="33" dirty="0">
                  <a:solidFill>
                    <a:srgbClr val="000000"/>
                  </a:solidFill>
                  <a:latin typeface="TT Rounds Condensed"/>
                  <a:ea typeface="TT Rounds Condensed"/>
                  <a:cs typeface="TT Rounds Condensed"/>
                  <a:sym typeface="TT Rounds Condensed"/>
                </a:rPr>
                <a:t>, des plots </a:t>
              </a:r>
              <a:r>
                <a:rPr lang="en-US" sz="3600" spc="33" dirty="0" err="1">
                  <a:solidFill>
                    <a:srgbClr val="000000"/>
                  </a:solidFill>
                  <a:latin typeface="TT Rounds Condensed"/>
                  <a:ea typeface="TT Rounds Condensed"/>
                  <a:cs typeface="TT Rounds Condensed"/>
                  <a:sym typeface="TT Rounds Condensed"/>
                </a:rPr>
                <a:t>sont</a:t>
              </a:r>
              <a:r>
                <a:rPr lang="en-US" sz="3600" spc="33" dirty="0">
                  <a:solidFill>
                    <a:srgbClr val="000000"/>
                  </a:solidFill>
                  <a:latin typeface="TT Rounds Condensed"/>
                  <a:ea typeface="TT Rounds Condensed"/>
                  <a:cs typeface="TT Rounds Condensed"/>
                  <a:sym typeface="TT Rounds Condensed"/>
                </a:rPr>
                <a:t> à disposition avec des </a:t>
              </a:r>
              <a:r>
                <a:rPr lang="en-US" sz="3600" spc="33" dirty="0" err="1">
                  <a:solidFill>
                    <a:srgbClr val="000000"/>
                  </a:solidFill>
                  <a:latin typeface="TT Rounds Condensed"/>
                  <a:ea typeface="TT Rounds Condensed"/>
                  <a:cs typeface="TT Rounds Condensed"/>
                  <a:sym typeface="TT Rounds Condensed"/>
                </a:rPr>
                <a:t>cartes</a:t>
              </a:r>
              <a:r>
                <a:rPr lang="en-US" sz="3600" spc="33" dirty="0">
                  <a:solidFill>
                    <a:srgbClr val="000000"/>
                  </a:solidFill>
                  <a:latin typeface="TT Rounds Condensed"/>
                  <a:ea typeface="TT Rounds Condensed"/>
                  <a:cs typeface="TT Rounds Condensed"/>
                  <a:sym typeface="TT Rounds Condensed"/>
                </a:rPr>
                <a:t> </a:t>
              </a:r>
              <a:r>
                <a:rPr lang="en-US" sz="3600" spc="33" dirty="0" err="1">
                  <a:solidFill>
                    <a:srgbClr val="000000"/>
                  </a:solidFill>
                  <a:latin typeface="TT Rounds Condensed"/>
                  <a:ea typeface="TT Rounds Condensed"/>
                  <a:cs typeface="TT Rounds Condensed"/>
                  <a:sym typeface="TT Rounds Condensed"/>
                </a:rPr>
                <a:t>d’itinéraire</a:t>
              </a:r>
              <a:r>
                <a:rPr lang="en-US" sz="3600" spc="33" dirty="0">
                  <a:solidFill>
                    <a:srgbClr val="000000"/>
                  </a:solidFill>
                  <a:latin typeface="TT Rounds Condensed"/>
                  <a:ea typeface="TT Rounds Condensed"/>
                  <a:cs typeface="TT Rounds Condensed"/>
                  <a:sym typeface="TT Rounds Condensed"/>
                </a:rPr>
                <a:t>. Les </a:t>
              </a:r>
              <a:r>
                <a:rPr lang="en-US" sz="3600" spc="33" dirty="0" err="1">
                  <a:solidFill>
                    <a:srgbClr val="000000"/>
                  </a:solidFill>
                  <a:latin typeface="TT Rounds Condensed"/>
                  <a:ea typeface="TT Rounds Condensed"/>
                  <a:cs typeface="TT Rounds Condensed"/>
                  <a:sym typeface="TT Rounds Condensed"/>
                </a:rPr>
                <a:t>élèves</a:t>
              </a:r>
              <a:r>
                <a:rPr lang="en-US" sz="3600" spc="33" dirty="0">
                  <a:solidFill>
                    <a:srgbClr val="000000"/>
                  </a:solidFill>
                  <a:latin typeface="TT Rounds Condensed"/>
                  <a:ea typeface="TT Rounds Condensed"/>
                  <a:cs typeface="TT Rounds Condensed"/>
                  <a:sym typeface="TT Rounds Condensed"/>
                </a:rPr>
                <a:t> </a:t>
              </a:r>
              <a:r>
                <a:rPr lang="en-US" sz="3600" spc="33" dirty="0" err="1">
                  <a:solidFill>
                    <a:srgbClr val="000000"/>
                  </a:solidFill>
                  <a:latin typeface="TT Rounds Condensed"/>
                  <a:ea typeface="TT Rounds Condensed"/>
                  <a:cs typeface="TT Rounds Condensed"/>
                  <a:sym typeface="TT Rounds Condensed"/>
                </a:rPr>
                <a:t>peuvent</a:t>
              </a:r>
              <a:r>
                <a:rPr lang="en-US" sz="3600" spc="33" dirty="0">
                  <a:solidFill>
                    <a:srgbClr val="000000"/>
                  </a:solidFill>
                  <a:latin typeface="TT Rounds Condensed"/>
                  <a:ea typeface="TT Rounds Condensed"/>
                  <a:cs typeface="TT Rounds Condensed"/>
                  <a:sym typeface="TT Rounds Condensed"/>
                </a:rPr>
                <a:t> placer les plots et </a:t>
              </a:r>
              <a:r>
                <a:rPr lang="en-US" sz="3600" spc="33" dirty="0" err="1">
                  <a:solidFill>
                    <a:srgbClr val="000000"/>
                  </a:solidFill>
                  <a:latin typeface="TT Rounds Condensed"/>
                  <a:ea typeface="TT Rounds Condensed"/>
                  <a:cs typeface="TT Rounds Condensed"/>
                  <a:sym typeface="TT Rounds Condensed"/>
                </a:rPr>
                <a:t>utiliser</a:t>
              </a:r>
              <a:r>
                <a:rPr lang="en-US" sz="3600" spc="33" dirty="0">
                  <a:solidFill>
                    <a:srgbClr val="000000"/>
                  </a:solidFill>
                  <a:latin typeface="TT Rounds Condensed"/>
                  <a:ea typeface="TT Rounds Condensed"/>
                  <a:cs typeface="TT Rounds Condensed"/>
                  <a:sym typeface="TT Rounds Condensed"/>
                </a:rPr>
                <a:t> les </a:t>
              </a:r>
              <a:r>
                <a:rPr lang="en-US" sz="3600" spc="33" dirty="0" err="1">
                  <a:solidFill>
                    <a:srgbClr val="000000"/>
                  </a:solidFill>
                  <a:latin typeface="TT Rounds Condensed"/>
                  <a:ea typeface="TT Rounds Condensed"/>
                  <a:cs typeface="TT Rounds Condensed"/>
                  <a:sym typeface="TT Rounds Condensed"/>
                </a:rPr>
                <a:t>cartes</a:t>
              </a:r>
              <a:r>
                <a:rPr lang="en-US" sz="3600" spc="33" dirty="0">
                  <a:solidFill>
                    <a:srgbClr val="000000"/>
                  </a:solidFill>
                  <a:latin typeface="TT Rounds Condensed"/>
                  <a:ea typeface="TT Rounds Condensed"/>
                  <a:cs typeface="TT Rounds Condensed"/>
                  <a:sym typeface="TT Rounds Condensed"/>
                </a:rPr>
                <a:t>.</a:t>
              </a:r>
            </a:p>
            <a:p>
              <a:pPr marL="651510" lvl="1" indent="-325755" algn="l">
                <a:lnSpc>
                  <a:spcPts val="4320"/>
                </a:lnSpc>
              </a:pPr>
              <a:endParaRPr lang="en-US" sz="3600" spc="33" dirty="0">
                <a:solidFill>
                  <a:srgbClr val="000000"/>
                </a:solidFill>
                <a:latin typeface="TT Rounds Condensed"/>
                <a:ea typeface="TT Rounds Condensed"/>
                <a:cs typeface="TT Rounds Condensed"/>
                <a:sym typeface="TT Rounds Condensed"/>
              </a:endParaRPr>
            </a:p>
            <a:p>
              <a:pPr marL="651510" lvl="1" indent="-325755" algn="l">
                <a:lnSpc>
                  <a:spcPts val="4320"/>
                </a:lnSpc>
              </a:pPr>
              <a:endParaRPr lang="en-US" sz="3600" spc="33" dirty="0">
                <a:solidFill>
                  <a:srgbClr val="000000"/>
                </a:solidFill>
                <a:latin typeface="TT Rounds Condensed"/>
                <a:ea typeface="TT Rounds Condensed"/>
                <a:cs typeface="TT Rounds Condensed"/>
                <a:sym typeface="TT Rounds Condensed"/>
              </a:endParaRPr>
            </a:p>
          </p:txBody>
        </p:sp>
      </p:grpSp>
      <p:grpSp>
        <p:nvGrpSpPr>
          <p:cNvPr id="12" name="Group 12"/>
          <p:cNvGrpSpPr/>
          <p:nvPr/>
        </p:nvGrpSpPr>
        <p:grpSpPr>
          <a:xfrm>
            <a:off x="754856" y="7121008"/>
            <a:ext cx="13914704" cy="1797245"/>
            <a:chOff x="0" y="0"/>
            <a:chExt cx="18552938" cy="2396326"/>
          </a:xfrm>
        </p:grpSpPr>
        <p:sp>
          <p:nvSpPr>
            <p:cNvPr id="13" name="Freeform 13"/>
            <p:cNvSpPr/>
            <p:nvPr/>
          </p:nvSpPr>
          <p:spPr>
            <a:xfrm>
              <a:off x="9525" y="9525"/>
              <a:ext cx="18533999" cy="2377313"/>
            </a:xfrm>
            <a:custGeom>
              <a:avLst/>
              <a:gdLst/>
              <a:ahLst/>
              <a:cxnLst/>
              <a:rect l="l" t="t" r="r" b="b"/>
              <a:pathLst>
                <a:path w="18533999" h="2377313">
                  <a:moveTo>
                    <a:pt x="0" y="0"/>
                  </a:moveTo>
                  <a:lnTo>
                    <a:pt x="18134964" y="0"/>
                  </a:lnTo>
                  <a:lnTo>
                    <a:pt x="18533999" y="396240"/>
                  </a:lnTo>
                  <a:lnTo>
                    <a:pt x="18533999" y="2377313"/>
                  </a:lnTo>
                  <a:lnTo>
                    <a:pt x="0" y="2377313"/>
                  </a:lnTo>
                  <a:close/>
                </a:path>
              </a:pathLst>
            </a:custGeom>
            <a:solidFill>
              <a:srgbClr val="FFFFFF"/>
            </a:solidFill>
          </p:spPr>
        </p:sp>
        <p:sp>
          <p:nvSpPr>
            <p:cNvPr id="14" name="Freeform 14"/>
            <p:cNvSpPr/>
            <p:nvPr/>
          </p:nvSpPr>
          <p:spPr>
            <a:xfrm>
              <a:off x="0" y="0"/>
              <a:ext cx="18553049" cy="2396363"/>
            </a:xfrm>
            <a:custGeom>
              <a:avLst/>
              <a:gdLst/>
              <a:ahLst/>
              <a:cxnLst/>
              <a:rect l="l" t="t" r="r" b="b"/>
              <a:pathLst>
                <a:path w="18553049" h="2396363">
                  <a:moveTo>
                    <a:pt x="9525" y="0"/>
                  </a:moveTo>
                  <a:lnTo>
                    <a:pt x="18144489" y="0"/>
                  </a:lnTo>
                  <a:cubicBezTo>
                    <a:pt x="18147029" y="0"/>
                    <a:pt x="18149443" y="1016"/>
                    <a:pt x="18151221" y="2794"/>
                  </a:cubicBezTo>
                  <a:lnTo>
                    <a:pt x="18550254" y="399034"/>
                  </a:lnTo>
                  <a:cubicBezTo>
                    <a:pt x="18552032" y="400812"/>
                    <a:pt x="18553049" y="403225"/>
                    <a:pt x="18553049" y="405765"/>
                  </a:cubicBezTo>
                  <a:lnTo>
                    <a:pt x="18553049" y="2386838"/>
                  </a:lnTo>
                  <a:cubicBezTo>
                    <a:pt x="18553049" y="2392045"/>
                    <a:pt x="18548730" y="2396363"/>
                    <a:pt x="18543524" y="2396363"/>
                  </a:cubicBezTo>
                  <a:lnTo>
                    <a:pt x="9525" y="2396363"/>
                  </a:lnTo>
                  <a:cubicBezTo>
                    <a:pt x="4318" y="2396363"/>
                    <a:pt x="0" y="2392045"/>
                    <a:pt x="0" y="2386838"/>
                  </a:cubicBezTo>
                  <a:lnTo>
                    <a:pt x="0" y="9525"/>
                  </a:lnTo>
                  <a:cubicBezTo>
                    <a:pt x="0" y="4318"/>
                    <a:pt x="4318" y="0"/>
                    <a:pt x="9525" y="0"/>
                  </a:cubicBezTo>
                  <a:moveTo>
                    <a:pt x="9525" y="19050"/>
                  </a:moveTo>
                  <a:lnTo>
                    <a:pt x="9525" y="9525"/>
                  </a:lnTo>
                  <a:lnTo>
                    <a:pt x="19050" y="9525"/>
                  </a:lnTo>
                  <a:lnTo>
                    <a:pt x="19050" y="2386838"/>
                  </a:lnTo>
                  <a:lnTo>
                    <a:pt x="9525" y="2386838"/>
                  </a:lnTo>
                  <a:lnTo>
                    <a:pt x="9525" y="2377313"/>
                  </a:lnTo>
                  <a:lnTo>
                    <a:pt x="18543397" y="2377313"/>
                  </a:lnTo>
                  <a:lnTo>
                    <a:pt x="18543397" y="2386838"/>
                  </a:lnTo>
                  <a:lnTo>
                    <a:pt x="18533872" y="2386838"/>
                  </a:lnTo>
                  <a:lnTo>
                    <a:pt x="18533872" y="405765"/>
                  </a:lnTo>
                  <a:lnTo>
                    <a:pt x="18543397" y="405765"/>
                  </a:lnTo>
                  <a:lnTo>
                    <a:pt x="18536665" y="412496"/>
                  </a:lnTo>
                  <a:lnTo>
                    <a:pt x="18137632" y="16256"/>
                  </a:lnTo>
                  <a:lnTo>
                    <a:pt x="18144362" y="9525"/>
                  </a:lnTo>
                  <a:lnTo>
                    <a:pt x="18144362" y="19050"/>
                  </a:lnTo>
                  <a:lnTo>
                    <a:pt x="9525" y="19050"/>
                  </a:lnTo>
                  <a:close/>
                </a:path>
              </a:pathLst>
            </a:custGeom>
            <a:solidFill>
              <a:srgbClr val="0070C0"/>
            </a:solidFill>
          </p:spPr>
        </p:sp>
        <p:sp>
          <p:nvSpPr>
            <p:cNvPr id="15" name="TextBox 15"/>
            <p:cNvSpPr txBox="1"/>
            <p:nvPr/>
          </p:nvSpPr>
          <p:spPr>
            <a:xfrm>
              <a:off x="0" y="-19050"/>
              <a:ext cx="18552938" cy="2415376"/>
            </a:xfrm>
            <a:prstGeom prst="rect">
              <a:avLst/>
            </a:prstGeom>
          </p:spPr>
          <p:txBody>
            <a:bodyPr lIns="50800" tIns="50800" rIns="50800" bIns="50800" rtlCol="0" anchor="t"/>
            <a:lstStyle/>
            <a:p>
              <a:pPr algn="l">
                <a:lnSpc>
                  <a:spcPts val="5759"/>
                </a:lnSpc>
              </a:pPr>
              <a:r>
                <a:rPr lang="en-US" sz="4800" u="sng">
                  <a:solidFill>
                    <a:srgbClr val="000000"/>
                  </a:solidFill>
                  <a:latin typeface="Arimo"/>
                  <a:ea typeface="Arimo"/>
                  <a:cs typeface="Arimo"/>
                  <a:sym typeface="Arimo"/>
                </a:rPr>
                <a:t>Ce qui est recherché :</a:t>
              </a:r>
              <a:r>
                <a:rPr lang="en-US" sz="4800">
                  <a:solidFill>
                    <a:srgbClr val="000000"/>
                  </a:solidFill>
                  <a:latin typeface="Arimo"/>
                  <a:ea typeface="Arimo"/>
                  <a:cs typeface="Arimo"/>
                  <a:sym typeface="Arimo"/>
                </a:rPr>
                <a:t> Bouger, courir (marcher), chercher</a:t>
              </a:r>
            </a:p>
          </p:txBody>
        </p:sp>
      </p:grpSp>
      <p:pic>
        <p:nvPicPr>
          <p:cNvPr id="19" name="Image 18">
            <a:extLst>
              <a:ext uri="{FF2B5EF4-FFF2-40B4-BE49-F238E27FC236}">
                <a16:creationId xmlns:a16="http://schemas.microsoft.com/office/drawing/2014/main" id="{1A024705-94F1-4B57-82F9-00E8B16765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3742298" y="-36577"/>
            <a:ext cx="3657600" cy="4876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4202939" y="580741"/>
            <a:ext cx="10878750" cy="1668510"/>
            <a:chOff x="0" y="0"/>
            <a:chExt cx="14505000" cy="2224680"/>
          </a:xfrm>
        </p:grpSpPr>
        <p:sp>
          <p:nvSpPr>
            <p:cNvPr id="4" name="Freeform 4"/>
            <p:cNvSpPr/>
            <p:nvPr/>
          </p:nvSpPr>
          <p:spPr>
            <a:xfrm>
              <a:off x="38100" y="38100"/>
              <a:ext cx="14428851" cy="2148459"/>
            </a:xfrm>
            <a:custGeom>
              <a:avLst/>
              <a:gdLst/>
              <a:ahLst/>
              <a:cxnLst/>
              <a:rect l="l" t="t" r="r" b="b"/>
              <a:pathLst>
                <a:path w="14428851" h="2148459">
                  <a:moveTo>
                    <a:pt x="0" y="0"/>
                  </a:moveTo>
                  <a:lnTo>
                    <a:pt x="14428851" y="0"/>
                  </a:lnTo>
                  <a:lnTo>
                    <a:pt x="14428851" y="2148459"/>
                  </a:lnTo>
                  <a:lnTo>
                    <a:pt x="0" y="2148459"/>
                  </a:lnTo>
                  <a:close/>
                </a:path>
              </a:pathLst>
            </a:custGeom>
            <a:solidFill>
              <a:srgbClr val="B4C7E7"/>
            </a:solidFill>
          </p:spPr>
        </p:sp>
        <p:sp>
          <p:nvSpPr>
            <p:cNvPr id="5" name="Freeform 5"/>
            <p:cNvSpPr/>
            <p:nvPr/>
          </p:nvSpPr>
          <p:spPr>
            <a:xfrm>
              <a:off x="0" y="0"/>
              <a:ext cx="14505051" cy="2224659"/>
            </a:xfrm>
            <a:custGeom>
              <a:avLst/>
              <a:gdLst/>
              <a:ahLst/>
              <a:cxnLst/>
              <a:rect l="l" t="t" r="r" b="b"/>
              <a:pathLst>
                <a:path w="14505051" h="2224659">
                  <a:moveTo>
                    <a:pt x="38100" y="0"/>
                  </a:moveTo>
                  <a:lnTo>
                    <a:pt x="14466951" y="0"/>
                  </a:lnTo>
                  <a:cubicBezTo>
                    <a:pt x="14488033" y="0"/>
                    <a:pt x="14505051" y="17018"/>
                    <a:pt x="14505051" y="38100"/>
                  </a:cubicBezTo>
                  <a:lnTo>
                    <a:pt x="14505051" y="2186559"/>
                  </a:lnTo>
                  <a:cubicBezTo>
                    <a:pt x="14505051" y="2207641"/>
                    <a:pt x="14488033" y="2224659"/>
                    <a:pt x="14466951" y="2224659"/>
                  </a:cubicBezTo>
                  <a:lnTo>
                    <a:pt x="38100" y="2224659"/>
                  </a:lnTo>
                  <a:cubicBezTo>
                    <a:pt x="17018" y="2224659"/>
                    <a:pt x="0" y="2207641"/>
                    <a:pt x="0" y="2186559"/>
                  </a:cubicBezTo>
                  <a:lnTo>
                    <a:pt x="0" y="38100"/>
                  </a:lnTo>
                  <a:cubicBezTo>
                    <a:pt x="0" y="17018"/>
                    <a:pt x="17018" y="0"/>
                    <a:pt x="38100" y="0"/>
                  </a:cubicBezTo>
                  <a:moveTo>
                    <a:pt x="38100" y="76200"/>
                  </a:moveTo>
                  <a:lnTo>
                    <a:pt x="38100" y="38100"/>
                  </a:lnTo>
                  <a:lnTo>
                    <a:pt x="76200" y="38100"/>
                  </a:lnTo>
                  <a:lnTo>
                    <a:pt x="76200" y="2186559"/>
                  </a:lnTo>
                  <a:lnTo>
                    <a:pt x="38100" y="2186559"/>
                  </a:lnTo>
                  <a:lnTo>
                    <a:pt x="38100" y="2148459"/>
                  </a:lnTo>
                  <a:lnTo>
                    <a:pt x="14466951" y="2148459"/>
                  </a:lnTo>
                  <a:lnTo>
                    <a:pt x="14466951" y="2186559"/>
                  </a:lnTo>
                  <a:lnTo>
                    <a:pt x="14428851" y="2186559"/>
                  </a:lnTo>
                  <a:lnTo>
                    <a:pt x="14428851" y="38100"/>
                  </a:lnTo>
                  <a:lnTo>
                    <a:pt x="14466951" y="38100"/>
                  </a:lnTo>
                  <a:lnTo>
                    <a:pt x="14466951" y="76200"/>
                  </a:lnTo>
                  <a:lnTo>
                    <a:pt x="38100" y="76200"/>
                  </a:lnTo>
                  <a:close/>
                </a:path>
              </a:pathLst>
            </a:custGeom>
            <a:solidFill>
              <a:srgbClr val="000000"/>
            </a:solidFill>
          </p:spPr>
        </p:sp>
        <p:sp>
          <p:nvSpPr>
            <p:cNvPr id="6" name="TextBox 6"/>
            <p:cNvSpPr txBox="1"/>
            <p:nvPr/>
          </p:nvSpPr>
          <p:spPr>
            <a:xfrm>
              <a:off x="0" y="57150"/>
              <a:ext cx="14505000" cy="2167530"/>
            </a:xfrm>
            <a:prstGeom prst="rect">
              <a:avLst/>
            </a:prstGeom>
          </p:spPr>
          <p:txBody>
            <a:bodyPr lIns="50800" tIns="50800" rIns="50800" bIns="50800" rtlCol="0" anchor="b"/>
            <a:lstStyle/>
            <a:p>
              <a:pPr algn="r">
                <a:lnSpc>
                  <a:spcPts val="5832"/>
                </a:lnSpc>
              </a:pPr>
              <a:r>
                <a:rPr lang="en-US" sz="5400" spc="-34">
                  <a:solidFill>
                    <a:srgbClr val="000000"/>
                  </a:solidFill>
                  <a:latin typeface="TT Rounds Condensed"/>
                  <a:ea typeface="TT Rounds Condensed"/>
                  <a:cs typeface="TT Rounds Condensed"/>
                  <a:sym typeface="TT Rounds Condensed"/>
                </a:rPr>
                <a:t>Mettre en œuvre les 30’ APQ</a:t>
              </a:r>
            </a:p>
            <a:p>
              <a:pPr algn="r">
                <a:lnSpc>
                  <a:spcPts val="5832"/>
                </a:lnSpc>
              </a:pPr>
              <a:r>
                <a:rPr lang="en-US" sz="5400" b="1" spc="49">
                  <a:solidFill>
                    <a:srgbClr val="000000"/>
                  </a:solidFill>
                  <a:latin typeface="TT Rounds Condensed Bold"/>
                  <a:ea typeface="TT Rounds Condensed Bold"/>
                  <a:cs typeface="TT Rounds Condensed Bold"/>
                  <a:sym typeface="TT Rounds Condensed Bold"/>
                </a:rPr>
                <a:t>Présentation de votre formation</a:t>
              </a:r>
            </a:p>
          </p:txBody>
        </p:sp>
      </p:grpSp>
      <p:grpSp>
        <p:nvGrpSpPr>
          <p:cNvPr id="7" name="Group 7"/>
          <p:cNvGrpSpPr/>
          <p:nvPr/>
        </p:nvGrpSpPr>
        <p:grpSpPr>
          <a:xfrm>
            <a:off x="1459922" y="2634096"/>
            <a:ext cx="15799378" cy="6421824"/>
            <a:chOff x="0" y="0"/>
            <a:chExt cx="4161153" cy="1691345"/>
          </a:xfrm>
        </p:grpSpPr>
        <p:sp>
          <p:nvSpPr>
            <p:cNvPr id="8" name="Freeform 8"/>
            <p:cNvSpPr/>
            <p:nvPr/>
          </p:nvSpPr>
          <p:spPr>
            <a:xfrm>
              <a:off x="0" y="0"/>
              <a:ext cx="4161153" cy="1691345"/>
            </a:xfrm>
            <a:custGeom>
              <a:avLst/>
              <a:gdLst/>
              <a:ahLst/>
              <a:cxnLst/>
              <a:rect l="l" t="t" r="r" b="b"/>
              <a:pathLst>
                <a:path w="4161153" h="1691345">
                  <a:moveTo>
                    <a:pt x="24991" y="0"/>
                  </a:moveTo>
                  <a:lnTo>
                    <a:pt x="4136162" y="0"/>
                  </a:lnTo>
                  <a:cubicBezTo>
                    <a:pt x="4149964" y="0"/>
                    <a:pt x="4161153" y="11189"/>
                    <a:pt x="4161153" y="24991"/>
                  </a:cubicBezTo>
                  <a:lnTo>
                    <a:pt x="4161153" y="1666354"/>
                  </a:lnTo>
                  <a:cubicBezTo>
                    <a:pt x="4161153" y="1680156"/>
                    <a:pt x="4149964" y="1691345"/>
                    <a:pt x="4136162" y="1691345"/>
                  </a:cubicBezTo>
                  <a:lnTo>
                    <a:pt x="24991" y="1691345"/>
                  </a:lnTo>
                  <a:cubicBezTo>
                    <a:pt x="11189" y="1691345"/>
                    <a:pt x="0" y="1680156"/>
                    <a:pt x="0" y="1666354"/>
                  </a:cubicBezTo>
                  <a:lnTo>
                    <a:pt x="0" y="24991"/>
                  </a:lnTo>
                  <a:cubicBezTo>
                    <a:pt x="0" y="11189"/>
                    <a:pt x="11189" y="0"/>
                    <a:pt x="24991" y="0"/>
                  </a:cubicBezTo>
                  <a:close/>
                </a:path>
              </a:pathLst>
            </a:custGeom>
            <a:solidFill>
              <a:srgbClr val="FFFFFF"/>
            </a:solidFill>
          </p:spPr>
        </p:sp>
        <p:sp>
          <p:nvSpPr>
            <p:cNvPr id="9" name="TextBox 9"/>
            <p:cNvSpPr txBox="1"/>
            <p:nvPr/>
          </p:nvSpPr>
          <p:spPr>
            <a:xfrm>
              <a:off x="0" y="-9525"/>
              <a:ext cx="4161153" cy="1700870"/>
            </a:xfrm>
            <a:prstGeom prst="rect">
              <a:avLst/>
            </a:prstGeom>
          </p:spPr>
          <p:txBody>
            <a:bodyPr lIns="50800" tIns="50800" rIns="50800" bIns="50800" rtlCol="0" anchor="ctr"/>
            <a:lstStyle/>
            <a:p>
              <a:pPr algn="l">
                <a:lnSpc>
                  <a:spcPts val="2759"/>
                </a:lnSpc>
              </a:pPr>
              <a:r>
                <a:rPr lang="en-US" sz="2299" spc="18">
                  <a:solidFill>
                    <a:srgbClr val="000000"/>
                  </a:solidFill>
                  <a:latin typeface="TT Rounds Condensed"/>
                  <a:ea typeface="TT Rounds Condensed"/>
                  <a:cs typeface="TT Rounds Condensed"/>
                  <a:sym typeface="TT Rounds Condensed"/>
                </a:rPr>
                <a:t>Ce parcours est destiné aux enseignants de classes élémentaires</a:t>
              </a:r>
            </a:p>
            <a:p>
              <a:pPr algn="l">
                <a:lnSpc>
                  <a:spcPts val="2759"/>
                </a:lnSpc>
              </a:pPr>
              <a:endParaRPr lang="en-US" sz="2299" spc="18">
                <a:solidFill>
                  <a:srgbClr val="000000"/>
                </a:solidFill>
                <a:latin typeface="TT Rounds Condensed"/>
                <a:ea typeface="TT Rounds Condensed"/>
                <a:cs typeface="TT Rounds Condensed"/>
                <a:sym typeface="TT Rounds Condensed"/>
              </a:endParaRPr>
            </a:p>
            <a:p>
              <a:pPr algn="l">
                <a:lnSpc>
                  <a:spcPts val="2759"/>
                </a:lnSpc>
              </a:pPr>
              <a:r>
                <a:rPr lang="en-US" sz="2299" spc="18">
                  <a:solidFill>
                    <a:srgbClr val="000000"/>
                  </a:solidFill>
                  <a:latin typeface="TT Rounds Condensed"/>
                  <a:ea typeface="TT Rounds Condensed"/>
                  <a:cs typeface="TT Rounds Condensed"/>
                  <a:sym typeface="TT Rounds Condensed"/>
                </a:rPr>
                <a:t>•</a:t>
              </a:r>
              <a:r>
                <a:rPr lang="en-US" sz="2299" b="1" spc="18">
                  <a:solidFill>
                    <a:srgbClr val="000000"/>
                  </a:solidFill>
                  <a:latin typeface="TT Rounds Condensed Bold"/>
                  <a:ea typeface="TT Rounds Condensed Bold"/>
                  <a:cs typeface="TT Rounds Condensed Bold"/>
                  <a:sym typeface="TT Rounds Condensed Bold"/>
                </a:rPr>
                <a:t>Les objectifs</a:t>
              </a:r>
            </a:p>
            <a:p>
              <a:pPr algn="l">
                <a:lnSpc>
                  <a:spcPts val="2759"/>
                </a:lnSpc>
              </a:pPr>
              <a:r>
                <a:rPr lang="en-US" sz="2299" spc="18">
                  <a:solidFill>
                    <a:srgbClr val="000000"/>
                  </a:solidFill>
                  <a:latin typeface="TT Rounds Condensed"/>
                  <a:ea typeface="TT Rounds Condensed"/>
                  <a:cs typeface="TT Rounds Condensed"/>
                  <a:sym typeface="TT Rounds Condensed"/>
                </a:rPr>
                <a:t>oAcquérir des repères pour la mise en œuvre d’un dispositif d’activité physique hors programme d’EPS contribuant au développement d’un « </a:t>
              </a:r>
              <a:r>
                <a:rPr lang="en-US" sz="2299" b="1" i="1" spc="18">
                  <a:solidFill>
                    <a:srgbClr val="000000"/>
                  </a:solidFill>
                  <a:latin typeface="TT Rounds Condensed Bold Italics"/>
                  <a:ea typeface="TT Rounds Condensed Bold Italics"/>
                  <a:cs typeface="TT Rounds Condensed Bold Italics"/>
                  <a:sym typeface="TT Rounds Condensed Bold Italics"/>
                </a:rPr>
                <a:t>habitus santé</a:t>
              </a:r>
              <a:r>
                <a:rPr lang="en-US" sz="2299" spc="18">
                  <a:solidFill>
                    <a:srgbClr val="000000"/>
                  </a:solidFill>
                  <a:latin typeface="TT Rounds Condensed"/>
                  <a:ea typeface="TT Rounds Condensed"/>
                  <a:cs typeface="TT Rounds Condensed"/>
                  <a:sym typeface="TT Rounds Condensed"/>
                </a:rPr>
                <a:t> »</a:t>
              </a:r>
            </a:p>
            <a:p>
              <a:pPr algn="l">
                <a:lnSpc>
                  <a:spcPts val="2759"/>
                </a:lnSpc>
              </a:pPr>
              <a:r>
                <a:rPr lang="en-US" sz="2299" spc="18">
                  <a:solidFill>
                    <a:srgbClr val="000000"/>
                  </a:solidFill>
                  <a:latin typeface="TT Rounds Condensed"/>
                  <a:ea typeface="TT Rounds Condensed"/>
                  <a:cs typeface="TT Rounds Condensed"/>
                  <a:sym typeface="TT Rounds Condensed"/>
                </a:rPr>
                <a:t>oS’approprier des outils favorisant une mise en œuvre du dispositif 30 APQ </a:t>
              </a:r>
            </a:p>
            <a:p>
              <a:pPr algn="l">
                <a:lnSpc>
                  <a:spcPts val="2759"/>
                </a:lnSpc>
              </a:pPr>
              <a:r>
                <a:rPr lang="en-US" sz="2299" spc="18">
                  <a:solidFill>
                    <a:srgbClr val="000000"/>
                  </a:solidFill>
                  <a:latin typeface="TT Rounds Condensed"/>
                  <a:ea typeface="TT Rounds Condensed"/>
                  <a:cs typeface="TT Rounds Condensed"/>
                  <a:sym typeface="TT Rounds Condensed"/>
                </a:rPr>
                <a:t>oExpérimenter ou approfondir le dispositif au sein de sa classe ou de l’école</a:t>
              </a:r>
            </a:p>
            <a:p>
              <a:pPr algn="l">
                <a:lnSpc>
                  <a:spcPts val="2759"/>
                </a:lnSpc>
              </a:pPr>
              <a:r>
                <a:rPr lang="en-US" sz="2299" spc="18">
                  <a:solidFill>
                    <a:srgbClr val="000000"/>
                  </a:solidFill>
                  <a:latin typeface="TT Rounds Condensed"/>
                  <a:ea typeface="TT Rounds Condensed"/>
                  <a:cs typeface="TT Rounds Condensed"/>
                  <a:sym typeface="TT Rounds Condensed"/>
                </a:rPr>
                <a:t>oSavoir organiser des temps de 30 APQ en fonction des contraintes de temps, d’espace et de matériel</a:t>
              </a:r>
            </a:p>
            <a:p>
              <a:pPr algn="l">
                <a:lnSpc>
                  <a:spcPts val="2759"/>
                </a:lnSpc>
              </a:pPr>
              <a:endParaRPr lang="en-US" sz="2299" spc="18">
                <a:solidFill>
                  <a:srgbClr val="000000"/>
                </a:solidFill>
                <a:latin typeface="TT Rounds Condensed"/>
                <a:ea typeface="TT Rounds Condensed"/>
                <a:cs typeface="TT Rounds Condensed"/>
                <a:sym typeface="TT Rounds Condensed"/>
              </a:endParaRPr>
            </a:p>
            <a:p>
              <a:pPr algn="l">
                <a:lnSpc>
                  <a:spcPts val="2759"/>
                </a:lnSpc>
              </a:pPr>
              <a:r>
                <a:rPr lang="en-US" sz="2299" spc="18">
                  <a:solidFill>
                    <a:srgbClr val="000000"/>
                  </a:solidFill>
                  <a:latin typeface="TT Rounds Condensed"/>
                  <a:ea typeface="TT Rounds Condensed"/>
                  <a:cs typeface="TT Rounds Condensed"/>
                  <a:sym typeface="TT Rounds Condensed"/>
                </a:rPr>
                <a:t>•</a:t>
              </a:r>
              <a:r>
                <a:rPr lang="en-US" sz="2299" b="1" spc="18">
                  <a:solidFill>
                    <a:srgbClr val="000000"/>
                  </a:solidFill>
                  <a:latin typeface="TT Rounds Condensed Bold"/>
                  <a:ea typeface="TT Rounds Condensed Bold"/>
                  <a:cs typeface="TT Rounds Condensed Bold"/>
                  <a:sym typeface="TT Rounds Condensed Bold"/>
                </a:rPr>
                <a:t>Connaissances attendues</a:t>
              </a:r>
            </a:p>
            <a:p>
              <a:pPr algn="l">
                <a:lnSpc>
                  <a:spcPts val="2759"/>
                </a:lnSpc>
              </a:pPr>
              <a:r>
                <a:rPr lang="en-US" sz="2299" spc="18">
                  <a:solidFill>
                    <a:srgbClr val="000000"/>
                  </a:solidFill>
                  <a:latin typeface="TT Rounds Condensed"/>
                  <a:ea typeface="TT Rounds Condensed"/>
                  <a:cs typeface="TT Rounds Condensed"/>
                  <a:sym typeface="TT Rounds Condensed"/>
                </a:rPr>
                <a:t>oConnaître les enjeux de santé, notamment par la lutte contre la sédentarité</a:t>
              </a:r>
            </a:p>
            <a:p>
              <a:pPr algn="l">
                <a:lnSpc>
                  <a:spcPts val="2759"/>
                </a:lnSpc>
              </a:pPr>
              <a:r>
                <a:rPr lang="en-US" sz="2299" spc="18">
                  <a:solidFill>
                    <a:srgbClr val="000000"/>
                  </a:solidFill>
                  <a:latin typeface="TT Rounds Condensed"/>
                  <a:ea typeface="TT Rounds Condensed"/>
                  <a:cs typeface="TT Rounds Condensed"/>
                  <a:sym typeface="TT Rounds Condensed"/>
                </a:rPr>
                <a:t>oSavoir mettre en œuvre un dispositif d’activité physique </a:t>
              </a:r>
              <a:r>
                <a:rPr lang="en-US" sz="2299" b="1" spc="18">
                  <a:solidFill>
                    <a:srgbClr val="000000"/>
                  </a:solidFill>
                  <a:latin typeface="TT Rounds Condensed Bold"/>
                  <a:ea typeface="TT Rounds Condensed Bold"/>
                  <a:cs typeface="TT Rounds Condensed Bold"/>
                  <a:sym typeface="TT Rounds Condensed Bold"/>
                </a:rPr>
                <a:t>en complément des 3h hebdomadaires d’EPS</a:t>
              </a:r>
            </a:p>
            <a:p>
              <a:pPr algn="l">
                <a:lnSpc>
                  <a:spcPts val="2759"/>
                </a:lnSpc>
              </a:pPr>
              <a:endParaRPr lang="en-US" sz="2299" b="1" spc="18">
                <a:solidFill>
                  <a:srgbClr val="000000"/>
                </a:solidFill>
                <a:latin typeface="TT Rounds Condensed Bold"/>
                <a:ea typeface="TT Rounds Condensed Bold"/>
                <a:cs typeface="TT Rounds Condensed Bold"/>
                <a:sym typeface="TT Rounds Condensed Bold"/>
              </a:endParaRPr>
            </a:p>
            <a:p>
              <a:pPr algn="l">
                <a:lnSpc>
                  <a:spcPts val="2759"/>
                </a:lnSpc>
              </a:pPr>
              <a:r>
                <a:rPr lang="en-US" sz="2299" spc="18">
                  <a:solidFill>
                    <a:srgbClr val="000000"/>
                  </a:solidFill>
                  <a:latin typeface="TT Rounds Condensed"/>
                  <a:ea typeface="TT Rounds Condensed"/>
                  <a:cs typeface="TT Rounds Condensed"/>
                  <a:sym typeface="TT Rounds Condensed"/>
                </a:rPr>
                <a:t>•</a:t>
              </a:r>
              <a:r>
                <a:rPr lang="en-US" sz="2299" b="1" spc="18">
                  <a:solidFill>
                    <a:srgbClr val="000000"/>
                  </a:solidFill>
                  <a:latin typeface="TT Rounds Condensed Bold"/>
                  <a:ea typeface="TT Rounds Condensed Bold"/>
                  <a:cs typeface="TT Rounds Condensed Bold"/>
                  <a:sym typeface="TT Rounds Condensed Bold"/>
                </a:rPr>
                <a:t>Chaque enseignant :</a:t>
              </a:r>
            </a:p>
            <a:p>
              <a:pPr algn="l">
                <a:lnSpc>
                  <a:spcPts val="2759"/>
                </a:lnSpc>
              </a:pPr>
              <a:r>
                <a:rPr lang="en-US" sz="2299" spc="18">
                  <a:solidFill>
                    <a:srgbClr val="000000"/>
                  </a:solidFill>
                  <a:latin typeface="TT Rounds Condensed"/>
                  <a:ea typeface="TT Rounds Condensed"/>
                  <a:cs typeface="TT Rounds Condensed"/>
                  <a:sym typeface="TT Rounds Condensed"/>
                </a:rPr>
                <a:t>os'implique dans tous les travaux individuels et collectifs proposés,</a:t>
              </a:r>
            </a:p>
            <a:p>
              <a:pPr algn="l">
                <a:lnSpc>
                  <a:spcPts val="2759"/>
                </a:lnSpc>
              </a:pPr>
              <a:r>
                <a:rPr lang="en-US" sz="2299" spc="18">
                  <a:solidFill>
                    <a:srgbClr val="000000"/>
                  </a:solidFill>
                  <a:latin typeface="TT Rounds Condensed"/>
                  <a:ea typeface="TT Rounds Condensed"/>
                  <a:cs typeface="TT Rounds Condensed"/>
                  <a:sym typeface="TT Rounds Condensed"/>
                </a:rPr>
                <a:t>osollicite de l'aide en cas de besoin,</a:t>
              </a:r>
            </a:p>
            <a:p>
              <a:pPr algn="l">
                <a:lnSpc>
                  <a:spcPts val="2759"/>
                </a:lnSpc>
              </a:pPr>
              <a:r>
                <a:rPr lang="en-US" sz="2299" spc="18">
                  <a:solidFill>
                    <a:srgbClr val="000000"/>
                  </a:solidFill>
                  <a:latin typeface="TT Rounds Condensed"/>
                  <a:ea typeface="TT Rounds Condensed"/>
                  <a:cs typeface="TT Rounds Condensed"/>
                  <a:sym typeface="TT Rounds Condensed"/>
                </a:rPr>
                <a:t>évalue la formation </a:t>
              </a:r>
            </a:p>
            <a:p>
              <a:pPr algn="l">
                <a:lnSpc>
                  <a:spcPts val="2759"/>
                </a:lnSpc>
              </a:pPr>
              <a:endParaRPr lang="en-US" sz="2299" spc="18">
                <a:solidFill>
                  <a:srgbClr val="000000"/>
                </a:solidFill>
                <a:latin typeface="TT Rounds Condensed"/>
                <a:ea typeface="TT Rounds Condensed"/>
                <a:cs typeface="TT Rounds Condensed"/>
                <a:sym typeface="TT Rounds Condensed"/>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1371600" y="2777884"/>
            <a:ext cx="14458950" cy="5373784"/>
            <a:chOff x="0" y="0"/>
            <a:chExt cx="3808119" cy="1415318"/>
          </a:xfrm>
        </p:grpSpPr>
        <p:sp>
          <p:nvSpPr>
            <p:cNvPr id="4" name="Freeform 4"/>
            <p:cNvSpPr/>
            <p:nvPr/>
          </p:nvSpPr>
          <p:spPr>
            <a:xfrm>
              <a:off x="0" y="0"/>
              <a:ext cx="3808119" cy="1415318"/>
            </a:xfrm>
            <a:custGeom>
              <a:avLst/>
              <a:gdLst/>
              <a:ahLst/>
              <a:cxnLst/>
              <a:rect l="l" t="t" r="r" b="b"/>
              <a:pathLst>
                <a:path w="3808119" h="1415318">
                  <a:moveTo>
                    <a:pt x="27308" y="0"/>
                  </a:moveTo>
                  <a:lnTo>
                    <a:pt x="3780811" y="0"/>
                  </a:lnTo>
                  <a:cubicBezTo>
                    <a:pt x="3795893" y="0"/>
                    <a:pt x="3808119" y="12226"/>
                    <a:pt x="3808119" y="27308"/>
                  </a:cubicBezTo>
                  <a:lnTo>
                    <a:pt x="3808119" y="1388010"/>
                  </a:lnTo>
                  <a:cubicBezTo>
                    <a:pt x="3808119" y="1403092"/>
                    <a:pt x="3795893" y="1415318"/>
                    <a:pt x="3780811" y="1415318"/>
                  </a:cubicBezTo>
                  <a:lnTo>
                    <a:pt x="27308" y="1415318"/>
                  </a:lnTo>
                  <a:cubicBezTo>
                    <a:pt x="12226" y="1415318"/>
                    <a:pt x="0" y="1403092"/>
                    <a:pt x="0" y="1388010"/>
                  </a:cubicBezTo>
                  <a:lnTo>
                    <a:pt x="0" y="27308"/>
                  </a:lnTo>
                  <a:cubicBezTo>
                    <a:pt x="0" y="12226"/>
                    <a:pt x="12226" y="0"/>
                    <a:pt x="27308" y="0"/>
                  </a:cubicBezTo>
                  <a:close/>
                </a:path>
              </a:pathLst>
            </a:custGeom>
            <a:solidFill>
              <a:srgbClr val="FFFFFF"/>
            </a:solidFill>
          </p:spPr>
        </p:sp>
        <p:sp>
          <p:nvSpPr>
            <p:cNvPr id="5" name="TextBox 5"/>
            <p:cNvSpPr txBox="1"/>
            <p:nvPr/>
          </p:nvSpPr>
          <p:spPr>
            <a:xfrm>
              <a:off x="0" y="-9525"/>
              <a:ext cx="3808119" cy="1424843"/>
            </a:xfrm>
            <a:prstGeom prst="rect">
              <a:avLst/>
            </a:prstGeom>
          </p:spPr>
          <p:txBody>
            <a:bodyPr lIns="50800" tIns="50800" rIns="50800" bIns="50800" rtlCol="0" anchor="ctr"/>
            <a:lstStyle/>
            <a:p>
              <a:pPr algn="ctr">
                <a:lnSpc>
                  <a:spcPts val="2520"/>
                </a:lnSpc>
              </a:pPr>
              <a:endParaRPr/>
            </a:p>
          </p:txBody>
        </p:sp>
      </p:grpSp>
      <p:grpSp>
        <p:nvGrpSpPr>
          <p:cNvPr id="6" name="Group 6"/>
          <p:cNvGrpSpPr/>
          <p:nvPr/>
        </p:nvGrpSpPr>
        <p:grpSpPr>
          <a:xfrm>
            <a:off x="7010400" y="3236002"/>
            <a:ext cx="8640552" cy="4521422"/>
            <a:chOff x="0" y="0"/>
            <a:chExt cx="9753600" cy="5103857"/>
          </a:xfrm>
        </p:grpSpPr>
        <p:sp>
          <p:nvSpPr>
            <p:cNvPr id="7" name="Freeform 7"/>
            <p:cNvSpPr/>
            <p:nvPr/>
          </p:nvSpPr>
          <p:spPr>
            <a:xfrm>
              <a:off x="0" y="0"/>
              <a:ext cx="9753600" cy="5103857"/>
            </a:xfrm>
            <a:custGeom>
              <a:avLst/>
              <a:gdLst/>
              <a:ahLst/>
              <a:cxnLst/>
              <a:rect l="l" t="t" r="r" b="b"/>
              <a:pathLst>
                <a:path w="9753600" h="5103857">
                  <a:moveTo>
                    <a:pt x="0" y="0"/>
                  </a:moveTo>
                  <a:lnTo>
                    <a:pt x="9753600" y="0"/>
                  </a:lnTo>
                  <a:lnTo>
                    <a:pt x="9753600" y="5103857"/>
                  </a:lnTo>
                  <a:lnTo>
                    <a:pt x="0" y="5103857"/>
                  </a:lnTo>
                  <a:close/>
                </a:path>
              </a:pathLst>
            </a:custGeom>
            <a:solidFill>
              <a:srgbClr val="000000">
                <a:alpha val="0"/>
              </a:srgbClr>
            </a:solidFill>
          </p:spPr>
        </p:sp>
        <p:sp>
          <p:nvSpPr>
            <p:cNvPr id="8" name="TextBox 8"/>
            <p:cNvSpPr txBox="1"/>
            <p:nvPr/>
          </p:nvSpPr>
          <p:spPr>
            <a:xfrm>
              <a:off x="0" y="28575"/>
              <a:ext cx="9753600" cy="5075282"/>
            </a:xfrm>
            <a:prstGeom prst="rect">
              <a:avLst/>
            </a:prstGeom>
          </p:spPr>
          <p:txBody>
            <a:bodyPr lIns="0" tIns="0" rIns="0" bIns="0" rtlCol="0" anchor="t"/>
            <a:lstStyle/>
            <a:p>
              <a:pPr algn="l">
                <a:lnSpc>
                  <a:spcPts val="3117"/>
                </a:lnSpc>
              </a:pPr>
              <a:r>
                <a:rPr lang="en-US" sz="2899" spc="27">
                  <a:solidFill>
                    <a:srgbClr val="000000"/>
                  </a:solidFill>
                  <a:latin typeface="TT Rounds Condensed"/>
                  <a:ea typeface="TT Rounds Condensed"/>
                  <a:cs typeface="TT Rounds Condensed"/>
                  <a:sym typeface="TT Rounds Condensed"/>
                </a:rPr>
                <a:t>Le premier coureur de chaque équipe court vers les soucoupes et en retourne deux au choix.</a:t>
              </a:r>
            </a:p>
            <a:p>
              <a:pPr algn="l">
                <a:lnSpc>
                  <a:spcPts val="3542"/>
                </a:lnSpc>
              </a:pPr>
              <a:r>
                <a:rPr lang="en-US" sz="2899" spc="27">
                  <a:solidFill>
                    <a:srgbClr val="000000"/>
                  </a:solidFill>
                  <a:latin typeface="TT Rounds Condensed"/>
                  <a:ea typeface="TT Rounds Condensed"/>
                  <a:cs typeface="TT Rounds Condensed"/>
                  <a:sym typeface="TT Rounds Condensed"/>
                </a:rPr>
                <a:t>Si les deux formes découvertes sont identiques, il ramène les soucoupes au départ, sinon il les repose à l’envers et revient les mains vides vers le groupe. Il tape dans la main du coureur suivant qui fait de même. Liens possibles avec fondamentaux : Mathématiques : 3X5, 15 par exemple </a:t>
              </a:r>
            </a:p>
            <a:p>
              <a:pPr algn="l">
                <a:lnSpc>
                  <a:spcPts val="3542"/>
                </a:lnSpc>
              </a:pPr>
              <a:r>
                <a:rPr lang="en-US" sz="2899" spc="27">
                  <a:solidFill>
                    <a:srgbClr val="000000"/>
                  </a:solidFill>
                  <a:latin typeface="TT Rounds Condensed"/>
                  <a:ea typeface="TT Rounds Condensed"/>
                  <a:cs typeface="TT Rounds Condensed"/>
                  <a:sym typeface="TT Rounds Condensed"/>
                </a:rPr>
                <a:t>Vocabulaire : les mots contraires</a:t>
              </a:r>
            </a:p>
            <a:p>
              <a:pPr algn="l">
                <a:lnSpc>
                  <a:spcPts val="3479"/>
                </a:lnSpc>
              </a:pPr>
              <a:r>
                <a:rPr lang="en-US" sz="2899" spc="27">
                  <a:solidFill>
                    <a:srgbClr val="000000"/>
                  </a:solidFill>
                  <a:latin typeface="TT Rounds Condensed"/>
                  <a:ea typeface="TT Rounds Condensed"/>
                  <a:cs typeface="TT Rounds Condensed"/>
                  <a:sym typeface="TT Rounds Condensed"/>
                </a:rPr>
                <a:t>Variables : nombre de plots à retourner. (10, 12)</a:t>
              </a:r>
            </a:p>
          </p:txBody>
        </p:sp>
      </p:grpSp>
      <p:sp>
        <p:nvSpPr>
          <p:cNvPr id="9" name="Freeform 9"/>
          <p:cNvSpPr/>
          <p:nvPr/>
        </p:nvSpPr>
        <p:spPr>
          <a:xfrm>
            <a:off x="1066802" y="4229100"/>
            <a:ext cx="5500918" cy="3274740"/>
          </a:xfrm>
          <a:custGeom>
            <a:avLst/>
            <a:gdLst/>
            <a:ahLst/>
            <a:cxnLst/>
            <a:rect l="l" t="t" r="r" b="b"/>
            <a:pathLst>
              <a:path w="5500918" h="3274740">
                <a:moveTo>
                  <a:pt x="0" y="0"/>
                </a:moveTo>
                <a:lnTo>
                  <a:pt x="5500918" y="0"/>
                </a:lnTo>
                <a:lnTo>
                  <a:pt x="5500918" y="3274740"/>
                </a:lnTo>
                <a:lnTo>
                  <a:pt x="0" y="3274740"/>
                </a:lnTo>
                <a:lnTo>
                  <a:pt x="0" y="0"/>
                </a:lnTo>
                <a:close/>
              </a:path>
            </a:pathLst>
          </a:custGeom>
          <a:blipFill>
            <a:blip r:embed="rId3"/>
            <a:stretch>
              <a:fillRect/>
            </a:stretch>
          </a:blipFill>
        </p:spPr>
      </p:sp>
      <p:grpSp>
        <p:nvGrpSpPr>
          <p:cNvPr id="10" name="Group 10"/>
          <p:cNvGrpSpPr/>
          <p:nvPr/>
        </p:nvGrpSpPr>
        <p:grpSpPr>
          <a:xfrm>
            <a:off x="1371600" y="3134108"/>
            <a:ext cx="9150773" cy="692498"/>
            <a:chOff x="0" y="0"/>
            <a:chExt cx="12201030" cy="923330"/>
          </a:xfrm>
        </p:grpSpPr>
        <p:sp>
          <p:nvSpPr>
            <p:cNvPr id="11" name="Freeform 11"/>
            <p:cNvSpPr/>
            <p:nvPr/>
          </p:nvSpPr>
          <p:spPr>
            <a:xfrm>
              <a:off x="0" y="0"/>
              <a:ext cx="12201030" cy="923330"/>
            </a:xfrm>
            <a:custGeom>
              <a:avLst/>
              <a:gdLst/>
              <a:ahLst/>
              <a:cxnLst/>
              <a:rect l="l" t="t" r="r" b="b"/>
              <a:pathLst>
                <a:path w="12201030" h="923330">
                  <a:moveTo>
                    <a:pt x="0" y="0"/>
                  </a:moveTo>
                  <a:lnTo>
                    <a:pt x="12201030" y="0"/>
                  </a:lnTo>
                  <a:lnTo>
                    <a:pt x="12201030" y="923330"/>
                  </a:lnTo>
                  <a:lnTo>
                    <a:pt x="0" y="923330"/>
                  </a:lnTo>
                  <a:close/>
                </a:path>
              </a:pathLst>
            </a:custGeom>
            <a:solidFill>
              <a:srgbClr val="000000">
                <a:alpha val="0"/>
              </a:srgbClr>
            </a:solidFill>
          </p:spPr>
        </p:sp>
        <p:sp>
          <p:nvSpPr>
            <p:cNvPr id="12" name="TextBox 12"/>
            <p:cNvSpPr txBox="1"/>
            <p:nvPr/>
          </p:nvSpPr>
          <p:spPr>
            <a:xfrm>
              <a:off x="0" y="0"/>
              <a:ext cx="12201030" cy="923330"/>
            </a:xfrm>
            <a:prstGeom prst="rect">
              <a:avLst/>
            </a:prstGeom>
          </p:spPr>
          <p:txBody>
            <a:bodyPr lIns="0" tIns="0" rIns="0" bIns="0" rtlCol="0" anchor="t"/>
            <a:lstStyle/>
            <a:p>
              <a:pPr marL="325755" lvl="1" algn="l">
                <a:lnSpc>
                  <a:spcPts val="4320"/>
                </a:lnSpc>
              </a:pPr>
              <a:r>
                <a:rPr lang="en-US" sz="3600" spc="33" dirty="0">
                  <a:solidFill>
                    <a:srgbClr val="000000"/>
                  </a:solidFill>
                  <a:latin typeface="TT Rounds Condensed"/>
                  <a:ea typeface="TT Rounds Condensed"/>
                  <a:cs typeface="TT Rounds Condensed"/>
                  <a:sym typeface="TT Rounds Condensed"/>
                </a:rPr>
                <a:t>Jeu du Memory</a:t>
              </a:r>
            </a:p>
          </p:txBody>
        </p:sp>
      </p:grpSp>
      <p:grpSp>
        <p:nvGrpSpPr>
          <p:cNvPr id="13" name="Group 13"/>
          <p:cNvGrpSpPr/>
          <p:nvPr/>
        </p:nvGrpSpPr>
        <p:grpSpPr>
          <a:xfrm>
            <a:off x="457200" y="571394"/>
            <a:ext cx="13601700" cy="2206491"/>
            <a:chOff x="0" y="0"/>
            <a:chExt cx="18135600" cy="2941988"/>
          </a:xfrm>
        </p:grpSpPr>
        <p:sp>
          <p:nvSpPr>
            <p:cNvPr id="14" name="Freeform 14"/>
            <p:cNvSpPr/>
            <p:nvPr/>
          </p:nvSpPr>
          <p:spPr>
            <a:xfrm>
              <a:off x="0" y="0"/>
              <a:ext cx="18135600" cy="2941988"/>
            </a:xfrm>
            <a:custGeom>
              <a:avLst/>
              <a:gdLst/>
              <a:ahLst/>
              <a:cxnLst/>
              <a:rect l="l" t="t" r="r" b="b"/>
              <a:pathLst>
                <a:path w="18135600" h="2941988">
                  <a:moveTo>
                    <a:pt x="0" y="0"/>
                  </a:moveTo>
                  <a:lnTo>
                    <a:pt x="18135600" y="0"/>
                  </a:lnTo>
                  <a:lnTo>
                    <a:pt x="18135600" y="2941988"/>
                  </a:lnTo>
                  <a:lnTo>
                    <a:pt x="0" y="2941988"/>
                  </a:lnTo>
                  <a:close/>
                </a:path>
              </a:pathLst>
            </a:custGeom>
            <a:solidFill>
              <a:srgbClr val="000000">
                <a:alpha val="0"/>
              </a:srgbClr>
            </a:solidFill>
          </p:spPr>
        </p:sp>
        <p:sp>
          <p:nvSpPr>
            <p:cNvPr id="15" name="TextBox 15"/>
            <p:cNvSpPr txBox="1"/>
            <p:nvPr/>
          </p:nvSpPr>
          <p:spPr>
            <a:xfrm>
              <a:off x="0" y="-28575"/>
              <a:ext cx="18135600" cy="2970563"/>
            </a:xfrm>
            <a:prstGeom prst="rect">
              <a:avLst/>
            </a:prstGeom>
          </p:spPr>
          <p:txBody>
            <a:bodyPr lIns="0" tIns="0" rIns="0" bIns="0" rtlCol="0" anchor="ctr"/>
            <a:lstStyle/>
            <a:p>
              <a:pPr algn="ctr">
                <a:lnSpc>
                  <a:spcPts val="7680"/>
                </a:lnSpc>
              </a:pPr>
              <a:r>
                <a:rPr lang="en-US" sz="6400" b="1">
                  <a:solidFill>
                    <a:srgbClr val="000000"/>
                  </a:solidFill>
                  <a:latin typeface="Arimo Bold"/>
                  <a:ea typeface="Arimo Bold"/>
                  <a:cs typeface="Arimo Bold"/>
                  <a:sym typeface="Arimo Bold"/>
                </a:rPr>
                <a:t>Proposition pour les 30 APQ recréation active</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sp>
        <p:nvSpPr>
          <p:cNvPr id="3" name="AutoShape 3"/>
          <p:cNvSpPr/>
          <p:nvPr/>
        </p:nvSpPr>
        <p:spPr>
          <a:xfrm rot="3216">
            <a:off x="712196" y="9569070"/>
            <a:ext cx="16863787" cy="0"/>
          </a:xfrm>
          <a:prstGeom prst="line">
            <a:avLst/>
          </a:prstGeom>
          <a:ln w="9525" cap="rnd">
            <a:solidFill>
              <a:srgbClr val="000000"/>
            </a:solidFill>
            <a:prstDash val="solid"/>
            <a:headEnd type="none" w="sm" len="sm"/>
            <a:tailEnd type="none" w="sm" len="sm"/>
          </a:ln>
        </p:spPr>
      </p:sp>
      <p:grpSp>
        <p:nvGrpSpPr>
          <p:cNvPr id="4" name="Group 4"/>
          <p:cNvGrpSpPr/>
          <p:nvPr/>
        </p:nvGrpSpPr>
        <p:grpSpPr>
          <a:xfrm>
            <a:off x="7124784" y="465459"/>
            <a:ext cx="10269598" cy="1675875"/>
            <a:chOff x="0" y="0"/>
            <a:chExt cx="13692798" cy="2234500"/>
          </a:xfrm>
        </p:grpSpPr>
        <p:sp>
          <p:nvSpPr>
            <p:cNvPr id="5" name="Freeform 5"/>
            <p:cNvSpPr/>
            <p:nvPr/>
          </p:nvSpPr>
          <p:spPr>
            <a:xfrm>
              <a:off x="0" y="0"/>
              <a:ext cx="13692798" cy="2234500"/>
            </a:xfrm>
            <a:custGeom>
              <a:avLst/>
              <a:gdLst/>
              <a:ahLst/>
              <a:cxnLst/>
              <a:rect l="l" t="t" r="r" b="b"/>
              <a:pathLst>
                <a:path w="13692798" h="2234500">
                  <a:moveTo>
                    <a:pt x="0" y="0"/>
                  </a:moveTo>
                  <a:lnTo>
                    <a:pt x="13692798" y="0"/>
                  </a:lnTo>
                  <a:lnTo>
                    <a:pt x="13692798" y="2234500"/>
                  </a:lnTo>
                  <a:lnTo>
                    <a:pt x="0" y="2234500"/>
                  </a:lnTo>
                  <a:close/>
                </a:path>
              </a:pathLst>
            </a:custGeom>
            <a:solidFill>
              <a:srgbClr val="000000">
                <a:alpha val="0"/>
              </a:srgbClr>
            </a:solidFill>
          </p:spPr>
        </p:sp>
        <p:sp>
          <p:nvSpPr>
            <p:cNvPr id="6" name="TextBox 6"/>
            <p:cNvSpPr txBox="1"/>
            <p:nvPr/>
          </p:nvSpPr>
          <p:spPr>
            <a:xfrm>
              <a:off x="0" y="57150"/>
              <a:ext cx="13692798" cy="2177350"/>
            </a:xfrm>
            <a:prstGeom prst="rect">
              <a:avLst/>
            </a:prstGeom>
          </p:spPr>
          <p:txBody>
            <a:bodyPr lIns="0" tIns="0" rIns="0" bIns="0" rtlCol="0" anchor="ctr"/>
            <a:lstStyle/>
            <a:p>
              <a:pPr algn="ctr">
                <a:lnSpc>
                  <a:spcPts val="5291"/>
                </a:lnSpc>
              </a:pPr>
              <a:r>
                <a:rPr lang="en-US" sz="4899" b="1" spc="-29">
                  <a:solidFill>
                    <a:srgbClr val="000000"/>
                  </a:solidFill>
                  <a:latin typeface="TT Rounds Condensed Bold"/>
                  <a:ea typeface="TT Rounds Condensed Bold"/>
                  <a:cs typeface="TT Rounds Condensed Bold"/>
                  <a:sym typeface="TT Rounds Condensed Bold"/>
                </a:rPr>
                <a:t>Transversalité et réinvestissement des apprentissages</a:t>
              </a:r>
            </a:p>
          </p:txBody>
        </p:sp>
      </p:grpSp>
      <p:grpSp>
        <p:nvGrpSpPr>
          <p:cNvPr id="7" name="Group 7"/>
          <p:cNvGrpSpPr/>
          <p:nvPr/>
        </p:nvGrpSpPr>
        <p:grpSpPr>
          <a:xfrm>
            <a:off x="974805" y="2671102"/>
            <a:ext cx="5609667" cy="1739138"/>
            <a:chOff x="0" y="0"/>
            <a:chExt cx="7479556" cy="2318850"/>
          </a:xfrm>
        </p:grpSpPr>
        <p:sp>
          <p:nvSpPr>
            <p:cNvPr id="8" name="Freeform 8"/>
            <p:cNvSpPr/>
            <p:nvPr/>
          </p:nvSpPr>
          <p:spPr>
            <a:xfrm>
              <a:off x="12700" y="12700"/>
              <a:ext cx="7454138" cy="2293493"/>
            </a:xfrm>
            <a:custGeom>
              <a:avLst/>
              <a:gdLst/>
              <a:ahLst/>
              <a:cxnLst/>
              <a:rect l="l" t="t" r="r" b="b"/>
              <a:pathLst>
                <a:path w="7454138" h="2293493">
                  <a:moveTo>
                    <a:pt x="0" y="382270"/>
                  </a:moveTo>
                  <a:cubicBezTo>
                    <a:pt x="0" y="171196"/>
                    <a:pt x="172466" y="0"/>
                    <a:pt x="385191" y="0"/>
                  </a:cubicBezTo>
                  <a:lnTo>
                    <a:pt x="7068947" y="0"/>
                  </a:lnTo>
                  <a:cubicBezTo>
                    <a:pt x="7281672" y="0"/>
                    <a:pt x="7454138" y="171196"/>
                    <a:pt x="7454138" y="382270"/>
                  </a:cubicBezTo>
                  <a:lnTo>
                    <a:pt x="7454138" y="1911223"/>
                  </a:lnTo>
                  <a:cubicBezTo>
                    <a:pt x="7454138" y="2122297"/>
                    <a:pt x="7281672" y="2293493"/>
                    <a:pt x="7068947" y="2293493"/>
                  </a:cubicBezTo>
                  <a:lnTo>
                    <a:pt x="385191" y="2293493"/>
                  </a:lnTo>
                  <a:cubicBezTo>
                    <a:pt x="172466" y="2293493"/>
                    <a:pt x="0" y="2122297"/>
                    <a:pt x="0" y="1911223"/>
                  </a:cubicBezTo>
                  <a:close/>
                </a:path>
              </a:pathLst>
            </a:custGeom>
            <a:solidFill>
              <a:srgbClr val="4472C4"/>
            </a:solidFill>
          </p:spPr>
        </p:sp>
        <p:sp>
          <p:nvSpPr>
            <p:cNvPr id="9" name="Freeform 9"/>
            <p:cNvSpPr/>
            <p:nvPr/>
          </p:nvSpPr>
          <p:spPr>
            <a:xfrm>
              <a:off x="0" y="0"/>
              <a:ext cx="7479538" cy="2318893"/>
            </a:xfrm>
            <a:custGeom>
              <a:avLst/>
              <a:gdLst/>
              <a:ahLst/>
              <a:cxnLst/>
              <a:rect l="l" t="t" r="r" b="b"/>
              <a:pathLst>
                <a:path w="7479538" h="2318893">
                  <a:moveTo>
                    <a:pt x="0" y="394970"/>
                  </a:moveTo>
                  <a:cubicBezTo>
                    <a:pt x="0" y="176784"/>
                    <a:pt x="178181" y="0"/>
                    <a:pt x="397891" y="0"/>
                  </a:cubicBezTo>
                  <a:lnTo>
                    <a:pt x="7081647" y="0"/>
                  </a:lnTo>
                  <a:lnTo>
                    <a:pt x="7081647" y="12700"/>
                  </a:lnTo>
                  <a:lnTo>
                    <a:pt x="7081647" y="0"/>
                  </a:lnTo>
                  <a:cubicBezTo>
                    <a:pt x="7301230" y="0"/>
                    <a:pt x="7479538" y="176784"/>
                    <a:pt x="7479538" y="394970"/>
                  </a:cubicBezTo>
                  <a:lnTo>
                    <a:pt x="7466838" y="394970"/>
                  </a:lnTo>
                  <a:lnTo>
                    <a:pt x="7479538" y="394970"/>
                  </a:lnTo>
                  <a:lnTo>
                    <a:pt x="7479538" y="1923923"/>
                  </a:lnTo>
                  <a:lnTo>
                    <a:pt x="7466838" y="1923923"/>
                  </a:lnTo>
                  <a:lnTo>
                    <a:pt x="7479538" y="1923923"/>
                  </a:lnTo>
                  <a:cubicBezTo>
                    <a:pt x="7479538" y="2142109"/>
                    <a:pt x="7301357" y="2318893"/>
                    <a:pt x="7081647" y="2318893"/>
                  </a:cubicBezTo>
                  <a:lnTo>
                    <a:pt x="7081647" y="2306193"/>
                  </a:lnTo>
                  <a:lnTo>
                    <a:pt x="7081647" y="2318893"/>
                  </a:lnTo>
                  <a:lnTo>
                    <a:pt x="397891" y="2318893"/>
                  </a:lnTo>
                  <a:lnTo>
                    <a:pt x="397891" y="2306193"/>
                  </a:lnTo>
                  <a:lnTo>
                    <a:pt x="397891" y="2318893"/>
                  </a:lnTo>
                  <a:cubicBezTo>
                    <a:pt x="178181" y="2318893"/>
                    <a:pt x="0" y="2142109"/>
                    <a:pt x="0" y="1923923"/>
                  </a:cubicBezTo>
                  <a:lnTo>
                    <a:pt x="0" y="394970"/>
                  </a:lnTo>
                  <a:lnTo>
                    <a:pt x="12700" y="394970"/>
                  </a:lnTo>
                  <a:lnTo>
                    <a:pt x="0" y="394970"/>
                  </a:lnTo>
                  <a:moveTo>
                    <a:pt x="25400" y="394970"/>
                  </a:moveTo>
                  <a:lnTo>
                    <a:pt x="25400" y="1923923"/>
                  </a:lnTo>
                  <a:lnTo>
                    <a:pt x="12700" y="1923923"/>
                  </a:lnTo>
                  <a:lnTo>
                    <a:pt x="25400" y="1923923"/>
                  </a:lnTo>
                  <a:cubicBezTo>
                    <a:pt x="25400" y="2127885"/>
                    <a:pt x="192024" y="2293493"/>
                    <a:pt x="397891" y="2293493"/>
                  </a:cubicBezTo>
                  <a:lnTo>
                    <a:pt x="7081647" y="2293493"/>
                  </a:lnTo>
                  <a:cubicBezTo>
                    <a:pt x="7287387" y="2293493"/>
                    <a:pt x="7454138" y="2128012"/>
                    <a:pt x="7454138" y="1923923"/>
                  </a:cubicBezTo>
                  <a:lnTo>
                    <a:pt x="7454138" y="394970"/>
                  </a:lnTo>
                  <a:cubicBezTo>
                    <a:pt x="7454138" y="191008"/>
                    <a:pt x="7287514" y="25400"/>
                    <a:pt x="7081647" y="25400"/>
                  </a:cubicBezTo>
                  <a:lnTo>
                    <a:pt x="397891" y="25400"/>
                  </a:lnTo>
                  <a:lnTo>
                    <a:pt x="397891" y="12700"/>
                  </a:lnTo>
                  <a:lnTo>
                    <a:pt x="397891" y="25400"/>
                  </a:lnTo>
                  <a:cubicBezTo>
                    <a:pt x="192024" y="25400"/>
                    <a:pt x="25400" y="190881"/>
                    <a:pt x="25400" y="394970"/>
                  </a:cubicBezTo>
                  <a:close/>
                </a:path>
              </a:pathLst>
            </a:custGeom>
            <a:solidFill>
              <a:srgbClr val="2F528F"/>
            </a:solidFill>
          </p:spPr>
        </p:sp>
        <p:sp>
          <p:nvSpPr>
            <p:cNvPr id="10" name="TextBox 10"/>
            <p:cNvSpPr txBox="1"/>
            <p:nvPr/>
          </p:nvSpPr>
          <p:spPr>
            <a:xfrm>
              <a:off x="0" y="-9525"/>
              <a:ext cx="7479556" cy="2328375"/>
            </a:xfrm>
            <a:prstGeom prst="rect">
              <a:avLst/>
            </a:prstGeom>
          </p:spPr>
          <p:txBody>
            <a:bodyPr lIns="50800" tIns="50800" rIns="50800" bIns="50800" rtlCol="0" anchor="ctr"/>
            <a:lstStyle/>
            <a:p>
              <a:pPr algn="ctr">
                <a:lnSpc>
                  <a:spcPts val="3240"/>
                </a:lnSpc>
              </a:pPr>
              <a:r>
                <a:rPr lang="en-US" sz="2700" spc="25">
                  <a:solidFill>
                    <a:srgbClr val="FFFFFF"/>
                  </a:solidFill>
                  <a:latin typeface="TT Rounds Condensed"/>
                  <a:ea typeface="TT Rounds Condensed"/>
                  <a:cs typeface="TT Rounds Condensed"/>
                  <a:sym typeface="TT Rounds Condensed"/>
                </a:rPr>
                <a:t>La gymnastique des natures de mots</a:t>
              </a:r>
            </a:p>
          </p:txBody>
        </p:sp>
      </p:grpSp>
      <p:grpSp>
        <p:nvGrpSpPr>
          <p:cNvPr id="11" name="Group 11"/>
          <p:cNvGrpSpPr/>
          <p:nvPr/>
        </p:nvGrpSpPr>
        <p:grpSpPr>
          <a:xfrm>
            <a:off x="1327341" y="6616059"/>
            <a:ext cx="2040810" cy="913290"/>
            <a:chOff x="0" y="0"/>
            <a:chExt cx="2721080" cy="1217720"/>
          </a:xfrm>
        </p:grpSpPr>
        <p:sp>
          <p:nvSpPr>
            <p:cNvPr id="12" name="Freeform 12"/>
            <p:cNvSpPr/>
            <p:nvPr/>
          </p:nvSpPr>
          <p:spPr>
            <a:xfrm>
              <a:off x="12700" y="12700"/>
              <a:ext cx="2695702" cy="1192403"/>
            </a:xfrm>
            <a:custGeom>
              <a:avLst/>
              <a:gdLst/>
              <a:ahLst/>
              <a:cxnLst/>
              <a:rect l="l" t="t" r="r" b="b"/>
              <a:pathLst>
                <a:path w="2695702" h="1192403">
                  <a:moveTo>
                    <a:pt x="0" y="198755"/>
                  </a:moveTo>
                  <a:cubicBezTo>
                    <a:pt x="0" y="89027"/>
                    <a:pt x="90043" y="0"/>
                    <a:pt x="201041" y="0"/>
                  </a:cubicBezTo>
                  <a:lnTo>
                    <a:pt x="2494661" y="0"/>
                  </a:lnTo>
                  <a:cubicBezTo>
                    <a:pt x="2605659" y="0"/>
                    <a:pt x="2695702" y="89027"/>
                    <a:pt x="2695702" y="198755"/>
                  </a:cubicBezTo>
                  <a:lnTo>
                    <a:pt x="2695702" y="993648"/>
                  </a:lnTo>
                  <a:cubicBezTo>
                    <a:pt x="2695702" y="1103376"/>
                    <a:pt x="2605659" y="1192403"/>
                    <a:pt x="2494661" y="1192403"/>
                  </a:cubicBezTo>
                  <a:lnTo>
                    <a:pt x="201041" y="1192403"/>
                  </a:lnTo>
                  <a:cubicBezTo>
                    <a:pt x="90043" y="1192276"/>
                    <a:pt x="0" y="1103376"/>
                    <a:pt x="0" y="993648"/>
                  </a:cubicBezTo>
                  <a:close/>
                </a:path>
              </a:pathLst>
            </a:custGeom>
            <a:solidFill>
              <a:srgbClr val="FFFFFF"/>
            </a:solidFill>
          </p:spPr>
        </p:sp>
        <p:sp>
          <p:nvSpPr>
            <p:cNvPr id="13" name="Freeform 13"/>
            <p:cNvSpPr/>
            <p:nvPr/>
          </p:nvSpPr>
          <p:spPr>
            <a:xfrm>
              <a:off x="0" y="0"/>
              <a:ext cx="2721102" cy="1217803"/>
            </a:xfrm>
            <a:custGeom>
              <a:avLst/>
              <a:gdLst/>
              <a:ahLst/>
              <a:cxnLst/>
              <a:rect l="l" t="t" r="r" b="b"/>
              <a:pathLst>
                <a:path w="2721102" h="1217803">
                  <a:moveTo>
                    <a:pt x="0" y="211455"/>
                  </a:moveTo>
                  <a:cubicBezTo>
                    <a:pt x="0" y="94488"/>
                    <a:pt x="95885" y="0"/>
                    <a:pt x="213741" y="0"/>
                  </a:cubicBezTo>
                  <a:lnTo>
                    <a:pt x="2507361" y="0"/>
                  </a:lnTo>
                  <a:lnTo>
                    <a:pt x="2507361" y="12700"/>
                  </a:lnTo>
                  <a:lnTo>
                    <a:pt x="2507361" y="0"/>
                  </a:lnTo>
                  <a:cubicBezTo>
                    <a:pt x="2625217" y="0"/>
                    <a:pt x="2721102" y="94488"/>
                    <a:pt x="2721102" y="211455"/>
                  </a:cubicBezTo>
                  <a:lnTo>
                    <a:pt x="2721102" y="1006348"/>
                  </a:lnTo>
                  <a:lnTo>
                    <a:pt x="2708402" y="1006348"/>
                  </a:lnTo>
                  <a:lnTo>
                    <a:pt x="2721102" y="1006348"/>
                  </a:lnTo>
                  <a:cubicBezTo>
                    <a:pt x="2721102" y="1123315"/>
                    <a:pt x="2625217" y="1217803"/>
                    <a:pt x="2507361" y="1217803"/>
                  </a:cubicBezTo>
                  <a:lnTo>
                    <a:pt x="2507361" y="1205103"/>
                  </a:lnTo>
                  <a:lnTo>
                    <a:pt x="2507361" y="1217803"/>
                  </a:lnTo>
                  <a:lnTo>
                    <a:pt x="213741" y="1217803"/>
                  </a:lnTo>
                  <a:lnTo>
                    <a:pt x="213741" y="1205103"/>
                  </a:lnTo>
                  <a:lnTo>
                    <a:pt x="213741" y="1217803"/>
                  </a:lnTo>
                  <a:cubicBezTo>
                    <a:pt x="95885" y="1217676"/>
                    <a:pt x="0" y="1123188"/>
                    <a:pt x="0" y="1006348"/>
                  </a:cubicBezTo>
                  <a:lnTo>
                    <a:pt x="0" y="211455"/>
                  </a:lnTo>
                  <a:lnTo>
                    <a:pt x="12700" y="211455"/>
                  </a:lnTo>
                  <a:lnTo>
                    <a:pt x="0" y="211455"/>
                  </a:lnTo>
                  <a:moveTo>
                    <a:pt x="25400" y="211455"/>
                  </a:moveTo>
                  <a:lnTo>
                    <a:pt x="25400" y="1006348"/>
                  </a:lnTo>
                  <a:lnTo>
                    <a:pt x="12700" y="1006348"/>
                  </a:lnTo>
                  <a:lnTo>
                    <a:pt x="25400" y="1006348"/>
                  </a:lnTo>
                  <a:cubicBezTo>
                    <a:pt x="25400" y="1108964"/>
                    <a:pt x="109601" y="1192403"/>
                    <a:pt x="213741" y="1192403"/>
                  </a:cubicBezTo>
                  <a:lnTo>
                    <a:pt x="2507361" y="1192403"/>
                  </a:lnTo>
                  <a:cubicBezTo>
                    <a:pt x="2611501" y="1192403"/>
                    <a:pt x="2695702" y="1108964"/>
                    <a:pt x="2695702" y="1006348"/>
                  </a:cubicBezTo>
                  <a:lnTo>
                    <a:pt x="2695702" y="211455"/>
                  </a:lnTo>
                  <a:lnTo>
                    <a:pt x="2708402" y="211455"/>
                  </a:lnTo>
                  <a:lnTo>
                    <a:pt x="2695702" y="211455"/>
                  </a:lnTo>
                  <a:cubicBezTo>
                    <a:pt x="2695702" y="108839"/>
                    <a:pt x="2611501" y="25400"/>
                    <a:pt x="2507361" y="25400"/>
                  </a:cubicBezTo>
                  <a:lnTo>
                    <a:pt x="213741" y="25400"/>
                  </a:lnTo>
                  <a:lnTo>
                    <a:pt x="213741" y="12700"/>
                  </a:lnTo>
                  <a:lnTo>
                    <a:pt x="213741" y="25400"/>
                  </a:lnTo>
                  <a:cubicBezTo>
                    <a:pt x="109601" y="25400"/>
                    <a:pt x="25400" y="108839"/>
                    <a:pt x="25400" y="211455"/>
                  </a:cubicBezTo>
                  <a:close/>
                </a:path>
              </a:pathLst>
            </a:custGeom>
            <a:solidFill>
              <a:srgbClr val="4696B0"/>
            </a:solidFill>
          </p:spPr>
        </p:sp>
        <p:sp>
          <p:nvSpPr>
            <p:cNvPr id="14" name="TextBox 14"/>
            <p:cNvSpPr txBox="1"/>
            <p:nvPr/>
          </p:nvSpPr>
          <p:spPr>
            <a:xfrm>
              <a:off x="0" y="-9525"/>
              <a:ext cx="2721080" cy="1227245"/>
            </a:xfrm>
            <a:prstGeom prst="rect">
              <a:avLst/>
            </a:prstGeom>
          </p:spPr>
          <p:txBody>
            <a:bodyPr lIns="50800" tIns="50800" rIns="50800" bIns="50800" rtlCol="0" anchor="ctr"/>
            <a:lstStyle/>
            <a:p>
              <a:pPr algn="ctr">
                <a:lnSpc>
                  <a:spcPts val="3600"/>
                </a:lnSpc>
              </a:pPr>
              <a:r>
                <a:rPr lang="en-US" sz="3000" u="sng" spc="-1">
                  <a:solidFill>
                    <a:srgbClr val="0563C1"/>
                  </a:solidFill>
                  <a:latin typeface="Trebuchet MS"/>
                  <a:ea typeface="Trebuchet MS"/>
                  <a:cs typeface="Trebuchet MS"/>
                  <a:sym typeface="Trebuchet MS"/>
                  <a:hlinkClick r:id="rId3" tooltip="https://www.charivarialecole.fr/archives/11279"/>
                </a:rPr>
                <a:t>Lien</a:t>
              </a:r>
            </a:p>
          </p:txBody>
        </p:sp>
      </p:grpSp>
      <p:grpSp>
        <p:nvGrpSpPr>
          <p:cNvPr id="15" name="Group 15"/>
          <p:cNvGrpSpPr/>
          <p:nvPr/>
        </p:nvGrpSpPr>
        <p:grpSpPr>
          <a:xfrm>
            <a:off x="692416" y="4618959"/>
            <a:ext cx="6917391" cy="1694925"/>
            <a:chOff x="0" y="0"/>
            <a:chExt cx="9223188" cy="2259900"/>
          </a:xfrm>
        </p:grpSpPr>
        <p:sp>
          <p:nvSpPr>
            <p:cNvPr id="16" name="Freeform 16"/>
            <p:cNvSpPr/>
            <p:nvPr/>
          </p:nvSpPr>
          <p:spPr>
            <a:xfrm>
              <a:off x="12700" y="12700"/>
              <a:ext cx="9197848" cy="2234438"/>
            </a:xfrm>
            <a:custGeom>
              <a:avLst/>
              <a:gdLst/>
              <a:ahLst/>
              <a:cxnLst/>
              <a:rect l="l" t="t" r="r" b="b"/>
              <a:pathLst>
                <a:path w="9197848" h="2234438">
                  <a:moveTo>
                    <a:pt x="0" y="0"/>
                  </a:moveTo>
                  <a:lnTo>
                    <a:pt x="8070977" y="0"/>
                  </a:lnTo>
                  <a:lnTo>
                    <a:pt x="9197848" y="1117219"/>
                  </a:lnTo>
                  <a:lnTo>
                    <a:pt x="8070977" y="2234438"/>
                  </a:lnTo>
                  <a:lnTo>
                    <a:pt x="0" y="2234438"/>
                  </a:lnTo>
                  <a:close/>
                </a:path>
              </a:pathLst>
            </a:custGeom>
            <a:solidFill>
              <a:srgbClr val="4472C4"/>
            </a:solidFill>
          </p:spPr>
        </p:sp>
        <p:sp>
          <p:nvSpPr>
            <p:cNvPr id="17" name="Freeform 17"/>
            <p:cNvSpPr/>
            <p:nvPr/>
          </p:nvSpPr>
          <p:spPr>
            <a:xfrm>
              <a:off x="0" y="0"/>
              <a:ext cx="9223248" cy="2259838"/>
            </a:xfrm>
            <a:custGeom>
              <a:avLst/>
              <a:gdLst/>
              <a:ahLst/>
              <a:cxnLst/>
              <a:rect l="l" t="t" r="r" b="b"/>
              <a:pathLst>
                <a:path w="9223248" h="2259838">
                  <a:moveTo>
                    <a:pt x="12700" y="0"/>
                  </a:moveTo>
                  <a:lnTo>
                    <a:pt x="8083677" y="0"/>
                  </a:lnTo>
                  <a:cubicBezTo>
                    <a:pt x="8086979" y="0"/>
                    <a:pt x="8090281" y="1270"/>
                    <a:pt x="8092567" y="3683"/>
                  </a:cubicBezTo>
                  <a:lnTo>
                    <a:pt x="9219438" y="1120902"/>
                  </a:lnTo>
                  <a:cubicBezTo>
                    <a:pt x="9221851" y="1123315"/>
                    <a:pt x="9223248" y="1126490"/>
                    <a:pt x="9223248" y="1129919"/>
                  </a:cubicBezTo>
                  <a:cubicBezTo>
                    <a:pt x="9223248" y="1133348"/>
                    <a:pt x="9221851" y="1136523"/>
                    <a:pt x="9219438" y="1138936"/>
                  </a:cubicBezTo>
                  <a:lnTo>
                    <a:pt x="8092567" y="2256155"/>
                  </a:lnTo>
                  <a:cubicBezTo>
                    <a:pt x="8090154" y="2258568"/>
                    <a:pt x="8086979" y="2259838"/>
                    <a:pt x="8083677" y="2259838"/>
                  </a:cubicBezTo>
                  <a:lnTo>
                    <a:pt x="12700" y="2259838"/>
                  </a:lnTo>
                  <a:cubicBezTo>
                    <a:pt x="5715" y="2259838"/>
                    <a:pt x="0" y="2254123"/>
                    <a:pt x="0" y="2247138"/>
                  </a:cubicBezTo>
                  <a:lnTo>
                    <a:pt x="0" y="12700"/>
                  </a:lnTo>
                  <a:cubicBezTo>
                    <a:pt x="0" y="5715"/>
                    <a:pt x="5715" y="0"/>
                    <a:pt x="12700" y="0"/>
                  </a:cubicBezTo>
                  <a:moveTo>
                    <a:pt x="12700" y="25400"/>
                  </a:moveTo>
                  <a:lnTo>
                    <a:pt x="12700" y="12700"/>
                  </a:lnTo>
                  <a:lnTo>
                    <a:pt x="25400" y="12700"/>
                  </a:lnTo>
                  <a:lnTo>
                    <a:pt x="25400" y="2247138"/>
                  </a:lnTo>
                  <a:lnTo>
                    <a:pt x="12700" y="2247138"/>
                  </a:lnTo>
                  <a:lnTo>
                    <a:pt x="12700" y="2234438"/>
                  </a:lnTo>
                  <a:lnTo>
                    <a:pt x="8083677" y="2234438"/>
                  </a:lnTo>
                  <a:lnTo>
                    <a:pt x="8083677" y="2247138"/>
                  </a:lnTo>
                  <a:lnTo>
                    <a:pt x="8074787" y="2238121"/>
                  </a:lnTo>
                  <a:lnTo>
                    <a:pt x="9201658" y="1120902"/>
                  </a:lnTo>
                  <a:lnTo>
                    <a:pt x="9210548" y="1129919"/>
                  </a:lnTo>
                  <a:lnTo>
                    <a:pt x="9201658" y="1138936"/>
                  </a:lnTo>
                  <a:lnTo>
                    <a:pt x="8074660" y="21717"/>
                  </a:lnTo>
                  <a:lnTo>
                    <a:pt x="8083550" y="12700"/>
                  </a:lnTo>
                  <a:lnTo>
                    <a:pt x="8083550" y="25400"/>
                  </a:lnTo>
                  <a:lnTo>
                    <a:pt x="12700" y="25400"/>
                  </a:lnTo>
                  <a:close/>
                </a:path>
              </a:pathLst>
            </a:custGeom>
            <a:solidFill>
              <a:srgbClr val="2F528F"/>
            </a:solidFill>
          </p:spPr>
        </p:sp>
        <p:sp>
          <p:nvSpPr>
            <p:cNvPr id="18" name="TextBox 18"/>
            <p:cNvSpPr txBox="1"/>
            <p:nvPr/>
          </p:nvSpPr>
          <p:spPr>
            <a:xfrm>
              <a:off x="0" y="-9525"/>
              <a:ext cx="9223188" cy="2269425"/>
            </a:xfrm>
            <a:prstGeom prst="rect">
              <a:avLst/>
            </a:prstGeom>
          </p:spPr>
          <p:txBody>
            <a:bodyPr lIns="50800" tIns="50800" rIns="50800" bIns="50800" rtlCol="0" anchor="ctr"/>
            <a:lstStyle/>
            <a:p>
              <a:pPr algn="ctr">
                <a:lnSpc>
                  <a:spcPts val="3240"/>
                </a:lnSpc>
              </a:pPr>
              <a:r>
                <a:rPr lang="en-US" sz="2700" spc="25">
                  <a:solidFill>
                    <a:srgbClr val="FFFFFF"/>
                  </a:solidFill>
                  <a:latin typeface="TT Rounds Condensed"/>
                  <a:ea typeface="TT Rounds Condensed"/>
                  <a:cs typeface="TT Rounds Condensed"/>
                  <a:sym typeface="TT Rounds Condensed"/>
                </a:rPr>
                <a:t>Le principe est très simple. Chaque nature est associée à une posture.</a:t>
              </a:r>
            </a:p>
          </p:txBody>
        </p:sp>
      </p:grpSp>
      <p:sp>
        <p:nvSpPr>
          <p:cNvPr id="19" name="Freeform 19"/>
          <p:cNvSpPr/>
          <p:nvPr/>
        </p:nvSpPr>
        <p:spPr>
          <a:xfrm>
            <a:off x="701940" y="7953532"/>
            <a:ext cx="6898342" cy="1450725"/>
          </a:xfrm>
          <a:custGeom>
            <a:avLst/>
            <a:gdLst/>
            <a:ahLst/>
            <a:cxnLst/>
            <a:rect l="l" t="t" r="r" b="b"/>
            <a:pathLst>
              <a:path w="6898342" h="1450725">
                <a:moveTo>
                  <a:pt x="0" y="0"/>
                </a:moveTo>
                <a:lnTo>
                  <a:pt x="6898342" y="0"/>
                </a:lnTo>
                <a:lnTo>
                  <a:pt x="6898342" y="1450725"/>
                </a:lnTo>
                <a:lnTo>
                  <a:pt x="0" y="1450725"/>
                </a:lnTo>
                <a:lnTo>
                  <a:pt x="0" y="0"/>
                </a:lnTo>
                <a:close/>
              </a:path>
            </a:pathLst>
          </a:custGeom>
          <a:blipFill>
            <a:blip r:embed="rId4"/>
            <a:stretch>
              <a:fillRect/>
            </a:stretch>
          </a:blipFill>
        </p:spPr>
      </p:sp>
      <p:grpSp>
        <p:nvGrpSpPr>
          <p:cNvPr id="20" name="Group 20"/>
          <p:cNvGrpSpPr/>
          <p:nvPr/>
        </p:nvGrpSpPr>
        <p:grpSpPr>
          <a:xfrm>
            <a:off x="3971818" y="6616059"/>
            <a:ext cx="2040810" cy="913290"/>
            <a:chOff x="0" y="0"/>
            <a:chExt cx="2721080" cy="1217720"/>
          </a:xfrm>
        </p:grpSpPr>
        <p:sp>
          <p:nvSpPr>
            <p:cNvPr id="21" name="Freeform 21"/>
            <p:cNvSpPr/>
            <p:nvPr/>
          </p:nvSpPr>
          <p:spPr>
            <a:xfrm>
              <a:off x="12700" y="12700"/>
              <a:ext cx="2695702" cy="1192403"/>
            </a:xfrm>
            <a:custGeom>
              <a:avLst/>
              <a:gdLst/>
              <a:ahLst/>
              <a:cxnLst/>
              <a:rect l="l" t="t" r="r" b="b"/>
              <a:pathLst>
                <a:path w="2695702" h="1192403">
                  <a:moveTo>
                    <a:pt x="0" y="198755"/>
                  </a:moveTo>
                  <a:cubicBezTo>
                    <a:pt x="0" y="89027"/>
                    <a:pt x="90043" y="0"/>
                    <a:pt x="201041" y="0"/>
                  </a:cubicBezTo>
                  <a:lnTo>
                    <a:pt x="2494661" y="0"/>
                  </a:lnTo>
                  <a:cubicBezTo>
                    <a:pt x="2605659" y="0"/>
                    <a:pt x="2695702" y="89027"/>
                    <a:pt x="2695702" y="198755"/>
                  </a:cubicBezTo>
                  <a:lnTo>
                    <a:pt x="2695702" y="993648"/>
                  </a:lnTo>
                  <a:cubicBezTo>
                    <a:pt x="2695702" y="1103376"/>
                    <a:pt x="2605659" y="1192403"/>
                    <a:pt x="2494661" y="1192403"/>
                  </a:cubicBezTo>
                  <a:lnTo>
                    <a:pt x="201041" y="1192403"/>
                  </a:lnTo>
                  <a:cubicBezTo>
                    <a:pt x="90043" y="1192276"/>
                    <a:pt x="0" y="1103376"/>
                    <a:pt x="0" y="993648"/>
                  </a:cubicBezTo>
                  <a:close/>
                </a:path>
              </a:pathLst>
            </a:custGeom>
            <a:solidFill>
              <a:srgbClr val="FFFFFF"/>
            </a:solidFill>
          </p:spPr>
        </p:sp>
        <p:sp>
          <p:nvSpPr>
            <p:cNvPr id="22" name="Freeform 22"/>
            <p:cNvSpPr/>
            <p:nvPr/>
          </p:nvSpPr>
          <p:spPr>
            <a:xfrm>
              <a:off x="0" y="0"/>
              <a:ext cx="2721102" cy="1217803"/>
            </a:xfrm>
            <a:custGeom>
              <a:avLst/>
              <a:gdLst/>
              <a:ahLst/>
              <a:cxnLst/>
              <a:rect l="l" t="t" r="r" b="b"/>
              <a:pathLst>
                <a:path w="2721102" h="1217803">
                  <a:moveTo>
                    <a:pt x="0" y="211455"/>
                  </a:moveTo>
                  <a:cubicBezTo>
                    <a:pt x="0" y="94488"/>
                    <a:pt x="95885" y="0"/>
                    <a:pt x="213741" y="0"/>
                  </a:cubicBezTo>
                  <a:lnTo>
                    <a:pt x="2507361" y="0"/>
                  </a:lnTo>
                  <a:lnTo>
                    <a:pt x="2507361" y="12700"/>
                  </a:lnTo>
                  <a:lnTo>
                    <a:pt x="2507361" y="0"/>
                  </a:lnTo>
                  <a:cubicBezTo>
                    <a:pt x="2625217" y="0"/>
                    <a:pt x="2721102" y="94488"/>
                    <a:pt x="2721102" y="211455"/>
                  </a:cubicBezTo>
                  <a:lnTo>
                    <a:pt x="2721102" y="1006348"/>
                  </a:lnTo>
                  <a:lnTo>
                    <a:pt x="2708402" y="1006348"/>
                  </a:lnTo>
                  <a:lnTo>
                    <a:pt x="2721102" y="1006348"/>
                  </a:lnTo>
                  <a:cubicBezTo>
                    <a:pt x="2721102" y="1123315"/>
                    <a:pt x="2625217" y="1217803"/>
                    <a:pt x="2507361" y="1217803"/>
                  </a:cubicBezTo>
                  <a:lnTo>
                    <a:pt x="2507361" y="1205103"/>
                  </a:lnTo>
                  <a:lnTo>
                    <a:pt x="2507361" y="1217803"/>
                  </a:lnTo>
                  <a:lnTo>
                    <a:pt x="213741" y="1217803"/>
                  </a:lnTo>
                  <a:lnTo>
                    <a:pt x="213741" y="1205103"/>
                  </a:lnTo>
                  <a:lnTo>
                    <a:pt x="213741" y="1217803"/>
                  </a:lnTo>
                  <a:cubicBezTo>
                    <a:pt x="95885" y="1217676"/>
                    <a:pt x="0" y="1123188"/>
                    <a:pt x="0" y="1006348"/>
                  </a:cubicBezTo>
                  <a:lnTo>
                    <a:pt x="0" y="211455"/>
                  </a:lnTo>
                  <a:lnTo>
                    <a:pt x="12700" y="211455"/>
                  </a:lnTo>
                  <a:lnTo>
                    <a:pt x="0" y="211455"/>
                  </a:lnTo>
                  <a:moveTo>
                    <a:pt x="25400" y="211455"/>
                  </a:moveTo>
                  <a:lnTo>
                    <a:pt x="25400" y="1006348"/>
                  </a:lnTo>
                  <a:lnTo>
                    <a:pt x="12700" y="1006348"/>
                  </a:lnTo>
                  <a:lnTo>
                    <a:pt x="25400" y="1006348"/>
                  </a:lnTo>
                  <a:cubicBezTo>
                    <a:pt x="25400" y="1108964"/>
                    <a:pt x="109601" y="1192403"/>
                    <a:pt x="213741" y="1192403"/>
                  </a:cubicBezTo>
                  <a:lnTo>
                    <a:pt x="2507361" y="1192403"/>
                  </a:lnTo>
                  <a:cubicBezTo>
                    <a:pt x="2611501" y="1192403"/>
                    <a:pt x="2695702" y="1108964"/>
                    <a:pt x="2695702" y="1006348"/>
                  </a:cubicBezTo>
                  <a:lnTo>
                    <a:pt x="2695702" y="211455"/>
                  </a:lnTo>
                  <a:lnTo>
                    <a:pt x="2708402" y="211455"/>
                  </a:lnTo>
                  <a:lnTo>
                    <a:pt x="2695702" y="211455"/>
                  </a:lnTo>
                  <a:cubicBezTo>
                    <a:pt x="2695702" y="108839"/>
                    <a:pt x="2611501" y="25400"/>
                    <a:pt x="2507361" y="25400"/>
                  </a:cubicBezTo>
                  <a:lnTo>
                    <a:pt x="213741" y="25400"/>
                  </a:lnTo>
                  <a:lnTo>
                    <a:pt x="213741" y="12700"/>
                  </a:lnTo>
                  <a:lnTo>
                    <a:pt x="213741" y="25400"/>
                  </a:lnTo>
                  <a:cubicBezTo>
                    <a:pt x="109601" y="25400"/>
                    <a:pt x="25400" y="108839"/>
                    <a:pt x="25400" y="211455"/>
                  </a:cubicBezTo>
                  <a:close/>
                </a:path>
              </a:pathLst>
            </a:custGeom>
            <a:solidFill>
              <a:srgbClr val="4696B0"/>
            </a:solidFill>
          </p:spPr>
        </p:sp>
        <p:sp>
          <p:nvSpPr>
            <p:cNvPr id="23" name="TextBox 23"/>
            <p:cNvSpPr txBox="1"/>
            <p:nvPr/>
          </p:nvSpPr>
          <p:spPr>
            <a:xfrm>
              <a:off x="0" y="-9525"/>
              <a:ext cx="2721080" cy="1227245"/>
            </a:xfrm>
            <a:prstGeom prst="rect">
              <a:avLst/>
            </a:prstGeom>
          </p:spPr>
          <p:txBody>
            <a:bodyPr lIns="50800" tIns="50800" rIns="50800" bIns="50800" rtlCol="0" anchor="ctr"/>
            <a:lstStyle/>
            <a:p>
              <a:pPr algn="ctr">
                <a:lnSpc>
                  <a:spcPts val="3600"/>
                </a:lnSpc>
              </a:pPr>
              <a:r>
                <a:rPr lang="en-US" sz="3000" u="sng" spc="-1">
                  <a:solidFill>
                    <a:srgbClr val="0563C1"/>
                  </a:solidFill>
                  <a:latin typeface="Trebuchet MS"/>
                  <a:ea typeface="Trebuchet MS"/>
                  <a:cs typeface="Trebuchet MS"/>
                  <a:sym typeface="Trebuchet MS"/>
                  <a:hlinkClick r:id="rId5" tooltip="https://www.charivarialecole.fr/wp-content/uploads/2021/01/VID_20210118_095604_01_01.mp4"/>
                </a:rPr>
                <a:t>Vidéo</a:t>
              </a:r>
            </a:p>
          </p:txBody>
        </p:sp>
      </p:grpSp>
      <p:grpSp>
        <p:nvGrpSpPr>
          <p:cNvPr id="24" name="Group 24"/>
          <p:cNvGrpSpPr/>
          <p:nvPr/>
        </p:nvGrpSpPr>
        <p:grpSpPr>
          <a:xfrm>
            <a:off x="8257054" y="2648871"/>
            <a:ext cx="5609667" cy="1739137"/>
            <a:chOff x="0" y="0"/>
            <a:chExt cx="7479556" cy="2318850"/>
          </a:xfrm>
        </p:grpSpPr>
        <p:sp>
          <p:nvSpPr>
            <p:cNvPr id="25" name="Freeform 25"/>
            <p:cNvSpPr/>
            <p:nvPr/>
          </p:nvSpPr>
          <p:spPr>
            <a:xfrm>
              <a:off x="12700" y="12700"/>
              <a:ext cx="7454138" cy="2293493"/>
            </a:xfrm>
            <a:custGeom>
              <a:avLst/>
              <a:gdLst/>
              <a:ahLst/>
              <a:cxnLst/>
              <a:rect l="l" t="t" r="r" b="b"/>
              <a:pathLst>
                <a:path w="7454138" h="2293493">
                  <a:moveTo>
                    <a:pt x="0" y="382270"/>
                  </a:moveTo>
                  <a:cubicBezTo>
                    <a:pt x="0" y="171196"/>
                    <a:pt x="172466" y="0"/>
                    <a:pt x="385191" y="0"/>
                  </a:cubicBezTo>
                  <a:lnTo>
                    <a:pt x="7068947" y="0"/>
                  </a:lnTo>
                  <a:cubicBezTo>
                    <a:pt x="7281672" y="0"/>
                    <a:pt x="7454138" y="171196"/>
                    <a:pt x="7454138" y="382270"/>
                  </a:cubicBezTo>
                  <a:lnTo>
                    <a:pt x="7454138" y="1911223"/>
                  </a:lnTo>
                  <a:cubicBezTo>
                    <a:pt x="7454138" y="2122297"/>
                    <a:pt x="7281672" y="2293493"/>
                    <a:pt x="7068947" y="2293493"/>
                  </a:cubicBezTo>
                  <a:lnTo>
                    <a:pt x="385191" y="2293493"/>
                  </a:lnTo>
                  <a:cubicBezTo>
                    <a:pt x="172466" y="2293493"/>
                    <a:pt x="0" y="2122297"/>
                    <a:pt x="0" y="1911223"/>
                  </a:cubicBezTo>
                  <a:close/>
                </a:path>
              </a:pathLst>
            </a:custGeom>
            <a:solidFill>
              <a:srgbClr val="4472C4"/>
            </a:solidFill>
          </p:spPr>
        </p:sp>
        <p:sp>
          <p:nvSpPr>
            <p:cNvPr id="26" name="Freeform 26"/>
            <p:cNvSpPr/>
            <p:nvPr/>
          </p:nvSpPr>
          <p:spPr>
            <a:xfrm>
              <a:off x="0" y="0"/>
              <a:ext cx="7479538" cy="2318893"/>
            </a:xfrm>
            <a:custGeom>
              <a:avLst/>
              <a:gdLst/>
              <a:ahLst/>
              <a:cxnLst/>
              <a:rect l="l" t="t" r="r" b="b"/>
              <a:pathLst>
                <a:path w="7479538" h="2318893">
                  <a:moveTo>
                    <a:pt x="0" y="394970"/>
                  </a:moveTo>
                  <a:cubicBezTo>
                    <a:pt x="0" y="176784"/>
                    <a:pt x="178181" y="0"/>
                    <a:pt x="397891" y="0"/>
                  </a:cubicBezTo>
                  <a:lnTo>
                    <a:pt x="7081647" y="0"/>
                  </a:lnTo>
                  <a:lnTo>
                    <a:pt x="7081647" y="12700"/>
                  </a:lnTo>
                  <a:lnTo>
                    <a:pt x="7081647" y="0"/>
                  </a:lnTo>
                  <a:cubicBezTo>
                    <a:pt x="7301230" y="0"/>
                    <a:pt x="7479538" y="176784"/>
                    <a:pt x="7479538" y="394970"/>
                  </a:cubicBezTo>
                  <a:lnTo>
                    <a:pt x="7466838" y="394970"/>
                  </a:lnTo>
                  <a:lnTo>
                    <a:pt x="7479538" y="394970"/>
                  </a:lnTo>
                  <a:lnTo>
                    <a:pt x="7479538" y="1923923"/>
                  </a:lnTo>
                  <a:lnTo>
                    <a:pt x="7466838" y="1923923"/>
                  </a:lnTo>
                  <a:lnTo>
                    <a:pt x="7479538" y="1923923"/>
                  </a:lnTo>
                  <a:cubicBezTo>
                    <a:pt x="7479538" y="2142109"/>
                    <a:pt x="7301357" y="2318893"/>
                    <a:pt x="7081647" y="2318893"/>
                  </a:cubicBezTo>
                  <a:lnTo>
                    <a:pt x="7081647" y="2306193"/>
                  </a:lnTo>
                  <a:lnTo>
                    <a:pt x="7081647" y="2318893"/>
                  </a:lnTo>
                  <a:lnTo>
                    <a:pt x="397891" y="2318893"/>
                  </a:lnTo>
                  <a:lnTo>
                    <a:pt x="397891" y="2306193"/>
                  </a:lnTo>
                  <a:lnTo>
                    <a:pt x="397891" y="2318893"/>
                  </a:lnTo>
                  <a:cubicBezTo>
                    <a:pt x="178181" y="2318893"/>
                    <a:pt x="0" y="2142109"/>
                    <a:pt x="0" y="1923923"/>
                  </a:cubicBezTo>
                  <a:lnTo>
                    <a:pt x="0" y="394970"/>
                  </a:lnTo>
                  <a:lnTo>
                    <a:pt x="12700" y="394970"/>
                  </a:lnTo>
                  <a:lnTo>
                    <a:pt x="0" y="394970"/>
                  </a:lnTo>
                  <a:moveTo>
                    <a:pt x="25400" y="394970"/>
                  </a:moveTo>
                  <a:lnTo>
                    <a:pt x="25400" y="1923923"/>
                  </a:lnTo>
                  <a:lnTo>
                    <a:pt x="12700" y="1923923"/>
                  </a:lnTo>
                  <a:lnTo>
                    <a:pt x="25400" y="1923923"/>
                  </a:lnTo>
                  <a:cubicBezTo>
                    <a:pt x="25400" y="2127885"/>
                    <a:pt x="192024" y="2293493"/>
                    <a:pt x="397891" y="2293493"/>
                  </a:cubicBezTo>
                  <a:lnTo>
                    <a:pt x="7081647" y="2293493"/>
                  </a:lnTo>
                  <a:cubicBezTo>
                    <a:pt x="7287387" y="2293493"/>
                    <a:pt x="7454138" y="2128012"/>
                    <a:pt x="7454138" y="1923923"/>
                  </a:cubicBezTo>
                  <a:lnTo>
                    <a:pt x="7454138" y="394970"/>
                  </a:lnTo>
                  <a:cubicBezTo>
                    <a:pt x="7454138" y="191008"/>
                    <a:pt x="7287514" y="25400"/>
                    <a:pt x="7081647" y="25400"/>
                  </a:cubicBezTo>
                  <a:lnTo>
                    <a:pt x="397891" y="25400"/>
                  </a:lnTo>
                  <a:lnTo>
                    <a:pt x="397891" y="12700"/>
                  </a:lnTo>
                  <a:lnTo>
                    <a:pt x="397891" y="25400"/>
                  </a:lnTo>
                  <a:cubicBezTo>
                    <a:pt x="192024" y="25400"/>
                    <a:pt x="25400" y="190881"/>
                    <a:pt x="25400" y="394970"/>
                  </a:cubicBezTo>
                  <a:close/>
                </a:path>
              </a:pathLst>
            </a:custGeom>
            <a:solidFill>
              <a:srgbClr val="2F528F"/>
            </a:solidFill>
          </p:spPr>
        </p:sp>
        <p:sp>
          <p:nvSpPr>
            <p:cNvPr id="27" name="TextBox 27"/>
            <p:cNvSpPr txBox="1"/>
            <p:nvPr/>
          </p:nvSpPr>
          <p:spPr>
            <a:xfrm>
              <a:off x="0" y="-9525"/>
              <a:ext cx="7479556" cy="2328375"/>
            </a:xfrm>
            <a:prstGeom prst="rect">
              <a:avLst/>
            </a:prstGeom>
          </p:spPr>
          <p:txBody>
            <a:bodyPr lIns="50800" tIns="50800" rIns="50800" bIns="50800" rtlCol="0" anchor="ctr"/>
            <a:lstStyle/>
            <a:p>
              <a:pPr algn="ctr">
                <a:lnSpc>
                  <a:spcPts val="3240"/>
                </a:lnSpc>
              </a:pPr>
              <a:r>
                <a:rPr lang="en-US" sz="2700" spc="25">
                  <a:solidFill>
                    <a:srgbClr val="FFFFFF"/>
                  </a:solidFill>
                  <a:latin typeface="TT Rounds Condensed"/>
                  <a:ea typeface="TT Rounds Condensed"/>
                  <a:cs typeface="TT Rounds Condensed"/>
                  <a:sym typeface="TT Rounds Condensed"/>
                </a:rPr>
                <a:t>Bouge avec le calcul mental</a:t>
              </a:r>
            </a:p>
          </p:txBody>
        </p:sp>
      </p:grpSp>
      <p:grpSp>
        <p:nvGrpSpPr>
          <p:cNvPr id="28" name="Group 28"/>
          <p:cNvGrpSpPr/>
          <p:nvPr/>
        </p:nvGrpSpPr>
        <p:grpSpPr>
          <a:xfrm>
            <a:off x="8254361" y="4618959"/>
            <a:ext cx="7366639" cy="1694925"/>
            <a:chOff x="0" y="0"/>
            <a:chExt cx="9223188" cy="2259900"/>
          </a:xfrm>
        </p:grpSpPr>
        <p:sp>
          <p:nvSpPr>
            <p:cNvPr id="29" name="Freeform 29"/>
            <p:cNvSpPr/>
            <p:nvPr/>
          </p:nvSpPr>
          <p:spPr>
            <a:xfrm>
              <a:off x="12700" y="12700"/>
              <a:ext cx="9197848" cy="2234438"/>
            </a:xfrm>
            <a:custGeom>
              <a:avLst/>
              <a:gdLst/>
              <a:ahLst/>
              <a:cxnLst/>
              <a:rect l="l" t="t" r="r" b="b"/>
              <a:pathLst>
                <a:path w="9197848" h="2234438">
                  <a:moveTo>
                    <a:pt x="0" y="0"/>
                  </a:moveTo>
                  <a:lnTo>
                    <a:pt x="8070977" y="0"/>
                  </a:lnTo>
                  <a:lnTo>
                    <a:pt x="9197848" y="1117219"/>
                  </a:lnTo>
                  <a:lnTo>
                    <a:pt x="8070977" y="2234438"/>
                  </a:lnTo>
                  <a:lnTo>
                    <a:pt x="0" y="2234438"/>
                  </a:lnTo>
                  <a:close/>
                </a:path>
              </a:pathLst>
            </a:custGeom>
            <a:solidFill>
              <a:srgbClr val="4472C4"/>
            </a:solidFill>
          </p:spPr>
        </p:sp>
        <p:sp>
          <p:nvSpPr>
            <p:cNvPr id="30" name="Freeform 30"/>
            <p:cNvSpPr/>
            <p:nvPr/>
          </p:nvSpPr>
          <p:spPr>
            <a:xfrm>
              <a:off x="0" y="0"/>
              <a:ext cx="9223248" cy="2259838"/>
            </a:xfrm>
            <a:custGeom>
              <a:avLst/>
              <a:gdLst/>
              <a:ahLst/>
              <a:cxnLst/>
              <a:rect l="l" t="t" r="r" b="b"/>
              <a:pathLst>
                <a:path w="9223248" h="2259838">
                  <a:moveTo>
                    <a:pt x="12700" y="0"/>
                  </a:moveTo>
                  <a:lnTo>
                    <a:pt x="8083677" y="0"/>
                  </a:lnTo>
                  <a:cubicBezTo>
                    <a:pt x="8086979" y="0"/>
                    <a:pt x="8090281" y="1270"/>
                    <a:pt x="8092567" y="3683"/>
                  </a:cubicBezTo>
                  <a:lnTo>
                    <a:pt x="9219438" y="1120902"/>
                  </a:lnTo>
                  <a:cubicBezTo>
                    <a:pt x="9221851" y="1123315"/>
                    <a:pt x="9223248" y="1126490"/>
                    <a:pt x="9223248" y="1129919"/>
                  </a:cubicBezTo>
                  <a:cubicBezTo>
                    <a:pt x="9223248" y="1133348"/>
                    <a:pt x="9221851" y="1136523"/>
                    <a:pt x="9219438" y="1138936"/>
                  </a:cubicBezTo>
                  <a:lnTo>
                    <a:pt x="8092567" y="2256155"/>
                  </a:lnTo>
                  <a:cubicBezTo>
                    <a:pt x="8090154" y="2258568"/>
                    <a:pt x="8086979" y="2259838"/>
                    <a:pt x="8083677" y="2259838"/>
                  </a:cubicBezTo>
                  <a:lnTo>
                    <a:pt x="12700" y="2259838"/>
                  </a:lnTo>
                  <a:cubicBezTo>
                    <a:pt x="5715" y="2259838"/>
                    <a:pt x="0" y="2254123"/>
                    <a:pt x="0" y="2247138"/>
                  </a:cubicBezTo>
                  <a:lnTo>
                    <a:pt x="0" y="12700"/>
                  </a:lnTo>
                  <a:cubicBezTo>
                    <a:pt x="0" y="5715"/>
                    <a:pt x="5715" y="0"/>
                    <a:pt x="12700" y="0"/>
                  </a:cubicBezTo>
                  <a:moveTo>
                    <a:pt x="12700" y="25400"/>
                  </a:moveTo>
                  <a:lnTo>
                    <a:pt x="12700" y="12700"/>
                  </a:lnTo>
                  <a:lnTo>
                    <a:pt x="25400" y="12700"/>
                  </a:lnTo>
                  <a:lnTo>
                    <a:pt x="25400" y="2247138"/>
                  </a:lnTo>
                  <a:lnTo>
                    <a:pt x="12700" y="2247138"/>
                  </a:lnTo>
                  <a:lnTo>
                    <a:pt x="12700" y="2234438"/>
                  </a:lnTo>
                  <a:lnTo>
                    <a:pt x="8083677" y="2234438"/>
                  </a:lnTo>
                  <a:lnTo>
                    <a:pt x="8083677" y="2247138"/>
                  </a:lnTo>
                  <a:lnTo>
                    <a:pt x="8074787" y="2238121"/>
                  </a:lnTo>
                  <a:lnTo>
                    <a:pt x="9201658" y="1120902"/>
                  </a:lnTo>
                  <a:lnTo>
                    <a:pt x="9210548" y="1129919"/>
                  </a:lnTo>
                  <a:lnTo>
                    <a:pt x="9201658" y="1138936"/>
                  </a:lnTo>
                  <a:lnTo>
                    <a:pt x="8074660" y="21717"/>
                  </a:lnTo>
                  <a:lnTo>
                    <a:pt x="8083550" y="12700"/>
                  </a:lnTo>
                  <a:lnTo>
                    <a:pt x="8083550" y="25400"/>
                  </a:lnTo>
                  <a:lnTo>
                    <a:pt x="12700" y="25400"/>
                  </a:lnTo>
                  <a:close/>
                </a:path>
              </a:pathLst>
            </a:custGeom>
            <a:solidFill>
              <a:srgbClr val="2F528F"/>
            </a:solidFill>
          </p:spPr>
        </p:sp>
        <p:sp>
          <p:nvSpPr>
            <p:cNvPr id="31" name="TextBox 31"/>
            <p:cNvSpPr txBox="1"/>
            <p:nvPr/>
          </p:nvSpPr>
          <p:spPr>
            <a:xfrm>
              <a:off x="0" y="-9525"/>
              <a:ext cx="9223188" cy="2269425"/>
            </a:xfrm>
            <a:prstGeom prst="rect">
              <a:avLst/>
            </a:prstGeom>
          </p:spPr>
          <p:txBody>
            <a:bodyPr lIns="50800" tIns="50800" rIns="50800" bIns="50800" rtlCol="0" anchor="ctr"/>
            <a:lstStyle/>
            <a:p>
              <a:pPr algn="ctr">
                <a:lnSpc>
                  <a:spcPts val="3240"/>
                </a:lnSpc>
              </a:pPr>
              <a:r>
                <a:rPr lang="en-US" sz="2700" spc="25" dirty="0">
                  <a:solidFill>
                    <a:srgbClr val="FFFFFF"/>
                  </a:solidFill>
                  <a:latin typeface="TT Rounds Condensed"/>
                  <a:ea typeface="TT Rounds Condensed"/>
                  <a:cs typeface="TT Rounds Condensed"/>
                  <a:sym typeface="TT Rounds Condensed"/>
                </a:rPr>
                <a:t>Le </a:t>
              </a:r>
              <a:r>
                <a:rPr lang="en-US" sz="2700" spc="25" dirty="0" err="1">
                  <a:solidFill>
                    <a:srgbClr val="FFFFFF"/>
                  </a:solidFill>
                  <a:latin typeface="TT Rounds Condensed"/>
                  <a:ea typeface="TT Rounds Condensed"/>
                  <a:cs typeface="TT Rounds Condensed"/>
                  <a:sym typeface="TT Rounds Condensed"/>
                </a:rPr>
                <a:t>principe</a:t>
              </a:r>
              <a:r>
                <a:rPr lang="en-US" sz="2700" spc="25" dirty="0">
                  <a:solidFill>
                    <a:srgbClr val="FFFFFF"/>
                  </a:solidFill>
                  <a:latin typeface="TT Rounds Condensed"/>
                  <a:ea typeface="TT Rounds Condensed"/>
                  <a:cs typeface="TT Rounds Condensed"/>
                  <a:sym typeface="TT Rounds Condensed"/>
                </a:rPr>
                <a:t> </a:t>
              </a:r>
              <a:r>
                <a:rPr lang="en-US" sz="2700" spc="25" dirty="0" err="1">
                  <a:solidFill>
                    <a:srgbClr val="FFFFFF"/>
                  </a:solidFill>
                  <a:latin typeface="TT Rounds Condensed"/>
                  <a:ea typeface="TT Rounds Condensed"/>
                  <a:cs typeface="TT Rounds Condensed"/>
                  <a:sym typeface="TT Rounds Condensed"/>
                </a:rPr>
                <a:t>est</a:t>
              </a:r>
              <a:r>
                <a:rPr lang="en-US" sz="2700" spc="25" dirty="0">
                  <a:solidFill>
                    <a:srgbClr val="FFFFFF"/>
                  </a:solidFill>
                  <a:latin typeface="TT Rounds Condensed"/>
                  <a:ea typeface="TT Rounds Condensed"/>
                  <a:cs typeface="TT Rounds Condensed"/>
                  <a:sym typeface="TT Rounds Condensed"/>
                </a:rPr>
                <a:t> </a:t>
              </a:r>
              <a:r>
                <a:rPr lang="en-US" sz="2700" spc="25" dirty="0" err="1">
                  <a:solidFill>
                    <a:srgbClr val="FFFFFF"/>
                  </a:solidFill>
                  <a:latin typeface="TT Rounds Condensed"/>
                  <a:ea typeface="TT Rounds Condensed"/>
                  <a:cs typeface="TT Rounds Condensed"/>
                  <a:sym typeface="TT Rounds Condensed"/>
                </a:rPr>
                <a:t>très</a:t>
              </a:r>
              <a:r>
                <a:rPr lang="en-US" sz="2700" spc="25" dirty="0">
                  <a:solidFill>
                    <a:srgbClr val="FFFFFF"/>
                  </a:solidFill>
                  <a:latin typeface="TT Rounds Condensed"/>
                  <a:ea typeface="TT Rounds Condensed"/>
                  <a:cs typeface="TT Rounds Condensed"/>
                  <a:sym typeface="TT Rounds Condensed"/>
                </a:rPr>
                <a:t> simple. </a:t>
              </a:r>
              <a:r>
                <a:rPr lang="en-US" sz="2700" spc="25" dirty="0" err="1">
                  <a:solidFill>
                    <a:srgbClr val="FFFFFF"/>
                  </a:solidFill>
                  <a:latin typeface="TT Rounds Condensed"/>
                  <a:ea typeface="TT Rounds Condensed"/>
                  <a:cs typeface="TT Rounds Condensed"/>
                  <a:sym typeface="TT Rounds Condensed"/>
                </a:rPr>
                <a:t>Chaque</a:t>
              </a:r>
              <a:r>
                <a:rPr lang="en-US" sz="2700" spc="25" dirty="0">
                  <a:solidFill>
                    <a:srgbClr val="FFFFFF"/>
                  </a:solidFill>
                  <a:latin typeface="TT Rounds Condensed"/>
                  <a:ea typeface="TT Rounds Condensed"/>
                  <a:cs typeface="TT Rounds Condensed"/>
                  <a:sym typeface="TT Rounds Condensed"/>
                </a:rPr>
                <a:t> </a:t>
              </a:r>
              <a:r>
                <a:rPr lang="en-US" sz="2700" spc="25" dirty="0" err="1">
                  <a:solidFill>
                    <a:srgbClr val="FFFFFF"/>
                  </a:solidFill>
                  <a:latin typeface="TT Rounds Condensed"/>
                  <a:ea typeface="TT Rounds Condensed"/>
                  <a:cs typeface="TT Rounds Condensed"/>
                  <a:sym typeface="TT Rounds Condensed"/>
                </a:rPr>
                <a:t>résultat</a:t>
              </a:r>
              <a:r>
                <a:rPr lang="en-US" sz="2700" spc="25" dirty="0">
                  <a:solidFill>
                    <a:srgbClr val="FFFFFF"/>
                  </a:solidFill>
                  <a:latin typeface="TT Rounds Condensed"/>
                  <a:ea typeface="TT Rounds Condensed"/>
                  <a:cs typeface="TT Rounds Condensed"/>
                  <a:sym typeface="TT Rounds Condensed"/>
                </a:rPr>
                <a:t> </a:t>
              </a:r>
              <a:r>
                <a:rPr lang="en-US" sz="2700" spc="25" dirty="0" err="1">
                  <a:solidFill>
                    <a:srgbClr val="FFFFFF"/>
                  </a:solidFill>
                  <a:latin typeface="TT Rounds Condensed"/>
                  <a:ea typeface="TT Rounds Condensed"/>
                  <a:cs typeface="TT Rounds Condensed"/>
                  <a:sym typeface="TT Rounds Condensed"/>
                </a:rPr>
                <a:t>est</a:t>
              </a:r>
              <a:r>
                <a:rPr lang="en-US" sz="2700" spc="25" dirty="0">
                  <a:solidFill>
                    <a:srgbClr val="FFFFFF"/>
                  </a:solidFill>
                  <a:latin typeface="TT Rounds Condensed"/>
                  <a:ea typeface="TT Rounds Condensed"/>
                  <a:cs typeface="TT Rounds Condensed"/>
                  <a:sym typeface="TT Rounds Condensed"/>
                </a:rPr>
                <a:t> </a:t>
              </a:r>
              <a:r>
                <a:rPr lang="en-US" sz="2700" spc="25" dirty="0" err="1">
                  <a:solidFill>
                    <a:srgbClr val="FFFFFF"/>
                  </a:solidFill>
                  <a:latin typeface="TT Rounds Condensed"/>
                  <a:ea typeface="TT Rounds Condensed"/>
                  <a:cs typeface="TT Rounds Condensed"/>
                  <a:sym typeface="TT Rounds Condensed"/>
                </a:rPr>
                <a:t>associée</a:t>
              </a:r>
              <a:r>
                <a:rPr lang="en-US" sz="2700" spc="25" dirty="0">
                  <a:solidFill>
                    <a:srgbClr val="FFFFFF"/>
                  </a:solidFill>
                  <a:latin typeface="TT Rounds Condensed"/>
                  <a:ea typeface="TT Rounds Condensed"/>
                  <a:cs typeface="TT Rounds Condensed"/>
                  <a:sym typeface="TT Rounds Condensed"/>
                </a:rPr>
                <a:t> à </a:t>
              </a:r>
              <a:r>
                <a:rPr lang="en-US" sz="2700" spc="25" dirty="0" err="1">
                  <a:solidFill>
                    <a:srgbClr val="FFFFFF"/>
                  </a:solidFill>
                  <a:latin typeface="TT Rounds Condensed"/>
                  <a:ea typeface="TT Rounds Condensed"/>
                  <a:cs typeface="TT Rounds Condensed"/>
                  <a:sym typeface="TT Rounds Condensed"/>
                </a:rPr>
                <a:t>une</a:t>
              </a:r>
              <a:r>
                <a:rPr lang="en-US" sz="2700" spc="25" dirty="0">
                  <a:solidFill>
                    <a:srgbClr val="FFFFFF"/>
                  </a:solidFill>
                  <a:latin typeface="TT Rounds Condensed"/>
                  <a:ea typeface="TT Rounds Condensed"/>
                  <a:cs typeface="TT Rounds Condensed"/>
                  <a:sym typeface="TT Rounds Condensed"/>
                </a:rPr>
                <a:t> posture</a:t>
              </a:r>
            </a:p>
          </p:txBody>
        </p:sp>
      </p:grpSp>
      <p:sp>
        <p:nvSpPr>
          <p:cNvPr id="32" name="Freeform 32"/>
          <p:cNvSpPr/>
          <p:nvPr/>
        </p:nvSpPr>
        <p:spPr>
          <a:xfrm>
            <a:off x="8477942" y="7081021"/>
            <a:ext cx="1332115" cy="1745022"/>
          </a:xfrm>
          <a:custGeom>
            <a:avLst/>
            <a:gdLst/>
            <a:ahLst/>
            <a:cxnLst/>
            <a:rect l="l" t="t" r="r" b="b"/>
            <a:pathLst>
              <a:path w="1332115" h="1745022">
                <a:moveTo>
                  <a:pt x="0" y="0"/>
                </a:moveTo>
                <a:lnTo>
                  <a:pt x="1332115" y="0"/>
                </a:lnTo>
                <a:lnTo>
                  <a:pt x="1332115" y="1745023"/>
                </a:lnTo>
                <a:lnTo>
                  <a:pt x="0" y="1745023"/>
                </a:lnTo>
                <a:lnTo>
                  <a:pt x="0" y="0"/>
                </a:lnTo>
                <a:close/>
              </a:path>
            </a:pathLst>
          </a:custGeom>
          <a:blipFill>
            <a:blip r:embed="rId6"/>
            <a:stretch>
              <a:fillRect/>
            </a:stretch>
          </a:blipFill>
        </p:spPr>
      </p:sp>
      <p:sp>
        <p:nvSpPr>
          <p:cNvPr id="33" name="Freeform 33"/>
          <p:cNvSpPr/>
          <p:nvPr/>
        </p:nvSpPr>
        <p:spPr>
          <a:xfrm>
            <a:off x="9813564" y="7086879"/>
            <a:ext cx="1499640" cy="1739164"/>
          </a:xfrm>
          <a:custGeom>
            <a:avLst/>
            <a:gdLst/>
            <a:ahLst/>
            <a:cxnLst/>
            <a:rect l="l" t="t" r="r" b="b"/>
            <a:pathLst>
              <a:path w="1499640" h="1739164">
                <a:moveTo>
                  <a:pt x="0" y="0"/>
                </a:moveTo>
                <a:lnTo>
                  <a:pt x="1499640" y="0"/>
                </a:lnTo>
                <a:lnTo>
                  <a:pt x="1499640" y="1739164"/>
                </a:lnTo>
                <a:lnTo>
                  <a:pt x="0" y="1739164"/>
                </a:lnTo>
                <a:lnTo>
                  <a:pt x="0" y="0"/>
                </a:lnTo>
                <a:close/>
              </a:path>
            </a:pathLst>
          </a:custGeom>
          <a:blipFill>
            <a:blip r:embed="rId7"/>
            <a:stretch>
              <a:fillRect/>
            </a:stretch>
          </a:blipFill>
        </p:spPr>
      </p:sp>
      <p:sp>
        <p:nvSpPr>
          <p:cNvPr id="34" name="Freeform 34"/>
          <p:cNvSpPr/>
          <p:nvPr/>
        </p:nvSpPr>
        <p:spPr>
          <a:xfrm>
            <a:off x="11309697" y="6930962"/>
            <a:ext cx="1499640" cy="2003568"/>
          </a:xfrm>
          <a:custGeom>
            <a:avLst/>
            <a:gdLst/>
            <a:ahLst/>
            <a:cxnLst/>
            <a:rect l="l" t="t" r="r" b="b"/>
            <a:pathLst>
              <a:path w="1499640" h="2003568">
                <a:moveTo>
                  <a:pt x="0" y="0"/>
                </a:moveTo>
                <a:lnTo>
                  <a:pt x="1499640" y="0"/>
                </a:lnTo>
                <a:lnTo>
                  <a:pt x="1499640" y="2003568"/>
                </a:lnTo>
                <a:lnTo>
                  <a:pt x="0" y="2003568"/>
                </a:lnTo>
                <a:lnTo>
                  <a:pt x="0" y="0"/>
                </a:lnTo>
                <a:close/>
              </a:path>
            </a:pathLst>
          </a:custGeom>
          <a:blipFill>
            <a:blip r:embed="rId8"/>
            <a:stretch>
              <a:fillRect/>
            </a:stretch>
          </a:blipFill>
        </p:spPr>
      </p:sp>
      <p:sp>
        <p:nvSpPr>
          <p:cNvPr id="35" name="Freeform 35"/>
          <p:cNvSpPr/>
          <p:nvPr/>
        </p:nvSpPr>
        <p:spPr>
          <a:xfrm>
            <a:off x="12818358" y="6654661"/>
            <a:ext cx="1676520" cy="2228937"/>
          </a:xfrm>
          <a:custGeom>
            <a:avLst/>
            <a:gdLst/>
            <a:ahLst/>
            <a:cxnLst/>
            <a:rect l="l" t="t" r="r" b="b"/>
            <a:pathLst>
              <a:path w="1676520" h="2228937">
                <a:moveTo>
                  <a:pt x="0" y="0"/>
                </a:moveTo>
                <a:lnTo>
                  <a:pt x="1676520" y="0"/>
                </a:lnTo>
                <a:lnTo>
                  <a:pt x="1676520" y="2228937"/>
                </a:lnTo>
                <a:lnTo>
                  <a:pt x="0" y="2228937"/>
                </a:lnTo>
                <a:lnTo>
                  <a:pt x="0" y="0"/>
                </a:lnTo>
                <a:close/>
              </a:path>
            </a:pathLst>
          </a:custGeom>
          <a:blipFill>
            <a:blip r:embed="rId9"/>
            <a:stretch>
              <a:fillRect/>
            </a:stretch>
          </a:blipFill>
        </p:spPr>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1371600" y="2777884"/>
            <a:ext cx="14458950" cy="6632816"/>
            <a:chOff x="0" y="0"/>
            <a:chExt cx="3808119" cy="1415318"/>
          </a:xfrm>
        </p:grpSpPr>
        <p:sp>
          <p:nvSpPr>
            <p:cNvPr id="4" name="Freeform 4"/>
            <p:cNvSpPr/>
            <p:nvPr/>
          </p:nvSpPr>
          <p:spPr>
            <a:xfrm>
              <a:off x="0" y="0"/>
              <a:ext cx="3808119" cy="1415318"/>
            </a:xfrm>
            <a:custGeom>
              <a:avLst/>
              <a:gdLst/>
              <a:ahLst/>
              <a:cxnLst/>
              <a:rect l="l" t="t" r="r" b="b"/>
              <a:pathLst>
                <a:path w="3808119" h="1415318">
                  <a:moveTo>
                    <a:pt x="27308" y="0"/>
                  </a:moveTo>
                  <a:lnTo>
                    <a:pt x="3780811" y="0"/>
                  </a:lnTo>
                  <a:cubicBezTo>
                    <a:pt x="3795893" y="0"/>
                    <a:pt x="3808119" y="12226"/>
                    <a:pt x="3808119" y="27308"/>
                  </a:cubicBezTo>
                  <a:lnTo>
                    <a:pt x="3808119" y="1388010"/>
                  </a:lnTo>
                  <a:cubicBezTo>
                    <a:pt x="3808119" y="1403092"/>
                    <a:pt x="3795893" y="1415318"/>
                    <a:pt x="3780811" y="1415318"/>
                  </a:cubicBezTo>
                  <a:lnTo>
                    <a:pt x="27308" y="1415318"/>
                  </a:lnTo>
                  <a:cubicBezTo>
                    <a:pt x="12226" y="1415318"/>
                    <a:pt x="0" y="1403092"/>
                    <a:pt x="0" y="1388010"/>
                  </a:cubicBezTo>
                  <a:lnTo>
                    <a:pt x="0" y="27308"/>
                  </a:lnTo>
                  <a:cubicBezTo>
                    <a:pt x="0" y="12226"/>
                    <a:pt x="12226" y="0"/>
                    <a:pt x="27308" y="0"/>
                  </a:cubicBezTo>
                  <a:close/>
                </a:path>
              </a:pathLst>
            </a:custGeom>
            <a:solidFill>
              <a:srgbClr val="FFFFFF"/>
            </a:solidFill>
          </p:spPr>
        </p:sp>
        <p:sp>
          <p:nvSpPr>
            <p:cNvPr id="5" name="TextBox 5"/>
            <p:cNvSpPr txBox="1"/>
            <p:nvPr/>
          </p:nvSpPr>
          <p:spPr>
            <a:xfrm>
              <a:off x="0" y="-9525"/>
              <a:ext cx="3808119" cy="1424843"/>
            </a:xfrm>
            <a:prstGeom prst="rect">
              <a:avLst/>
            </a:prstGeom>
          </p:spPr>
          <p:txBody>
            <a:bodyPr lIns="50800" tIns="50800" rIns="50800" bIns="50800" rtlCol="0" anchor="ctr"/>
            <a:lstStyle/>
            <a:p>
              <a:pPr algn="ctr">
                <a:lnSpc>
                  <a:spcPts val="2520"/>
                </a:lnSpc>
              </a:pPr>
              <a:endParaRPr/>
            </a:p>
          </p:txBody>
        </p:sp>
      </p:grpSp>
      <p:sp>
        <p:nvSpPr>
          <p:cNvPr id="8" name="TextBox 8"/>
          <p:cNvSpPr txBox="1"/>
          <p:nvPr/>
        </p:nvSpPr>
        <p:spPr>
          <a:xfrm>
            <a:off x="7010400" y="3261316"/>
            <a:ext cx="8640552" cy="4496108"/>
          </a:xfrm>
          <a:prstGeom prst="rect">
            <a:avLst/>
          </a:prstGeom>
        </p:spPr>
        <p:txBody>
          <a:bodyPr lIns="0" tIns="0" rIns="0" bIns="0" rtlCol="0" anchor="t"/>
          <a:lstStyle/>
          <a:p>
            <a:pPr algn="l">
              <a:lnSpc>
                <a:spcPts val="3117"/>
              </a:lnSpc>
            </a:pPr>
            <a:endParaRPr lang="en-US" sz="2899" spc="27" dirty="0">
              <a:solidFill>
                <a:srgbClr val="000000"/>
              </a:solidFill>
              <a:latin typeface="TT Rounds Condensed"/>
              <a:ea typeface="TT Rounds Condensed"/>
              <a:cs typeface="TT Rounds Condensed"/>
              <a:sym typeface="TT Rounds Condensed"/>
            </a:endParaRPr>
          </a:p>
        </p:txBody>
      </p:sp>
      <p:grpSp>
        <p:nvGrpSpPr>
          <p:cNvPr id="10" name="Group 10"/>
          <p:cNvGrpSpPr/>
          <p:nvPr/>
        </p:nvGrpSpPr>
        <p:grpSpPr>
          <a:xfrm>
            <a:off x="1371600" y="2529576"/>
            <a:ext cx="14859000" cy="1297030"/>
            <a:chOff x="0" y="0"/>
            <a:chExt cx="12201030" cy="923330"/>
          </a:xfrm>
        </p:grpSpPr>
        <p:sp>
          <p:nvSpPr>
            <p:cNvPr id="11" name="Freeform 11"/>
            <p:cNvSpPr/>
            <p:nvPr/>
          </p:nvSpPr>
          <p:spPr>
            <a:xfrm>
              <a:off x="0" y="0"/>
              <a:ext cx="12201030" cy="923330"/>
            </a:xfrm>
            <a:custGeom>
              <a:avLst/>
              <a:gdLst/>
              <a:ahLst/>
              <a:cxnLst/>
              <a:rect l="l" t="t" r="r" b="b"/>
              <a:pathLst>
                <a:path w="12201030" h="923330">
                  <a:moveTo>
                    <a:pt x="0" y="0"/>
                  </a:moveTo>
                  <a:lnTo>
                    <a:pt x="12201030" y="0"/>
                  </a:lnTo>
                  <a:lnTo>
                    <a:pt x="12201030" y="923330"/>
                  </a:lnTo>
                  <a:lnTo>
                    <a:pt x="0" y="923330"/>
                  </a:lnTo>
                  <a:close/>
                </a:path>
              </a:pathLst>
            </a:custGeom>
            <a:solidFill>
              <a:srgbClr val="000000">
                <a:alpha val="0"/>
              </a:srgbClr>
            </a:solidFill>
          </p:spPr>
          <p:txBody>
            <a:bodyPr/>
            <a:lstStyle/>
            <a:p>
              <a:endParaRPr lang="fr-FR" dirty="0"/>
            </a:p>
          </p:txBody>
        </p:sp>
        <p:sp>
          <p:nvSpPr>
            <p:cNvPr id="12" name="TextBox 12"/>
            <p:cNvSpPr txBox="1"/>
            <p:nvPr/>
          </p:nvSpPr>
          <p:spPr>
            <a:xfrm>
              <a:off x="0" y="0"/>
              <a:ext cx="12201030" cy="923330"/>
            </a:xfrm>
            <a:prstGeom prst="rect">
              <a:avLst/>
            </a:prstGeom>
          </p:spPr>
          <p:txBody>
            <a:bodyPr lIns="0" tIns="0" rIns="0" bIns="0" rtlCol="0" anchor="t"/>
            <a:lstStyle/>
            <a:p>
              <a:pPr marL="325755" lvl="1" algn="ctr">
                <a:lnSpc>
                  <a:spcPts val="4320"/>
                </a:lnSpc>
              </a:pPr>
              <a:r>
                <a:rPr lang="en-US" sz="6600" spc="33" dirty="0">
                  <a:solidFill>
                    <a:srgbClr val="000000"/>
                  </a:solidFill>
                  <a:latin typeface="TT Rounds Condensed"/>
                  <a:ea typeface="TT Rounds Condensed"/>
                  <a:cs typeface="TT Rounds Condensed"/>
                  <a:sym typeface="TT Rounds Condensed"/>
                </a:rPr>
                <a:t>7 x 6 =</a:t>
              </a:r>
            </a:p>
          </p:txBody>
        </p:sp>
      </p:grpSp>
      <p:grpSp>
        <p:nvGrpSpPr>
          <p:cNvPr id="13" name="Group 13"/>
          <p:cNvGrpSpPr/>
          <p:nvPr/>
        </p:nvGrpSpPr>
        <p:grpSpPr>
          <a:xfrm>
            <a:off x="762000" y="35300"/>
            <a:ext cx="13601700" cy="2206491"/>
            <a:chOff x="0" y="0"/>
            <a:chExt cx="18135600" cy="2941988"/>
          </a:xfrm>
        </p:grpSpPr>
        <p:sp>
          <p:nvSpPr>
            <p:cNvPr id="14" name="Freeform 14"/>
            <p:cNvSpPr/>
            <p:nvPr/>
          </p:nvSpPr>
          <p:spPr>
            <a:xfrm>
              <a:off x="0" y="0"/>
              <a:ext cx="18135600" cy="2941988"/>
            </a:xfrm>
            <a:custGeom>
              <a:avLst/>
              <a:gdLst/>
              <a:ahLst/>
              <a:cxnLst/>
              <a:rect l="l" t="t" r="r" b="b"/>
              <a:pathLst>
                <a:path w="18135600" h="2941988">
                  <a:moveTo>
                    <a:pt x="0" y="0"/>
                  </a:moveTo>
                  <a:lnTo>
                    <a:pt x="18135600" y="0"/>
                  </a:lnTo>
                  <a:lnTo>
                    <a:pt x="18135600" y="2941988"/>
                  </a:lnTo>
                  <a:lnTo>
                    <a:pt x="0" y="2941988"/>
                  </a:lnTo>
                  <a:close/>
                </a:path>
              </a:pathLst>
            </a:custGeom>
            <a:solidFill>
              <a:srgbClr val="000000">
                <a:alpha val="0"/>
              </a:srgbClr>
            </a:solidFill>
          </p:spPr>
        </p:sp>
        <p:sp>
          <p:nvSpPr>
            <p:cNvPr id="15" name="TextBox 15"/>
            <p:cNvSpPr txBox="1"/>
            <p:nvPr/>
          </p:nvSpPr>
          <p:spPr>
            <a:xfrm>
              <a:off x="0" y="-28575"/>
              <a:ext cx="18135600" cy="2970563"/>
            </a:xfrm>
            <a:prstGeom prst="rect">
              <a:avLst/>
            </a:prstGeom>
          </p:spPr>
          <p:txBody>
            <a:bodyPr lIns="0" tIns="0" rIns="0" bIns="0" rtlCol="0" anchor="ctr"/>
            <a:lstStyle/>
            <a:p>
              <a:pPr algn="ctr">
                <a:lnSpc>
                  <a:spcPts val="7680"/>
                </a:lnSpc>
              </a:pPr>
              <a:r>
                <a:rPr lang="en-US" sz="6400" b="1" dirty="0" err="1">
                  <a:solidFill>
                    <a:srgbClr val="000000"/>
                  </a:solidFill>
                  <a:latin typeface="Arimo Bold"/>
                  <a:ea typeface="Arimo Bold"/>
                  <a:cs typeface="Arimo Bold"/>
                  <a:sym typeface="Arimo Bold"/>
                </a:rPr>
                <a:t>Calcul</a:t>
              </a:r>
              <a:r>
                <a:rPr lang="en-US" sz="6400" b="1" dirty="0">
                  <a:solidFill>
                    <a:srgbClr val="000000"/>
                  </a:solidFill>
                  <a:latin typeface="Arimo Bold"/>
                  <a:ea typeface="Arimo Bold"/>
                  <a:cs typeface="Arimo Bold"/>
                  <a:sym typeface="Arimo Bold"/>
                </a:rPr>
                <a:t> mental</a:t>
              </a:r>
            </a:p>
          </p:txBody>
        </p:sp>
      </p:grpSp>
      <p:pic>
        <p:nvPicPr>
          <p:cNvPr id="19" name="Image 18">
            <a:extLst>
              <a:ext uri="{FF2B5EF4-FFF2-40B4-BE49-F238E27FC236}">
                <a16:creationId xmlns:a16="http://schemas.microsoft.com/office/drawing/2014/main" id="{C8B9EADD-E591-4C39-A646-B6E0622BED11}"/>
              </a:ext>
            </a:extLst>
          </p:cNvPr>
          <p:cNvPicPr>
            <a:picLocks noChangeAspect="1"/>
          </p:cNvPicPr>
          <p:nvPr/>
        </p:nvPicPr>
        <p:blipFill>
          <a:blip r:embed="rId3"/>
          <a:stretch>
            <a:fillRect/>
          </a:stretch>
        </p:blipFill>
        <p:spPr>
          <a:xfrm>
            <a:off x="1219200" y="4874232"/>
            <a:ext cx="3171095" cy="4814298"/>
          </a:xfrm>
          <a:prstGeom prst="rect">
            <a:avLst/>
          </a:prstGeom>
        </p:spPr>
      </p:pic>
      <p:pic>
        <p:nvPicPr>
          <p:cNvPr id="21" name="Image 20">
            <a:extLst>
              <a:ext uri="{FF2B5EF4-FFF2-40B4-BE49-F238E27FC236}">
                <a16:creationId xmlns:a16="http://schemas.microsoft.com/office/drawing/2014/main" id="{FF81EFB7-CDF2-4109-B54D-14F4F04C52D7}"/>
              </a:ext>
            </a:extLst>
          </p:cNvPr>
          <p:cNvPicPr>
            <a:picLocks noChangeAspect="1"/>
          </p:cNvPicPr>
          <p:nvPr/>
        </p:nvPicPr>
        <p:blipFill>
          <a:blip r:embed="rId4"/>
          <a:stretch>
            <a:fillRect/>
          </a:stretch>
        </p:blipFill>
        <p:spPr>
          <a:xfrm>
            <a:off x="6830802" y="4874232"/>
            <a:ext cx="3164978" cy="4536469"/>
          </a:xfrm>
          <a:prstGeom prst="rect">
            <a:avLst/>
          </a:prstGeom>
        </p:spPr>
      </p:pic>
      <p:pic>
        <p:nvPicPr>
          <p:cNvPr id="23" name="Image 22">
            <a:extLst>
              <a:ext uri="{FF2B5EF4-FFF2-40B4-BE49-F238E27FC236}">
                <a16:creationId xmlns:a16="http://schemas.microsoft.com/office/drawing/2014/main" id="{39AEED2E-E279-4548-8344-5BE703F398D4}"/>
              </a:ext>
            </a:extLst>
          </p:cNvPr>
          <p:cNvPicPr>
            <a:picLocks noChangeAspect="1"/>
          </p:cNvPicPr>
          <p:nvPr/>
        </p:nvPicPr>
        <p:blipFill>
          <a:blip r:embed="rId5"/>
          <a:stretch>
            <a:fillRect/>
          </a:stretch>
        </p:blipFill>
        <p:spPr>
          <a:xfrm>
            <a:off x="11963400" y="5143500"/>
            <a:ext cx="3164978" cy="4251621"/>
          </a:xfrm>
          <a:prstGeom prst="rect">
            <a:avLst/>
          </a:prstGeom>
        </p:spPr>
      </p:pic>
      <p:sp>
        <p:nvSpPr>
          <p:cNvPr id="26" name="ZoneTexte 25">
            <a:extLst>
              <a:ext uri="{FF2B5EF4-FFF2-40B4-BE49-F238E27FC236}">
                <a16:creationId xmlns:a16="http://schemas.microsoft.com/office/drawing/2014/main" id="{7B90746E-9C9E-47EE-90DE-76B2405D18E5}"/>
              </a:ext>
            </a:extLst>
          </p:cNvPr>
          <p:cNvSpPr txBox="1"/>
          <p:nvPr/>
        </p:nvSpPr>
        <p:spPr>
          <a:xfrm>
            <a:off x="2637048" y="4275596"/>
            <a:ext cx="1676400" cy="769441"/>
          </a:xfrm>
          <a:prstGeom prst="rect">
            <a:avLst/>
          </a:prstGeom>
          <a:noFill/>
        </p:spPr>
        <p:txBody>
          <a:bodyPr wrap="square" rtlCol="0">
            <a:spAutoFit/>
          </a:bodyPr>
          <a:lstStyle/>
          <a:p>
            <a:r>
              <a:rPr lang="fr-FR" sz="4400" dirty="0"/>
              <a:t>42</a:t>
            </a:r>
          </a:p>
        </p:txBody>
      </p:sp>
      <p:sp>
        <p:nvSpPr>
          <p:cNvPr id="27" name="ZoneTexte 26">
            <a:extLst>
              <a:ext uri="{FF2B5EF4-FFF2-40B4-BE49-F238E27FC236}">
                <a16:creationId xmlns:a16="http://schemas.microsoft.com/office/drawing/2014/main" id="{8F2FCF01-035B-403D-A35B-7A0A8EF8E551}"/>
              </a:ext>
            </a:extLst>
          </p:cNvPr>
          <p:cNvSpPr txBox="1"/>
          <p:nvPr/>
        </p:nvSpPr>
        <p:spPr>
          <a:xfrm>
            <a:off x="7924800" y="4082472"/>
            <a:ext cx="1676400" cy="769441"/>
          </a:xfrm>
          <a:prstGeom prst="rect">
            <a:avLst/>
          </a:prstGeom>
          <a:noFill/>
        </p:spPr>
        <p:txBody>
          <a:bodyPr wrap="square" rtlCol="0">
            <a:spAutoFit/>
          </a:bodyPr>
          <a:lstStyle/>
          <a:p>
            <a:r>
              <a:rPr lang="fr-FR" sz="4400" dirty="0"/>
              <a:t>35</a:t>
            </a:r>
          </a:p>
        </p:txBody>
      </p:sp>
      <p:sp>
        <p:nvSpPr>
          <p:cNvPr id="28" name="ZoneTexte 27">
            <a:extLst>
              <a:ext uri="{FF2B5EF4-FFF2-40B4-BE49-F238E27FC236}">
                <a16:creationId xmlns:a16="http://schemas.microsoft.com/office/drawing/2014/main" id="{6F788EE8-A765-4E8F-B318-2B6F24714712}"/>
              </a:ext>
            </a:extLst>
          </p:cNvPr>
          <p:cNvSpPr txBox="1"/>
          <p:nvPr/>
        </p:nvSpPr>
        <p:spPr>
          <a:xfrm>
            <a:off x="13226151" y="3967020"/>
            <a:ext cx="1676400" cy="769441"/>
          </a:xfrm>
          <a:prstGeom prst="rect">
            <a:avLst/>
          </a:prstGeom>
          <a:noFill/>
        </p:spPr>
        <p:txBody>
          <a:bodyPr wrap="square" rtlCol="0">
            <a:spAutoFit/>
          </a:bodyPr>
          <a:lstStyle/>
          <a:p>
            <a:r>
              <a:rPr lang="fr-FR" sz="4400" dirty="0"/>
              <a:t>49</a:t>
            </a:r>
          </a:p>
        </p:txBody>
      </p:sp>
    </p:spTree>
    <p:extLst>
      <p:ext uri="{BB962C8B-B14F-4D97-AF65-F5344CB8AC3E}">
        <p14:creationId xmlns:p14="http://schemas.microsoft.com/office/powerpoint/2010/main" val="3182413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1371600" y="2777884"/>
            <a:ext cx="14458950" cy="6632816"/>
            <a:chOff x="0" y="0"/>
            <a:chExt cx="3808119" cy="1415318"/>
          </a:xfrm>
        </p:grpSpPr>
        <p:sp>
          <p:nvSpPr>
            <p:cNvPr id="4" name="Freeform 4"/>
            <p:cNvSpPr/>
            <p:nvPr/>
          </p:nvSpPr>
          <p:spPr>
            <a:xfrm>
              <a:off x="0" y="0"/>
              <a:ext cx="3808119" cy="1415318"/>
            </a:xfrm>
            <a:custGeom>
              <a:avLst/>
              <a:gdLst/>
              <a:ahLst/>
              <a:cxnLst/>
              <a:rect l="l" t="t" r="r" b="b"/>
              <a:pathLst>
                <a:path w="3808119" h="1415318">
                  <a:moveTo>
                    <a:pt x="27308" y="0"/>
                  </a:moveTo>
                  <a:lnTo>
                    <a:pt x="3780811" y="0"/>
                  </a:lnTo>
                  <a:cubicBezTo>
                    <a:pt x="3795893" y="0"/>
                    <a:pt x="3808119" y="12226"/>
                    <a:pt x="3808119" y="27308"/>
                  </a:cubicBezTo>
                  <a:lnTo>
                    <a:pt x="3808119" y="1388010"/>
                  </a:lnTo>
                  <a:cubicBezTo>
                    <a:pt x="3808119" y="1403092"/>
                    <a:pt x="3795893" y="1415318"/>
                    <a:pt x="3780811" y="1415318"/>
                  </a:cubicBezTo>
                  <a:lnTo>
                    <a:pt x="27308" y="1415318"/>
                  </a:lnTo>
                  <a:cubicBezTo>
                    <a:pt x="12226" y="1415318"/>
                    <a:pt x="0" y="1403092"/>
                    <a:pt x="0" y="1388010"/>
                  </a:cubicBezTo>
                  <a:lnTo>
                    <a:pt x="0" y="27308"/>
                  </a:lnTo>
                  <a:cubicBezTo>
                    <a:pt x="0" y="12226"/>
                    <a:pt x="12226" y="0"/>
                    <a:pt x="27308" y="0"/>
                  </a:cubicBezTo>
                  <a:close/>
                </a:path>
              </a:pathLst>
            </a:custGeom>
            <a:solidFill>
              <a:srgbClr val="FFFFFF"/>
            </a:solidFill>
          </p:spPr>
        </p:sp>
        <p:sp>
          <p:nvSpPr>
            <p:cNvPr id="5" name="TextBox 5"/>
            <p:cNvSpPr txBox="1"/>
            <p:nvPr/>
          </p:nvSpPr>
          <p:spPr>
            <a:xfrm>
              <a:off x="0" y="-9525"/>
              <a:ext cx="3808119" cy="1424843"/>
            </a:xfrm>
            <a:prstGeom prst="rect">
              <a:avLst/>
            </a:prstGeom>
          </p:spPr>
          <p:txBody>
            <a:bodyPr lIns="50800" tIns="50800" rIns="50800" bIns="50800" rtlCol="0" anchor="ctr"/>
            <a:lstStyle/>
            <a:p>
              <a:pPr algn="ctr">
                <a:lnSpc>
                  <a:spcPts val="2520"/>
                </a:lnSpc>
              </a:pPr>
              <a:endParaRPr/>
            </a:p>
          </p:txBody>
        </p:sp>
      </p:grpSp>
      <p:sp>
        <p:nvSpPr>
          <p:cNvPr id="8" name="TextBox 8"/>
          <p:cNvSpPr txBox="1"/>
          <p:nvPr/>
        </p:nvSpPr>
        <p:spPr>
          <a:xfrm>
            <a:off x="7010400" y="3261316"/>
            <a:ext cx="8640552" cy="4496108"/>
          </a:xfrm>
          <a:prstGeom prst="rect">
            <a:avLst/>
          </a:prstGeom>
        </p:spPr>
        <p:txBody>
          <a:bodyPr lIns="0" tIns="0" rIns="0" bIns="0" rtlCol="0" anchor="t"/>
          <a:lstStyle/>
          <a:p>
            <a:pPr algn="l">
              <a:lnSpc>
                <a:spcPts val="3117"/>
              </a:lnSpc>
            </a:pPr>
            <a:endParaRPr lang="en-US" sz="2899" spc="27" dirty="0">
              <a:solidFill>
                <a:srgbClr val="000000"/>
              </a:solidFill>
              <a:latin typeface="TT Rounds Condensed"/>
              <a:ea typeface="TT Rounds Condensed"/>
              <a:cs typeface="TT Rounds Condensed"/>
              <a:sym typeface="TT Rounds Condensed"/>
            </a:endParaRPr>
          </a:p>
        </p:txBody>
      </p:sp>
      <p:grpSp>
        <p:nvGrpSpPr>
          <p:cNvPr id="10" name="Group 10"/>
          <p:cNvGrpSpPr/>
          <p:nvPr/>
        </p:nvGrpSpPr>
        <p:grpSpPr>
          <a:xfrm>
            <a:off x="1371600" y="2529576"/>
            <a:ext cx="14859000" cy="1297030"/>
            <a:chOff x="0" y="0"/>
            <a:chExt cx="12201030" cy="923330"/>
          </a:xfrm>
        </p:grpSpPr>
        <p:sp>
          <p:nvSpPr>
            <p:cNvPr id="11" name="Freeform 11"/>
            <p:cNvSpPr/>
            <p:nvPr/>
          </p:nvSpPr>
          <p:spPr>
            <a:xfrm>
              <a:off x="0" y="0"/>
              <a:ext cx="12201030" cy="923330"/>
            </a:xfrm>
            <a:custGeom>
              <a:avLst/>
              <a:gdLst/>
              <a:ahLst/>
              <a:cxnLst/>
              <a:rect l="l" t="t" r="r" b="b"/>
              <a:pathLst>
                <a:path w="12201030" h="923330">
                  <a:moveTo>
                    <a:pt x="0" y="0"/>
                  </a:moveTo>
                  <a:lnTo>
                    <a:pt x="12201030" y="0"/>
                  </a:lnTo>
                  <a:lnTo>
                    <a:pt x="12201030" y="923330"/>
                  </a:lnTo>
                  <a:lnTo>
                    <a:pt x="0" y="923330"/>
                  </a:lnTo>
                  <a:close/>
                </a:path>
              </a:pathLst>
            </a:custGeom>
            <a:solidFill>
              <a:srgbClr val="000000">
                <a:alpha val="0"/>
              </a:srgbClr>
            </a:solidFill>
          </p:spPr>
          <p:txBody>
            <a:bodyPr/>
            <a:lstStyle/>
            <a:p>
              <a:endParaRPr lang="fr-FR" dirty="0"/>
            </a:p>
          </p:txBody>
        </p:sp>
        <p:sp>
          <p:nvSpPr>
            <p:cNvPr id="12" name="TextBox 12"/>
            <p:cNvSpPr txBox="1"/>
            <p:nvPr/>
          </p:nvSpPr>
          <p:spPr>
            <a:xfrm>
              <a:off x="0" y="0"/>
              <a:ext cx="12201030" cy="923330"/>
            </a:xfrm>
            <a:prstGeom prst="rect">
              <a:avLst/>
            </a:prstGeom>
          </p:spPr>
          <p:txBody>
            <a:bodyPr lIns="0" tIns="0" rIns="0" bIns="0" rtlCol="0" anchor="t"/>
            <a:lstStyle/>
            <a:p>
              <a:pPr marL="325755" lvl="1" algn="ctr">
                <a:lnSpc>
                  <a:spcPts val="4320"/>
                </a:lnSpc>
              </a:pPr>
              <a:r>
                <a:rPr lang="en-US" sz="6600" spc="33" dirty="0">
                  <a:solidFill>
                    <a:srgbClr val="000000"/>
                  </a:solidFill>
                  <a:latin typeface="TT Rounds Condensed"/>
                  <a:ea typeface="TT Rounds Condensed"/>
                  <a:cs typeface="TT Rounds Condensed"/>
                  <a:sym typeface="TT Rounds Condensed"/>
                </a:rPr>
                <a:t>45 : 9 =</a:t>
              </a:r>
            </a:p>
          </p:txBody>
        </p:sp>
      </p:grpSp>
      <p:grpSp>
        <p:nvGrpSpPr>
          <p:cNvPr id="13" name="Group 13"/>
          <p:cNvGrpSpPr/>
          <p:nvPr/>
        </p:nvGrpSpPr>
        <p:grpSpPr>
          <a:xfrm>
            <a:off x="762000" y="35300"/>
            <a:ext cx="13601700" cy="2206491"/>
            <a:chOff x="0" y="0"/>
            <a:chExt cx="18135600" cy="2941988"/>
          </a:xfrm>
        </p:grpSpPr>
        <p:sp>
          <p:nvSpPr>
            <p:cNvPr id="14" name="Freeform 14"/>
            <p:cNvSpPr/>
            <p:nvPr/>
          </p:nvSpPr>
          <p:spPr>
            <a:xfrm>
              <a:off x="0" y="0"/>
              <a:ext cx="18135600" cy="2941988"/>
            </a:xfrm>
            <a:custGeom>
              <a:avLst/>
              <a:gdLst/>
              <a:ahLst/>
              <a:cxnLst/>
              <a:rect l="l" t="t" r="r" b="b"/>
              <a:pathLst>
                <a:path w="18135600" h="2941988">
                  <a:moveTo>
                    <a:pt x="0" y="0"/>
                  </a:moveTo>
                  <a:lnTo>
                    <a:pt x="18135600" y="0"/>
                  </a:lnTo>
                  <a:lnTo>
                    <a:pt x="18135600" y="2941988"/>
                  </a:lnTo>
                  <a:lnTo>
                    <a:pt x="0" y="2941988"/>
                  </a:lnTo>
                  <a:close/>
                </a:path>
              </a:pathLst>
            </a:custGeom>
            <a:solidFill>
              <a:srgbClr val="000000">
                <a:alpha val="0"/>
              </a:srgbClr>
            </a:solidFill>
          </p:spPr>
        </p:sp>
        <p:sp>
          <p:nvSpPr>
            <p:cNvPr id="15" name="TextBox 15"/>
            <p:cNvSpPr txBox="1"/>
            <p:nvPr/>
          </p:nvSpPr>
          <p:spPr>
            <a:xfrm>
              <a:off x="0" y="-28575"/>
              <a:ext cx="18135600" cy="2970563"/>
            </a:xfrm>
            <a:prstGeom prst="rect">
              <a:avLst/>
            </a:prstGeom>
          </p:spPr>
          <p:txBody>
            <a:bodyPr lIns="0" tIns="0" rIns="0" bIns="0" rtlCol="0" anchor="ctr"/>
            <a:lstStyle/>
            <a:p>
              <a:pPr algn="ctr">
                <a:lnSpc>
                  <a:spcPts val="7680"/>
                </a:lnSpc>
              </a:pPr>
              <a:r>
                <a:rPr lang="en-US" sz="6400" b="1" dirty="0" err="1">
                  <a:solidFill>
                    <a:srgbClr val="000000"/>
                  </a:solidFill>
                  <a:latin typeface="Arimo Bold"/>
                  <a:ea typeface="Arimo Bold"/>
                  <a:cs typeface="Arimo Bold"/>
                  <a:sym typeface="Arimo Bold"/>
                </a:rPr>
                <a:t>Calcul</a:t>
              </a:r>
              <a:r>
                <a:rPr lang="en-US" sz="6400" b="1" dirty="0">
                  <a:solidFill>
                    <a:srgbClr val="000000"/>
                  </a:solidFill>
                  <a:latin typeface="Arimo Bold"/>
                  <a:ea typeface="Arimo Bold"/>
                  <a:cs typeface="Arimo Bold"/>
                  <a:sym typeface="Arimo Bold"/>
                </a:rPr>
                <a:t> mental</a:t>
              </a:r>
            </a:p>
          </p:txBody>
        </p:sp>
      </p:grpSp>
      <p:pic>
        <p:nvPicPr>
          <p:cNvPr id="19" name="Image 18">
            <a:extLst>
              <a:ext uri="{FF2B5EF4-FFF2-40B4-BE49-F238E27FC236}">
                <a16:creationId xmlns:a16="http://schemas.microsoft.com/office/drawing/2014/main" id="{C8B9EADD-E591-4C39-A646-B6E0622BED11}"/>
              </a:ext>
            </a:extLst>
          </p:cNvPr>
          <p:cNvPicPr>
            <a:picLocks noChangeAspect="1"/>
          </p:cNvPicPr>
          <p:nvPr/>
        </p:nvPicPr>
        <p:blipFill>
          <a:blip r:embed="rId3"/>
          <a:stretch>
            <a:fillRect/>
          </a:stretch>
        </p:blipFill>
        <p:spPr>
          <a:xfrm>
            <a:off x="1219200" y="4874232"/>
            <a:ext cx="3171095" cy="4814298"/>
          </a:xfrm>
          <a:prstGeom prst="rect">
            <a:avLst/>
          </a:prstGeom>
        </p:spPr>
      </p:pic>
      <p:pic>
        <p:nvPicPr>
          <p:cNvPr id="21" name="Image 20">
            <a:extLst>
              <a:ext uri="{FF2B5EF4-FFF2-40B4-BE49-F238E27FC236}">
                <a16:creationId xmlns:a16="http://schemas.microsoft.com/office/drawing/2014/main" id="{FF81EFB7-CDF2-4109-B54D-14F4F04C52D7}"/>
              </a:ext>
            </a:extLst>
          </p:cNvPr>
          <p:cNvPicPr>
            <a:picLocks noChangeAspect="1"/>
          </p:cNvPicPr>
          <p:nvPr/>
        </p:nvPicPr>
        <p:blipFill>
          <a:blip r:embed="rId4"/>
          <a:stretch>
            <a:fillRect/>
          </a:stretch>
        </p:blipFill>
        <p:spPr>
          <a:xfrm>
            <a:off x="6830802" y="4874232"/>
            <a:ext cx="3164978" cy="4536469"/>
          </a:xfrm>
          <a:prstGeom prst="rect">
            <a:avLst/>
          </a:prstGeom>
        </p:spPr>
      </p:pic>
      <p:pic>
        <p:nvPicPr>
          <p:cNvPr id="23" name="Image 22">
            <a:extLst>
              <a:ext uri="{FF2B5EF4-FFF2-40B4-BE49-F238E27FC236}">
                <a16:creationId xmlns:a16="http://schemas.microsoft.com/office/drawing/2014/main" id="{39AEED2E-E279-4548-8344-5BE703F398D4}"/>
              </a:ext>
            </a:extLst>
          </p:cNvPr>
          <p:cNvPicPr>
            <a:picLocks noChangeAspect="1"/>
          </p:cNvPicPr>
          <p:nvPr/>
        </p:nvPicPr>
        <p:blipFill>
          <a:blip r:embed="rId5"/>
          <a:stretch>
            <a:fillRect/>
          </a:stretch>
        </p:blipFill>
        <p:spPr>
          <a:xfrm>
            <a:off x="11963400" y="5143500"/>
            <a:ext cx="3164978" cy="4251621"/>
          </a:xfrm>
          <a:prstGeom prst="rect">
            <a:avLst/>
          </a:prstGeom>
        </p:spPr>
      </p:pic>
      <p:sp>
        <p:nvSpPr>
          <p:cNvPr id="24" name="ZoneTexte 23">
            <a:extLst>
              <a:ext uri="{FF2B5EF4-FFF2-40B4-BE49-F238E27FC236}">
                <a16:creationId xmlns:a16="http://schemas.microsoft.com/office/drawing/2014/main" id="{488263C6-D2DB-429C-83C6-207118AB5F5E}"/>
              </a:ext>
            </a:extLst>
          </p:cNvPr>
          <p:cNvSpPr txBox="1"/>
          <p:nvPr/>
        </p:nvSpPr>
        <p:spPr>
          <a:xfrm>
            <a:off x="8686800" y="4701208"/>
            <a:ext cx="914400" cy="914400"/>
          </a:xfrm>
          <a:prstGeom prst="rect">
            <a:avLst/>
          </a:prstGeom>
          <a:noFill/>
        </p:spPr>
        <p:txBody>
          <a:bodyPr wrap="square" rtlCol="0">
            <a:spAutoFit/>
          </a:bodyPr>
          <a:lstStyle/>
          <a:p>
            <a:endParaRPr lang="fr-FR" dirty="0"/>
          </a:p>
        </p:txBody>
      </p:sp>
      <p:sp>
        <p:nvSpPr>
          <p:cNvPr id="25" name="ZoneTexte 24">
            <a:extLst>
              <a:ext uri="{FF2B5EF4-FFF2-40B4-BE49-F238E27FC236}">
                <a16:creationId xmlns:a16="http://schemas.microsoft.com/office/drawing/2014/main" id="{D7F57ACB-A653-4223-A77A-9A93D74950E3}"/>
              </a:ext>
            </a:extLst>
          </p:cNvPr>
          <p:cNvSpPr txBox="1"/>
          <p:nvPr/>
        </p:nvSpPr>
        <p:spPr>
          <a:xfrm>
            <a:off x="8686800" y="4701208"/>
            <a:ext cx="914400" cy="914400"/>
          </a:xfrm>
          <a:prstGeom prst="rect">
            <a:avLst/>
          </a:prstGeom>
          <a:noFill/>
        </p:spPr>
        <p:txBody>
          <a:bodyPr wrap="square" rtlCol="0">
            <a:spAutoFit/>
          </a:bodyPr>
          <a:lstStyle/>
          <a:p>
            <a:endParaRPr lang="fr-FR" dirty="0"/>
          </a:p>
        </p:txBody>
      </p:sp>
      <p:sp>
        <p:nvSpPr>
          <p:cNvPr id="26" name="ZoneTexte 25">
            <a:extLst>
              <a:ext uri="{FF2B5EF4-FFF2-40B4-BE49-F238E27FC236}">
                <a16:creationId xmlns:a16="http://schemas.microsoft.com/office/drawing/2014/main" id="{7B90746E-9C9E-47EE-90DE-76B2405D18E5}"/>
              </a:ext>
            </a:extLst>
          </p:cNvPr>
          <p:cNvSpPr txBox="1"/>
          <p:nvPr/>
        </p:nvSpPr>
        <p:spPr>
          <a:xfrm>
            <a:off x="2637048" y="4275596"/>
            <a:ext cx="1676400" cy="769441"/>
          </a:xfrm>
          <a:prstGeom prst="rect">
            <a:avLst/>
          </a:prstGeom>
          <a:noFill/>
        </p:spPr>
        <p:txBody>
          <a:bodyPr wrap="square" rtlCol="0">
            <a:spAutoFit/>
          </a:bodyPr>
          <a:lstStyle/>
          <a:p>
            <a:r>
              <a:rPr lang="fr-FR" sz="4400" dirty="0"/>
              <a:t>36</a:t>
            </a:r>
          </a:p>
        </p:txBody>
      </p:sp>
      <p:sp>
        <p:nvSpPr>
          <p:cNvPr id="27" name="ZoneTexte 26">
            <a:extLst>
              <a:ext uri="{FF2B5EF4-FFF2-40B4-BE49-F238E27FC236}">
                <a16:creationId xmlns:a16="http://schemas.microsoft.com/office/drawing/2014/main" id="{8F2FCF01-035B-403D-A35B-7A0A8EF8E551}"/>
              </a:ext>
            </a:extLst>
          </p:cNvPr>
          <p:cNvSpPr txBox="1"/>
          <p:nvPr/>
        </p:nvSpPr>
        <p:spPr>
          <a:xfrm>
            <a:off x="7924800" y="4082472"/>
            <a:ext cx="1676400" cy="769441"/>
          </a:xfrm>
          <a:prstGeom prst="rect">
            <a:avLst/>
          </a:prstGeom>
          <a:noFill/>
        </p:spPr>
        <p:txBody>
          <a:bodyPr wrap="square" rtlCol="0">
            <a:spAutoFit/>
          </a:bodyPr>
          <a:lstStyle/>
          <a:p>
            <a:r>
              <a:rPr lang="fr-FR" sz="4400" dirty="0"/>
              <a:t>5</a:t>
            </a:r>
          </a:p>
        </p:txBody>
      </p:sp>
      <p:sp>
        <p:nvSpPr>
          <p:cNvPr id="28" name="ZoneTexte 27">
            <a:extLst>
              <a:ext uri="{FF2B5EF4-FFF2-40B4-BE49-F238E27FC236}">
                <a16:creationId xmlns:a16="http://schemas.microsoft.com/office/drawing/2014/main" id="{6F788EE8-A765-4E8F-B318-2B6F24714712}"/>
              </a:ext>
            </a:extLst>
          </p:cNvPr>
          <p:cNvSpPr txBox="1"/>
          <p:nvPr/>
        </p:nvSpPr>
        <p:spPr>
          <a:xfrm>
            <a:off x="13226151" y="3967020"/>
            <a:ext cx="1676400" cy="769441"/>
          </a:xfrm>
          <a:prstGeom prst="rect">
            <a:avLst/>
          </a:prstGeom>
          <a:noFill/>
        </p:spPr>
        <p:txBody>
          <a:bodyPr wrap="square" rtlCol="0">
            <a:spAutoFit/>
          </a:bodyPr>
          <a:lstStyle/>
          <a:p>
            <a:r>
              <a:rPr lang="fr-FR" sz="4400" dirty="0"/>
              <a:t>54</a:t>
            </a:r>
          </a:p>
        </p:txBody>
      </p:sp>
    </p:spTree>
    <p:extLst>
      <p:ext uri="{BB962C8B-B14F-4D97-AF65-F5344CB8AC3E}">
        <p14:creationId xmlns:p14="http://schemas.microsoft.com/office/powerpoint/2010/main" val="4206719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1371600" y="2777884"/>
            <a:ext cx="14458950" cy="6632816"/>
            <a:chOff x="0" y="0"/>
            <a:chExt cx="3808119" cy="1415318"/>
          </a:xfrm>
        </p:grpSpPr>
        <p:sp>
          <p:nvSpPr>
            <p:cNvPr id="4" name="Freeform 4"/>
            <p:cNvSpPr/>
            <p:nvPr/>
          </p:nvSpPr>
          <p:spPr>
            <a:xfrm>
              <a:off x="0" y="0"/>
              <a:ext cx="3808119" cy="1415318"/>
            </a:xfrm>
            <a:custGeom>
              <a:avLst/>
              <a:gdLst/>
              <a:ahLst/>
              <a:cxnLst/>
              <a:rect l="l" t="t" r="r" b="b"/>
              <a:pathLst>
                <a:path w="3808119" h="1415318">
                  <a:moveTo>
                    <a:pt x="27308" y="0"/>
                  </a:moveTo>
                  <a:lnTo>
                    <a:pt x="3780811" y="0"/>
                  </a:lnTo>
                  <a:cubicBezTo>
                    <a:pt x="3795893" y="0"/>
                    <a:pt x="3808119" y="12226"/>
                    <a:pt x="3808119" y="27308"/>
                  </a:cubicBezTo>
                  <a:lnTo>
                    <a:pt x="3808119" y="1388010"/>
                  </a:lnTo>
                  <a:cubicBezTo>
                    <a:pt x="3808119" y="1403092"/>
                    <a:pt x="3795893" y="1415318"/>
                    <a:pt x="3780811" y="1415318"/>
                  </a:cubicBezTo>
                  <a:lnTo>
                    <a:pt x="27308" y="1415318"/>
                  </a:lnTo>
                  <a:cubicBezTo>
                    <a:pt x="12226" y="1415318"/>
                    <a:pt x="0" y="1403092"/>
                    <a:pt x="0" y="1388010"/>
                  </a:cubicBezTo>
                  <a:lnTo>
                    <a:pt x="0" y="27308"/>
                  </a:lnTo>
                  <a:cubicBezTo>
                    <a:pt x="0" y="12226"/>
                    <a:pt x="12226" y="0"/>
                    <a:pt x="27308" y="0"/>
                  </a:cubicBezTo>
                  <a:close/>
                </a:path>
              </a:pathLst>
            </a:custGeom>
            <a:solidFill>
              <a:srgbClr val="FFFFFF"/>
            </a:solidFill>
          </p:spPr>
        </p:sp>
        <p:sp>
          <p:nvSpPr>
            <p:cNvPr id="5" name="TextBox 5"/>
            <p:cNvSpPr txBox="1"/>
            <p:nvPr/>
          </p:nvSpPr>
          <p:spPr>
            <a:xfrm>
              <a:off x="0" y="-9525"/>
              <a:ext cx="3808119" cy="1424843"/>
            </a:xfrm>
            <a:prstGeom prst="rect">
              <a:avLst/>
            </a:prstGeom>
          </p:spPr>
          <p:txBody>
            <a:bodyPr lIns="50800" tIns="50800" rIns="50800" bIns="50800" rtlCol="0" anchor="ctr"/>
            <a:lstStyle/>
            <a:p>
              <a:pPr algn="ctr">
                <a:lnSpc>
                  <a:spcPts val="2520"/>
                </a:lnSpc>
              </a:pPr>
              <a:endParaRPr/>
            </a:p>
          </p:txBody>
        </p:sp>
      </p:grpSp>
      <p:sp>
        <p:nvSpPr>
          <p:cNvPr id="8" name="TextBox 8"/>
          <p:cNvSpPr txBox="1"/>
          <p:nvPr/>
        </p:nvSpPr>
        <p:spPr>
          <a:xfrm>
            <a:off x="7010400" y="3261316"/>
            <a:ext cx="8640552" cy="4496108"/>
          </a:xfrm>
          <a:prstGeom prst="rect">
            <a:avLst/>
          </a:prstGeom>
        </p:spPr>
        <p:txBody>
          <a:bodyPr lIns="0" tIns="0" rIns="0" bIns="0" rtlCol="0" anchor="t"/>
          <a:lstStyle/>
          <a:p>
            <a:pPr algn="l">
              <a:lnSpc>
                <a:spcPts val="3117"/>
              </a:lnSpc>
            </a:pPr>
            <a:endParaRPr lang="en-US" sz="2899" spc="27" dirty="0">
              <a:solidFill>
                <a:srgbClr val="000000"/>
              </a:solidFill>
              <a:latin typeface="TT Rounds Condensed"/>
              <a:ea typeface="TT Rounds Condensed"/>
              <a:cs typeface="TT Rounds Condensed"/>
              <a:sym typeface="TT Rounds Condensed"/>
            </a:endParaRPr>
          </a:p>
        </p:txBody>
      </p:sp>
      <p:grpSp>
        <p:nvGrpSpPr>
          <p:cNvPr id="10" name="Group 10"/>
          <p:cNvGrpSpPr/>
          <p:nvPr/>
        </p:nvGrpSpPr>
        <p:grpSpPr>
          <a:xfrm>
            <a:off x="1371600" y="2529576"/>
            <a:ext cx="14859000" cy="1297030"/>
            <a:chOff x="0" y="0"/>
            <a:chExt cx="12201030" cy="923330"/>
          </a:xfrm>
        </p:grpSpPr>
        <p:sp>
          <p:nvSpPr>
            <p:cNvPr id="11" name="Freeform 11"/>
            <p:cNvSpPr/>
            <p:nvPr/>
          </p:nvSpPr>
          <p:spPr>
            <a:xfrm>
              <a:off x="0" y="0"/>
              <a:ext cx="12201030" cy="923330"/>
            </a:xfrm>
            <a:custGeom>
              <a:avLst/>
              <a:gdLst/>
              <a:ahLst/>
              <a:cxnLst/>
              <a:rect l="l" t="t" r="r" b="b"/>
              <a:pathLst>
                <a:path w="12201030" h="923330">
                  <a:moveTo>
                    <a:pt x="0" y="0"/>
                  </a:moveTo>
                  <a:lnTo>
                    <a:pt x="12201030" y="0"/>
                  </a:lnTo>
                  <a:lnTo>
                    <a:pt x="12201030" y="923330"/>
                  </a:lnTo>
                  <a:lnTo>
                    <a:pt x="0" y="923330"/>
                  </a:lnTo>
                  <a:close/>
                </a:path>
              </a:pathLst>
            </a:custGeom>
            <a:solidFill>
              <a:srgbClr val="000000">
                <a:alpha val="0"/>
              </a:srgbClr>
            </a:solidFill>
          </p:spPr>
          <p:txBody>
            <a:bodyPr/>
            <a:lstStyle/>
            <a:p>
              <a:endParaRPr lang="fr-FR" dirty="0"/>
            </a:p>
          </p:txBody>
        </p:sp>
        <p:sp>
          <p:nvSpPr>
            <p:cNvPr id="12" name="TextBox 12"/>
            <p:cNvSpPr txBox="1"/>
            <p:nvPr/>
          </p:nvSpPr>
          <p:spPr>
            <a:xfrm>
              <a:off x="0" y="0"/>
              <a:ext cx="12201030" cy="923330"/>
            </a:xfrm>
            <a:prstGeom prst="rect">
              <a:avLst/>
            </a:prstGeom>
          </p:spPr>
          <p:txBody>
            <a:bodyPr lIns="0" tIns="0" rIns="0" bIns="0" rtlCol="0" anchor="t"/>
            <a:lstStyle/>
            <a:p>
              <a:pPr marL="325755" lvl="1" algn="ctr">
                <a:lnSpc>
                  <a:spcPts val="4320"/>
                </a:lnSpc>
              </a:pPr>
              <a:r>
                <a:rPr lang="en-US" sz="6600" spc="33" dirty="0">
                  <a:solidFill>
                    <a:srgbClr val="000000"/>
                  </a:solidFill>
                  <a:latin typeface="TT Rounds Condensed"/>
                  <a:ea typeface="TT Rounds Condensed"/>
                  <a:cs typeface="TT Rounds Condensed"/>
                  <a:sym typeface="TT Rounds Condensed"/>
                </a:rPr>
                <a:t>441 + 60 =</a:t>
              </a:r>
            </a:p>
          </p:txBody>
        </p:sp>
      </p:grpSp>
      <p:grpSp>
        <p:nvGrpSpPr>
          <p:cNvPr id="13" name="Group 13"/>
          <p:cNvGrpSpPr/>
          <p:nvPr/>
        </p:nvGrpSpPr>
        <p:grpSpPr>
          <a:xfrm>
            <a:off x="762000" y="35300"/>
            <a:ext cx="13601700" cy="2206491"/>
            <a:chOff x="0" y="0"/>
            <a:chExt cx="18135600" cy="2941988"/>
          </a:xfrm>
        </p:grpSpPr>
        <p:sp>
          <p:nvSpPr>
            <p:cNvPr id="14" name="Freeform 14"/>
            <p:cNvSpPr/>
            <p:nvPr/>
          </p:nvSpPr>
          <p:spPr>
            <a:xfrm>
              <a:off x="0" y="0"/>
              <a:ext cx="18135600" cy="2941988"/>
            </a:xfrm>
            <a:custGeom>
              <a:avLst/>
              <a:gdLst/>
              <a:ahLst/>
              <a:cxnLst/>
              <a:rect l="l" t="t" r="r" b="b"/>
              <a:pathLst>
                <a:path w="18135600" h="2941988">
                  <a:moveTo>
                    <a:pt x="0" y="0"/>
                  </a:moveTo>
                  <a:lnTo>
                    <a:pt x="18135600" y="0"/>
                  </a:lnTo>
                  <a:lnTo>
                    <a:pt x="18135600" y="2941988"/>
                  </a:lnTo>
                  <a:lnTo>
                    <a:pt x="0" y="2941988"/>
                  </a:lnTo>
                  <a:close/>
                </a:path>
              </a:pathLst>
            </a:custGeom>
            <a:solidFill>
              <a:srgbClr val="000000">
                <a:alpha val="0"/>
              </a:srgbClr>
            </a:solidFill>
          </p:spPr>
        </p:sp>
        <p:sp>
          <p:nvSpPr>
            <p:cNvPr id="15" name="TextBox 15"/>
            <p:cNvSpPr txBox="1"/>
            <p:nvPr/>
          </p:nvSpPr>
          <p:spPr>
            <a:xfrm>
              <a:off x="0" y="-28575"/>
              <a:ext cx="18135600" cy="2970563"/>
            </a:xfrm>
            <a:prstGeom prst="rect">
              <a:avLst/>
            </a:prstGeom>
          </p:spPr>
          <p:txBody>
            <a:bodyPr lIns="0" tIns="0" rIns="0" bIns="0" rtlCol="0" anchor="ctr"/>
            <a:lstStyle/>
            <a:p>
              <a:pPr algn="ctr">
                <a:lnSpc>
                  <a:spcPts val="7680"/>
                </a:lnSpc>
              </a:pPr>
              <a:r>
                <a:rPr lang="en-US" sz="6400" b="1" dirty="0" err="1">
                  <a:solidFill>
                    <a:srgbClr val="000000"/>
                  </a:solidFill>
                  <a:latin typeface="Arimo Bold"/>
                  <a:ea typeface="Arimo Bold"/>
                  <a:cs typeface="Arimo Bold"/>
                  <a:sym typeface="Arimo Bold"/>
                </a:rPr>
                <a:t>Calcul</a:t>
              </a:r>
              <a:r>
                <a:rPr lang="en-US" sz="6400" b="1" dirty="0">
                  <a:solidFill>
                    <a:srgbClr val="000000"/>
                  </a:solidFill>
                  <a:latin typeface="Arimo Bold"/>
                  <a:ea typeface="Arimo Bold"/>
                  <a:cs typeface="Arimo Bold"/>
                  <a:sym typeface="Arimo Bold"/>
                </a:rPr>
                <a:t> mental</a:t>
              </a:r>
            </a:p>
          </p:txBody>
        </p:sp>
      </p:grpSp>
      <p:pic>
        <p:nvPicPr>
          <p:cNvPr id="19" name="Image 18">
            <a:extLst>
              <a:ext uri="{FF2B5EF4-FFF2-40B4-BE49-F238E27FC236}">
                <a16:creationId xmlns:a16="http://schemas.microsoft.com/office/drawing/2014/main" id="{C8B9EADD-E591-4C39-A646-B6E0622BED11}"/>
              </a:ext>
            </a:extLst>
          </p:cNvPr>
          <p:cNvPicPr>
            <a:picLocks noChangeAspect="1"/>
          </p:cNvPicPr>
          <p:nvPr/>
        </p:nvPicPr>
        <p:blipFill>
          <a:blip r:embed="rId3"/>
          <a:stretch>
            <a:fillRect/>
          </a:stretch>
        </p:blipFill>
        <p:spPr>
          <a:xfrm>
            <a:off x="1219200" y="4874232"/>
            <a:ext cx="3171095" cy="4814298"/>
          </a:xfrm>
          <a:prstGeom prst="rect">
            <a:avLst/>
          </a:prstGeom>
        </p:spPr>
      </p:pic>
      <p:pic>
        <p:nvPicPr>
          <p:cNvPr id="21" name="Image 20">
            <a:extLst>
              <a:ext uri="{FF2B5EF4-FFF2-40B4-BE49-F238E27FC236}">
                <a16:creationId xmlns:a16="http://schemas.microsoft.com/office/drawing/2014/main" id="{FF81EFB7-CDF2-4109-B54D-14F4F04C52D7}"/>
              </a:ext>
            </a:extLst>
          </p:cNvPr>
          <p:cNvPicPr>
            <a:picLocks noChangeAspect="1"/>
          </p:cNvPicPr>
          <p:nvPr/>
        </p:nvPicPr>
        <p:blipFill>
          <a:blip r:embed="rId4"/>
          <a:stretch>
            <a:fillRect/>
          </a:stretch>
        </p:blipFill>
        <p:spPr>
          <a:xfrm>
            <a:off x="6830802" y="4874232"/>
            <a:ext cx="3164978" cy="4536469"/>
          </a:xfrm>
          <a:prstGeom prst="rect">
            <a:avLst/>
          </a:prstGeom>
        </p:spPr>
      </p:pic>
      <p:pic>
        <p:nvPicPr>
          <p:cNvPr id="23" name="Image 22">
            <a:extLst>
              <a:ext uri="{FF2B5EF4-FFF2-40B4-BE49-F238E27FC236}">
                <a16:creationId xmlns:a16="http://schemas.microsoft.com/office/drawing/2014/main" id="{39AEED2E-E279-4548-8344-5BE703F398D4}"/>
              </a:ext>
            </a:extLst>
          </p:cNvPr>
          <p:cNvPicPr>
            <a:picLocks noChangeAspect="1"/>
          </p:cNvPicPr>
          <p:nvPr/>
        </p:nvPicPr>
        <p:blipFill>
          <a:blip r:embed="rId5"/>
          <a:stretch>
            <a:fillRect/>
          </a:stretch>
        </p:blipFill>
        <p:spPr>
          <a:xfrm>
            <a:off x="11963400" y="5143500"/>
            <a:ext cx="3164978" cy="4251621"/>
          </a:xfrm>
          <a:prstGeom prst="rect">
            <a:avLst/>
          </a:prstGeom>
        </p:spPr>
      </p:pic>
      <p:sp>
        <p:nvSpPr>
          <p:cNvPr id="24" name="ZoneTexte 23">
            <a:extLst>
              <a:ext uri="{FF2B5EF4-FFF2-40B4-BE49-F238E27FC236}">
                <a16:creationId xmlns:a16="http://schemas.microsoft.com/office/drawing/2014/main" id="{488263C6-D2DB-429C-83C6-207118AB5F5E}"/>
              </a:ext>
            </a:extLst>
          </p:cNvPr>
          <p:cNvSpPr txBox="1"/>
          <p:nvPr/>
        </p:nvSpPr>
        <p:spPr>
          <a:xfrm>
            <a:off x="8686800" y="4701208"/>
            <a:ext cx="914400" cy="914400"/>
          </a:xfrm>
          <a:prstGeom prst="rect">
            <a:avLst/>
          </a:prstGeom>
          <a:noFill/>
        </p:spPr>
        <p:txBody>
          <a:bodyPr wrap="square" rtlCol="0">
            <a:spAutoFit/>
          </a:bodyPr>
          <a:lstStyle/>
          <a:p>
            <a:endParaRPr lang="fr-FR" dirty="0"/>
          </a:p>
        </p:txBody>
      </p:sp>
      <p:sp>
        <p:nvSpPr>
          <p:cNvPr id="25" name="ZoneTexte 24">
            <a:extLst>
              <a:ext uri="{FF2B5EF4-FFF2-40B4-BE49-F238E27FC236}">
                <a16:creationId xmlns:a16="http://schemas.microsoft.com/office/drawing/2014/main" id="{D7F57ACB-A653-4223-A77A-9A93D74950E3}"/>
              </a:ext>
            </a:extLst>
          </p:cNvPr>
          <p:cNvSpPr txBox="1"/>
          <p:nvPr/>
        </p:nvSpPr>
        <p:spPr>
          <a:xfrm>
            <a:off x="8686800" y="4701208"/>
            <a:ext cx="914400" cy="914400"/>
          </a:xfrm>
          <a:prstGeom prst="rect">
            <a:avLst/>
          </a:prstGeom>
          <a:noFill/>
        </p:spPr>
        <p:txBody>
          <a:bodyPr wrap="square" rtlCol="0">
            <a:spAutoFit/>
          </a:bodyPr>
          <a:lstStyle/>
          <a:p>
            <a:endParaRPr lang="fr-FR" dirty="0"/>
          </a:p>
        </p:txBody>
      </p:sp>
      <p:sp>
        <p:nvSpPr>
          <p:cNvPr id="26" name="ZoneTexte 25">
            <a:extLst>
              <a:ext uri="{FF2B5EF4-FFF2-40B4-BE49-F238E27FC236}">
                <a16:creationId xmlns:a16="http://schemas.microsoft.com/office/drawing/2014/main" id="{7B90746E-9C9E-47EE-90DE-76B2405D18E5}"/>
              </a:ext>
            </a:extLst>
          </p:cNvPr>
          <p:cNvSpPr txBox="1"/>
          <p:nvPr/>
        </p:nvSpPr>
        <p:spPr>
          <a:xfrm>
            <a:off x="2637048" y="4275596"/>
            <a:ext cx="1676400" cy="769441"/>
          </a:xfrm>
          <a:prstGeom prst="rect">
            <a:avLst/>
          </a:prstGeom>
          <a:noFill/>
        </p:spPr>
        <p:txBody>
          <a:bodyPr wrap="square" rtlCol="0">
            <a:spAutoFit/>
          </a:bodyPr>
          <a:lstStyle/>
          <a:p>
            <a:r>
              <a:rPr lang="fr-FR" sz="4400" dirty="0"/>
              <a:t>501</a:t>
            </a:r>
          </a:p>
        </p:txBody>
      </p:sp>
      <p:sp>
        <p:nvSpPr>
          <p:cNvPr id="27" name="ZoneTexte 26">
            <a:extLst>
              <a:ext uri="{FF2B5EF4-FFF2-40B4-BE49-F238E27FC236}">
                <a16:creationId xmlns:a16="http://schemas.microsoft.com/office/drawing/2014/main" id="{8F2FCF01-035B-403D-A35B-7A0A8EF8E551}"/>
              </a:ext>
            </a:extLst>
          </p:cNvPr>
          <p:cNvSpPr txBox="1"/>
          <p:nvPr/>
        </p:nvSpPr>
        <p:spPr>
          <a:xfrm>
            <a:off x="7924800" y="4082472"/>
            <a:ext cx="1676400" cy="769441"/>
          </a:xfrm>
          <a:prstGeom prst="rect">
            <a:avLst/>
          </a:prstGeom>
          <a:noFill/>
        </p:spPr>
        <p:txBody>
          <a:bodyPr wrap="square" rtlCol="0">
            <a:spAutoFit/>
          </a:bodyPr>
          <a:lstStyle/>
          <a:p>
            <a:r>
              <a:rPr lang="fr-FR" sz="4400" dirty="0"/>
              <a:t>511</a:t>
            </a:r>
          </a:p>
        </p:txBody>
      </p:sp>
      <p:sp>
        <p:nvSpPr>
          <p:cNvPr id="28" name="ZoneTexte 27">
            <a:extLst>
              <a:ext uri="{FF2B5EF4-FFF2-40B4-BE49-F238E27FC236}">
                <a16:creationId xmlns:a16="http://schemas.microsoft.com/office/drawing/2014/main" id="{6F788EE8-A765-4E8F-B318-2B6F24714712}"/>
              </a:ext>
            </a:extLst>
          </p:cNvPr>
          <p:cNvSpPr txBox="1"/>
          <p:nvPr/>
        </p:nvSpPr>
        <p:spPr>
          <a:xfrm>
            <a:off x="13226151" y="3967020"/>
            <a:ext cx="1676400" cy="769441"/>
          </a:xfrm>
          <a:prstGeom prst="rect">
            <a:avLst/>
          </a:prstGeom>
          <a:noFill/>
        </p:spPr>
        <p:txBody>
          <a:bodyPr wrap="square" rtlCol="0">
            <a:spAutoFit/>
          </a:bodyPr>
          <a:lstStyle/>
          <a:p>
            <a:r>
              <a:rPr lang="fr-FR" sz="4400" dirty="0"/>
              <a:t>491</a:t>
            </a:r>
          </a:p>
        </p:txBody>
      </p:sp>
    </p:spTree>
    <p:extLst>
      <p:ext uri="{BB962C8B-B14F-4D97-AF65-F5344CB8AC3E}">
        <p14:creationId xmlns:p14="http://schemas.microsoft.com/office/powerpoint/2010/main" val="3361482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1371600" y="2777884"/>
            <a:ext cx="14458950" cy="6632816"/>
            <a:chOff x="0" y="0"/>
            <a:chExt cx="3808119" cy="1415318"/>
          </a:xfrm>
        </p:grpSpPr>
        <p:sp>
          <p:nvSpPr>
            <p:cNvPr id="4" name="Freeform 4"/>
            <p:cNvSpPr/>
            <p:nvPr/>
          </p:nvSpPr>
          <p:spPr>
            <a:xfrm>
              <a:off x="0" y="0"/>
              <a:ext cx="3808119" cy="1415318"/>
            </a:xfrm>
            <a:custGeom>
              <a:avLst/>
              <a:gdLst/>
              <a:ahLst/>
              <a:cxnLst/>
              <a:rect l="l" t="t" r="r" b="b"/>
              <a:pathLst>
                <a:path w="3808119" h="1415318">
                  <a:moveTo>
                    <a:pt x="27308" y="0"/>
                  </a:moveTo>
                  <a:lnTo>
                    <a:pt x="3780811" y="0"/>
                  </a:lnTo>
                  <a:cubicBezTo>
                    <a:pt x="3795893" y="0"/>
                    <a:pt x="3808119" y="12226"/>
                    <a:pt x="3808119" y="27308"/>
                  </a:cubicBezTo>
                  <a:lnTo>
                    <a:pt x="3808119" y="1388010"/>
                  </a:lnTo>
                  <a:cubicBezTo>
                    <a:pt x="3808119" y="1403092"/>
                    <a:pt x="3795893" y="1415318"/>
                    <a:pt x="3780811" y="1415318"/>
                  </a:cubicBezTo>
                  <a:lnTo>
                    <a:pt x="27308" y="1415318"/>
                  </a:lnTo>
                  <a:cubicBezTo>
                    <a:pt x="12226" y="1415318"/>
                    <a:pt x="0" y="1403092"/>
                    <a:pt x="0" y="1388010"/>
                  </a:cubicBezTo>
                  <a:lnTo>
                    <a:pt x="0" y="27308"/>
                  </a:lnTo>
                  <a:cubicBezTo>
                    <a:pt x="0" y="12226"/>
                    <a:pt x="12226" y="0"/>
                    <a:pt x="27308" y="0"/>
                  </a:cubicBezTo>
                  <a:close/>
                </a:path>
              </a:pathLst>
            </a:custGeom>
            <a:solidFill>
              <a:srgbClr val="FFFFFF"/>
            </a:solidFill>
          </p:spPr>
        </p:sp>
        <p:sp>
          <p:nvSpPr>
            <p:cNvPr id="5" name="TextBox 5"/>
            <p:cNvSpPr txBox="1"/>
            <p:nvPr/>
          </p:nvSpPr>
          <p:spPr>
            <a:xfrm>
              <a:off x="0" y="-9525"/>
              <a:ext cx="3808119" cy="1424843"/>
            </a:xfrm>
            <a:prstGeom prst="rect">
              <a:avLst/>
            </a:prstGeom>
          </p:spPr>
          <p:txBody>
            <a:bodyPr lIns="50800" tIns="50800" rIns="50800" bIns="50800" rtlCol="0" anchor="ctr"/>
            <a:lstStyle/>
            <a:p>
              <a:pPr algn="ctr">
                <a:lnSpc>
                  <a:spcPts val="2520"/>
                </a:lnSpc>
              </a:pPr>
              <a:endParaRPr/>
            </a:p>
          </p:txBody>
        </p:sp>
      </p:grpSp>
      <p:sp>
        <p:nvSpPr>
          <p:cNvPr id="8" name="TextBox 8"/>
          <p:cNvSpPr txBox="1"/>
          <p:nvPr/>
        </p:nvSpPr>
        <p:spPr>
          <a:xfrm>
            <a:off x="7010400" y="3261316"/>
            <a:ext cx="8640552" cy="4496108"/>
          </a:xfrm>
          <a:prstGeom prst="rect">
            <a:avLst/>
          </a:prstGeom>
        </p:spPr>
        <p:txBody>
          <a:bodyPr lIns="0" tIns="0" rIns="0" bIns="0" rtlCol="0" anchor="t"/>
          <a:lstStyle/>
          <a:p>
            <a:pPr algn="l">
              <a:lnSpc>
                <a:spcPts val="3117"/>
              </a:lnSpc>
            </a:pPr>
            <a:endParaRPr lang="en-US" sz="2899" spc="27" dirty="0">
              <a:solidFill>
                <a:srgbClr val="000000"/>
              </a:solidFill>
              <a:latin typeface="TT Rounds Condensed"/>
              <a:ea typeface="TT Rounds Condensed"/>
              <a:cs typeface="TT Rounds Condensed"/>
              <a:sym typeface="TT Rounds Condensed"/>
            </a:endParaRPr>
          </a:p>
        </p:txBody>
      </p:sp>
      <p:grpSp>
        <p:nvGrpSpPr>
          <p:cNvPr id="10" name="Group 10"/>
          <p:cNvGrpSpPr/>
          <p:nvPr/>
        </p:nvGrpSpPr>
        <p:grpSpPr>
          <a:xfrm>
            <a:off x="983791" y="3031502"/>
            <a:ext cx="14859000" cy="1297030"/>
            <a:chOff x="0" y="0"/>
            <a:chExt cx="12201030" cy="923330"/>
          </a:xfrm>
        </p:grpSpPr>
        <p:sp>
          <p:nvSpPr>
            <p:cNvPr id="11" name="Freeform 11"/>
            <p:cNvSpPr/>
            <p:nvPr/>
          </p:nvSpPr>
          <p:spPr>
            <a:xfrm>
              <a:off x="0" y="0"/>
              <a:ext cx="12201030" cy="923330"/>
            </a:xfrm>
            <a:custGeom>
              <a:avLst/>
              <a:gdLst/>
              <a:ahLst/>
              <a:cxnLst/>
              <a:rect l="l" t="t" r="r" b="b"/>
              <a:pathLst>
                <a:path w="12201030" h="923330">
                  <a:moveTo>
                    <a:pt x="0" y="0"/>
                  </a:moveTo>
                  <a:lnTo>
                    <a:pt x="12201030" y="0"/>
                  </a:lnTo>
                  <a:lnTo>
                    <a:pt x="12201030" y="923330"/>
                  </a:lnTo>
                  <a:lnTo>
                    <a:pt x="0" y="923330"/>
                  </a:lnTo>
                  <a:close/>
                </a:path>
              </a:pathLst>
            </a:custGeom>
            <a:solidFill>
              <a:srgbClr val="000000">
                <a:alpha val="0"/>
              </a:srgbClr>
            </a:solidFill>
          </p:spPr>
          <p:txBody>
            <a:bodyPr/>
            <a:lstStyle/>
            <a:p>
              <a:endParaRPr lang="fr-FR" dirty="0"/>
            </a:p>
          </p:txBody>
        </p:sp>
        <p:sp>
          <p:nvSpPr>
            <p:cNvPr id="12" name="TextBox 12"/>
            <p:cNvSpPr txBox="1"/>
            <p:nvPr/>
          </p:nvSpPr>
          <p:spPr>
            <a:xfrm>
              <a:off x="0" y="0"/>
              <a:ext cx="12201030" cy="923330"/>
            </a:xfrm>
            <a:prstGeom prst="rect">
              <a:avLst/>
            </a:prstGeom>
          </p:spPr>
          <p:txBody>
            <a:bodyPr lIns="0" tIns="0" rIns="0" bIns="0" rtlCol="0" anchor="t"/>
            <a:lstStyle/>
            <a:p>
              <a:pPr marL="325755" lvl="1" algn="ctr">
                <a:lnSpc>
                  <a:spcPts val="4320"/>
                </a:lnSpc>
              </a:pPr>
              <a:r>
                <a:rPr lang="en-US" sz="6600" spc="33" dirty="0">
                  <a:solidFill>
                    <a:srgbClr val="000000"/>
                  </a:solidFill>
                  <a:latin typeface="TT Rounds Condensed"/>
                  <a:ea typeface="TT Rounds Condensed"/>
                  <a:cs typeface="TT Rounds Condensed"/>
                  <a:sym typeface="TT Rounds Condensed"/>
                </a:rPr>
                <a:t>660 + …..   = 1000</a:t>
              </a:r>
            </a:p>
          </p:txBody>
        </p:sp>
      </p:grpSp>
      <p:grpSp>
        <p:nvGrpSpPr>
          <p:cNvPr id="13" name="Group 13"/>
          <p:cNvGrpSpPr/>
          <p:nvPr/>
        </p:nvGrpSpPr>
        <p:grpSpPr>
          <a:xfrm>
            <a:off x="762000" y="35300"/>
            <a:ext cx="13601700" cy="2206491"/>
            <a:chOff x="0" y="0"/>
            <a:chExt cx="18135600" cy="2941988"/>
          </a:xfrm>
        </p:grpSpPr>
        <p:sp>
          <p:nvSpPr>
            <p:cNvPr id="14" name="Freeform 14"/>
            <p:cNvSpPr/>
            <p:nvPr/>
          </p:nvSpPr>
          <p:spPr>
            <a:xfrm>
              <a:off x="0" y="0"/>
              <a:ext cx="18135600" cy="2941988"/>
            </a:xfrm>
            <a:custGeom>
              <a:avLst/>
              <a:gdLst/>
              <a:ahLst/>
              <a:cxnLst/>
              <a:rect l="l" t="t" r="r" b="b"/>
              <a:pathLst>
                <a:path w="18135600" h="2941988">
                  <a:moveTo>
                    <a:pt x="0" y="0"/>
                  </a:moveTo>
                  <a:lnTo>
                    <a:pt x="18135600" y="0"/>
                  </a:lnTo>
                  <a:lnTo>
                    <a:pt x="18135600" y="2941988"/>
                  </a:lnTo>
                  <a:lnTo>
                    <a:pt x="0" y="2941988"/>
                  </a:lnTo>
                  <a:close/>
                </a:path>
              </a:pathLst>
            </a:custGeom>
            <a:solidFill>
              <a:srgbClr val="000000">
                <a:alpha val="0"/>
              </a:srgbClr>
            </a:solidFill>
          </p:spPr>
        </p:sp>
        <p:sp>
          <p:nvSpPr>
            <p:cNvPr id="15" name="TextBox 15"/>
            <p:cNvSpPr txBox="1"/>
            <p:nvPr/>
          </p:nvSpPr>
          <p:spPr>
            <a:xfrm>
              <a:off x="0" y="-28575"/>
              <a:ext cx="18135600" cy="2970563"/>
            </a:xfrm>
            <a:prstGeom prst="rect">
              <a:avLst/>
            </a:prstGeom>
          </p:spPr>
          <p:txBody>
            <a:bodyPr lIns="0" tIns="0" rIns="0" bIns="0" rtlCol="0" anchor="ctr"/>
            <a:lstStyle/>
            <a:p>
              <a:pPr algn="ctr">
                <a:lnSpc>
                  <a:spcPts val="7680"/>
                </a:lnSpc>
              </a:pPr>
              <a:r>
                <a:rPr lang="en-US" sz="6400" b="1" dirty="0" err="1">
                  <a:solidFill>
                    <a:srgbClr val="000000"/>
                  </a:solidFill>
                  <a:latin typeface="Arimo Bold"/>
                  <a:ea typeface="Arimo Bold"/>
                  <a:cs typeface="Arimo Bold"/>
                  <a:sym typeface="Arimo Bold"/>
                </a:rPr>
                <a:t>Calcul</a:t>
              </a:r>
              <a:r>
                <a:rPr lang="en-US" sz="6400" b="1" dirty="0">
                  <a:solidFill>
                    <a:srgbClr val="000000"/>
                  </a:solidFill>
                  <a:latin typeface="Arimo Bold"/>
                  <a:ea typeface="Arimo Bold"/>
                  <a:cs typeface="Arimo Bold"/>
                  <a:sym typeface="Arimo Bold"/>
                </a:rPr>
                <a:t> mental</a:t>
              </a:r>
            </a:p>
          </p:txBody>
        </p:sp>
      </p:grpSp>
      <p:pic>
        <p:nvPicPr>
          <p:cNvPr id="19" name="Image 18">
            <a:extLst>
              <a:ext uri="{FF2B5EF4-FFF2-40B4-BE49-F238E27FC236}">
                <a16:creationId xmlns:a16="http://schemas.microsoft.com/office/drawing/2014/main" id="{C8B9EADD-E591-4C39-A646-B6E0622BED11}"/>
              </a:ext>
            </a:extLst>
          </p:cNvPr>
          <p:cNvPicPr>
            <a:picLocks noChangeAspect="1"/>
          </p:cNvPicPr>
          <p:nvPr/>
        </p:nvPicPr>
        <p:blipFill>
          <a:blip r:embed="rId3"/>
          <a:stretch>
            <a:fillRect/>
          </a:stretch>
        </p:blipFill>
        <p:spPr>
          <a:xfrm>
            <a:off x="1219200" y="4874232"/>
            <a:ext cx="3171095" cy="4814298"/>
          </a:xfrm>
          <a:prstGeom prst="rect">
            <a:avLst/>
          </a:prstGeom>
        </p:spPr>
      </p:pic>
      <p:pic>
        <p:nvPicPr>
          <p:cNvPr id="21" name="Image 20">
            <a:extLst>
              <a:ext uri="{FF2B5EF4-FFF2-40B4-BE49-F238E27FC236}">
                <a16:creationId xmlns:a16="http://schemas.microsoft.com/office/drawing/2014/main" id="{FF81EFB7-CDF2-4109-B54D-14F4F04C52D7}"/>
              </a:ext>
            </a:extLst>
          </p:cNvPr>
          <p:cNvPicPr>
            <a:picLocks noChangeAspect="1"/>
          </p:cNvPicPr>
          <p:nvPr/>
        </p:nvPicPr>
        <p:blipFill>
          <a:blip r:embed="rId4"/>
          <a:stretch>
            <a:fillRect/>
          </a:stretch>
        </p:blipFill>
        <p:spPr>
          <a:xfrm>
            <a:off x="6830802" y="4874232"/>
            <a:ext cx="3164978" cy="4536469"/>
          </a:xfrm>
          <a:prstGeom prst="rect">
            <a:avLst/>
          </a:prstGeom>
        </p:spPr>
      </p:pic>
      <p:pic>
        <p:nvPicPr>
          <p:cNvPr id="23" name="Image 22">
            <a:extLst>
              <a:ext uri="{FF2B5EF4-FFF2-40B4-BE49-F238E27FC236}">
                <a16:creationId xmlns:a16="http://schemas.microsoft.com/office/drawing/2014/main" id="{39AEED2E-E279-4548-8344-5BE703F398D4}"/>
              </a:ext>
            </a:extLst>
          </p:cNvPr>
          <p:cNvPicPr>
            <a:picLocks noChangeAspect="1"/>
          </p:cNvPicPr>
          <p:nvPr/>
        </p:nvPicPr>
        <p:blipFill>
          <a:blip r:embed="rId5"/>
          <a:stretch>
            <a:fillRect/>
          </a:stretch>
        </p:blipFill>
        <p:spPr>
          <a:xfrm>
            <a:off x="11963400" y="5143500"/>
            <a:ext cx="3164978" cy="4251621"/>
          </a:xfrm>
          <a:prstGeom prst="rect">
            <a:avLst/>
          </a:prstGeom>
        </p:spPr>
      </p:pic>
      <p:sp>
        <p:nvSpPr>
          <p:cNvPr id="24" name="ZoneTexte 23">
            <a:extLst>
              <a:ext uri="{FF2B5EF4-FFF2-40B4-BE49-F238E27FC236}">
                <a16:creationId xmlns:a16="http://schemas.microsoft.com/office/drawing/2014/main" id="{488263C6-D2DB-429C-83C6-207118AB5F5E}"/>
              </a:ext>
            </a:extLst>
          </p:cNvPr>
          <p:cNvSpPr txBox="1"/>
          <p:nvPr/>
        </p:nvSpPr>
        <p:spPr>
          <a:xfrm>
            <a:off x="8686800" y="4701208"/>
            <a:ext cx="914400" cy="914400"/>
          </a:xfrm>
          <a:prstGeom prst="rect">
            <a:avLst/>
          </a:prstGeom>
          <a:noFill/>
        </p:spPr>
        <p:txBody>
          <a:bodyPr wrap="square" rtlCol="0">
            <a:spAutoFit/>
          </a:bodyPr>
          <a:lstStyle/>
          <a:p>
            <a:endParaRPr lang="fr-FR" dirty="0"/>
          </a:p>
        </p:txBody>
      </p:sp>
      <p:sp>
        <p:nvSpPr>
          <p:cNvPr id="25" name="ZoneTexte 24">
            <a:extLst>
              <a:ext uri="{FF2B5EF4-FFF2-40B4-BE49-F238E27FC236}">
                <a16:creationId xmlns:a16="http://schemas.microsoft.com/office/drawing/2014/main" id="{D7F57ACB-A653-4223-A77A-9A93D74950E3}"/>
              </a:ext>
            </a:extLst>
          </p:cNvPr>
          <p:cNvSpPr txBox="1"/>
          <p:nvPr/>
        </p:nvSpPr>
        <p:spPr>
          <a:xfrm>
            <a:off x="8686800" y="4701208"/>
            <a:ext cx="914400" cy="914400"/>
          </a:xfrm>
          <a:prstGeom prst="rect">
            <a:avLst/>
          </a:prstGeom>
          <a:noFill/>
        </p:spPr>
        <p:txBody>
          <a:bodyPr wrap="square" rtlCol="0">
            <a:spAutoFit/>
          </a:bodyPr>
          <a:lstStyle/>
          <a:p>
            <a:endParaRPr lang="fr-FR" dirty="0"/>
          </a:p>
        </p:txBody>
      </p:sp>
      <p:sp>
        <p:nvSpPr>
          <p:cNvPr id="26" name="ZoneTexte 25">
            <a:extLst>
              <a:ext uri="{FF2B5EF4-FFF2-40B4-BE49-F238E27FC236}">
                <a16:creationId xmlns:a16="http://schemas.microsoft.com/office/drawing/2014/main" id="{7B90746E-9C9E-47EE-90DE-76B2405D18E5}"/>
              </a:ext>
            </a:extLst>
          </p:cNvPr>
          <p:cNvSpPr txBox="1"/>
          <p:nvPr/>
        </p:nvSpPr>
        <p:spPr>
          <a:xfrm>
            <a:off x="2637048" y="4275596"/>
            <a:ext cx="1676400" cy="769441"/>
          </a:xfrm>
          <a:prstGeom prst="rect">
            <a:avLst/>
          </a:prstGeom>
          <a:noFill/>
        </p:spPr>
        <p:txBody>
          <a:bodyPr wrap="square" rtlCol="0">
            <a:spAutoFit/>
          </a:bodyPr>
          <a:lstStyle/>
          <a:p>
            <a:r>
              <a:rPr lang="fr-FR" sz="4400" dirty="0"/>
              <a:t>400</a:t>
            </a:r>
          </a:p>
        </p:txBody>
      </p:sp>
      <p:sp>
        <p:nvSpPr>
          <p:cNvPr id="27" name="ZoneTexte 26">
            <a:extLst>
              <a:ext uri="{FF2B5EF4-FFF2-40B4-BE49-F238E27FC236}">
                <a16:creationId xmlns:a16="http://schemas.microsoft.com/office/drawing/2014/main" id="{8F2FCF01-035B-403D-A35B-7A0A8EF8E551}"/>
              </a:ext>
            </a:extLst>
          </p:cNvPr>
          <p:cNvSpPr txBox="1"/>
          <p:nvPr/>
        </p:nvSpPr>
        <p:spPr>
          <a:xfrm>
            <a:off x="7924800" y="4082472"/>
            <a:ext cx="1676400" cy="769441"/>
          </a:xfrm>
          <a:prstGeom prst="rect">
            <a:avLst/>
          </a:prstGeom>
          <a:noFill/>
        </p:spPr>
        <p:txBody>
          <a:bodyPr wrap="square" rtlCol="0">
            <a:spAutoFit/>
          </a:bodyPr>
          <a:lstStyle/>
          <a:p>
            <a:r>
              <a:rPr lang="fr-FR" sz="4400" dirty="0"/>
              <a:t>340</a:t>
            </a:r>
          </a:p>
        </p:txBody>
      </p:sp>
      <p:sp>
        <p:nvSpPr>
          <p:cNvPr id="28" name="ZoneTexte 27">
            <a:extLst>
              <a:ext uri="{FF2B5EF4-FFF2-40B4-BE49-F238E27FC236}">
                <a16:creationId xmlns:a16="http://schemas.microsoft.com/office/drawing/2014/main" id="{6F788EE8-A765-4E8F-B318-2B6F24714712}"/>
              </a:ext>
            </a:extLst>
          </p:cNvPr>
          <p:cNvSpPr txBox="1"/>
          <p:nvPr/>
        </p:nvSpPr>
        <p:spPr>
          <a:xfrm>
            <a:off x="13226151" y="3967020"/>
            <a:ext cx="1676400" cy="769441"/>
          </a:xfrm>
          <a:prstGeom prst="rect">
            <a:avLst/>
          </a:prstGeom>
          <a:noFill/>
        </p:spPr>
        <p:txBody>
          <a:bodyPr wrap="square" rtlCol="0">
            <a:spAutoFit/>
          </a:bodyPr>
          <a:lstStyle/>
          <a:p>
            <a:r>
              <a:rPr lang="fr-FR" sz="4400" dirty="0"/>
              <a:t>440</a:t>
            </a:r>
          </a:p>
        </p:txBody>
      </p:sp>
    </p:spTree>
    <p:extLst>
      <p:ext uri="{BB962C8B-B14F-4D97-AF65-F5344CB8AC3E}">
        <p14:creationId xmlns:p14="http://schemas.microsoft.com/office/powerpoint/2010/main" val="1111743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7165127" y="581319"/>
            <a:ext cx="6732411" cy="1675875"/>
            <a:chOff x="0" y="0"/>
            <a:chExt cx="8976548" cy="2234500"/>
          </a:xfrm>
        </p:grpSpPr>
        <p:sp>
          <p:nvSpPr>
            <p:cNvPr id="4" name="Freeform 4"/>
            <p:cNvSpPr/>
            <p:nvPr/>
          </p:nvSpPr>
          <p:spPr>
            <a:xfrm>
              <a:off x="0" y="0"/>
              <a:ext cx="8976548" cy="2234500"/>
            </a:xfrm>
            <a:custGeom>
              <a:avLst/>
              <a:gdLst/>
              <a:ahLst/>
              <a:cxnLst/>
              <a:rect l="l" t="t" r="r" b="b"/>
              <a:pathLst>
                <a:path w="8976548" h="2234500">
                  <a:moveTo>
                    <a:pt x="0" y="0"/>
                  </a:moveTo>
                  <a:lnTo>
                    <a:pt x="8976548" y="0"/>
                  </a:lnTo>
                  <a:lnTo>
                    <a:pt x="8976548" y="2234500"/>
                  </a:lnTo>
                  <a:lnTo>
                    <a:pt x="0" y="2234500"/>
                  </a:lnTo>
                  <a:close/>
                </a:path>
              </a:pathLst>
            </a:custGeom>
            <a:solidFill>
              <a:srgbClr val="000000">
                <a:alpha val="0"/>
              </a:srgbClr>
            </a:solidFill>
          </p:spPr>
        </p:sp>
        <p:sp>
          <p:nvSpPr>
            <p:cNvPr id="5" name="TextBox 5"/>
            <p:cNvSpPr txBox="1"/>
            <p:nvPr/>
          </p:nvSpPr>
          <p:spPr>
            <a:xfrm>
              <a:off x="0" y="57150"/>
              <a:ext cx="8976548" cy="2177350"/>
            </a:xfrm>
            <a:prstGeom prst="rect">
              <a:avLst/>
            </a:prstGeom>
          </p:spPr>
          <p:txBody>
            <a:bodyPr lIns="0" tIns="0" rIns="0" bIns="0" rtlCol="0" anchor="ctr"/>
            <a:lstStyle/>
            <a:p>
              <a:pPr algn="ctr">
                <a:lnSpc>
                  <a:spcPts val="5184"/>
                </a:lnSpc>
              </a:pPr>
              <a:r>
                <a:rPr lang="en-US" sz="4800" spc="-29">
                  <a:solidFill>
                    <a:srgbClr val="000000"/>
                  </a:solidFill>
                  <a:latin typeface="TT Rounds Condensed"/>
                  <a:ea typeface="TT Rounds Condensed"/>
                  <a:cs typeface="TT Rounds Condensed"/>
                  <a:sym typeface="TT Rounds Condensed"/>
                </a:rPr>
                <a:t>Transversalité</a:t>
              </a:r>
            </a:p>
          </p:txBody>
        </p:sp>
      </p:grpSp>
      <p:grpSp>
        <p:nvGrpSpPr>
          <p:cNvPr id="6" name="Group 6"/>
          <p:cNvGrpSpPr/>
          <p:nvPr/>
        </p:nvGrpSpPr>
        <p:grpSpPr>
          <a:xfrm>
            <a:off x="1346278" y="2772891"/>
            <a:ext cx="5609667" cy="1739137"/>
            <a:chOff x="0" y="0"/>
            <a:chExt cx="7479556" cy="2318850"/>
          </a:xfrm>
        </p:grpSpPr>
        <p:sp>
          <p:nvSpPr>
            <p:cNvPr id="7" name="Freeform 7"/>
            <p:cNvSpPr/>
            <p:nvPr/>
          </p:nvSpPr>
          <p:spPr>
            <a:xfrm>
              <a:off x="12700" y="12700"/>
              <a:ext cx="7454138" cy="2293493"/>
            </a:xfrm>
            <a:custGeom>
              <a:avLst/>
              <a:gdLst/>
              <a:ahLst/>
              <a:cxnLst/>
              <a:rect l="l" t="t" r="r" b="b"/>
              <a:pathLst>
                <a:path w="7454138" h="2293493">
                  <a:moveTo>
                    <a:pt x="0" y="382270"/>
                  </a:moveTo>
                  <a:cubicBezTo>
                    <a:pt x="0" y="171196"/>
                    <a:pt x="172466" y="0"/>
                    <a:pt x="385191" y="0"/>
                  </a:cubicBezTo>
                  <a:lnTo>
                    <a:pt x="7068947" y="0"/>
                  </a:lnTo>
                  <a:cubicBezTo>
                    <a:pt x="7281672" y="0"/>
                    <a:pt x="7454138" y="171196"/>
                    <a:pt x="7454138" y="382270"/>
                  </a:cubicBezTo>
                  <a:lnTo>
                    <a:pt x="7454138" y="1911223"/>
                  </a:lnTo>
                  <a:cubicBezTo>
                    <a:pt x="7454138" y="2122297"/>
                    <a:pt x="7281672" y="2293493"/>
                    <a:pt x="7068947" y="2293493"/>
                  </a:cubicBezTo>
                  <a:lnTo>
                    <a:pt x="385191" y="2293493"/>
                  </a:lnTo>
                  <a:cubicBezTo>
                    <a:pt x="172466" y="2293493"/>
                    <a:pt x="0" y="2122297"/>
                    <a:pt x="0" y="1911223"/>
                  </a:cubicBezTo>
                  <a:close/>
                </a:path>
              </a:pathLst>
            </a:custGeom>
            <a:solidFill>
              <a:srgbClr val="4472C4"/>
            </a:solidFill>
          </p:spPr>
        </p:sp>
        <p:sp>
          <p:nvSpPr>
            <p:cNvPr id="8" name="Freeform 8"/>
            <p:cNvSpPr/>
            <p:nvPr/>
          </p:nvSpPr>
          <p:spPr>
            <a:xfrm>
              <a:off x="0" y="0"/>
              <a:ext cx="7479538" cy="2318893"/>
            </a:xfrm>
            <a:custGeom>
              <a:avLst/>
              <a:gdLst/>
              <a:ahLst/>
              <a:cxnLst/>
              <a:rect l="l" t="t" r="r" b="b"/>
              <a:pathLst>
                <a:path w="7479538" h="2318893">
                  <a:moveTo>
                    <a:pt x="0" y="394970"/>
                  </a:moveTo>
                  <a:cubicBezTo>
                    <a:pt x="0" y="176784"/>
                    <a:pt x="178181" y="0"/>
                    <a:pt x="397891" y="0"/>
                  </a:cubicBezTo>
                  <a:lnTo>
                    <a:pt x="7081647" y="0"/>
                  </a:lnTo>
                  <a:lnTo>
                    <a:pt x="7081647" y="12700"/>
                  </a:lnTo>
                  <a:lnTo>
                    <a:pt x="7081647" y="0"/>
                  </a:lnTo>
                  <a:cubicBezTo>
                    <a:pt x="7301230" y="0"/>
                    <a:pt x="7479538" y="176784"/>
                    <a:pt x="7479538" y="394970"/>
                  </a:cubicBezTo>
                  <a:lnTo>
                    <a:pt x="7466838" y="394970"/>
                  </a:lnTo>
                  <a:lnTo>
                    <a:pt x="7479538" y="394970"/>
                  </a:lnTo>
                  <a:lnTo>
                    <a:pt x="7479538" y="1923923"/>
                  </a:lnTo>
                  <a:lnTo>
                    <a:pt x="7466838" y="1923923"/>
                  </a:lnTo>
                  <a:lnTo>
                    <a:pt x="7479538" y="1923923"/>
                  </a:lnTo>
                  <a:cubicBezTo>
                    <a:pt x="7479538" y="2142109"/>
                    <a:pt x="7301357" y="2318893"/>
                    <a:pt x="7081647" y="2318893"/>
                  </a:cubicBezTo>
                  <a:lnTo>
                    <a:pt x="7081647" y="2306193"/>
                  </a:lnTo>
                  <a:lnTo>
                    <a:pt x="7081647" y="2318893"/>
                  </a:lnTo>
                  <a:lnTo>
                    <a:pt x="397891" y="2318893"/>
                  </a:lnTo>
                  <a:lnTo>
                    <a:pt x="397891" y="2306193"/>
                  </a:lnTo>
                  <a:lnTo>
                    <a:pt x="397891" y="2318893"/>
                  </a:lnTo>
                  <a:cubicBezTo>
                    <a:pt x="178181" y="2318893"/>
                    <a:pt x="0" y="2142109"/>
                    <a:pt x="0" y="1923923"/>
                  </a:cubicBezTo>
                  <a:lnTo>
                    <a:pt x="0" y="394970"/>
                  </a:lnTo>
                  <a:lnTo>
                    <a:pt x="12700" y="394970"/>
                  </a:lnTo>
                  <a:lnTo>
                    <a:pt x="0" y="394970"/>
                  </a:lnTo>
                  <a:moveTo>
                    <a:pt x="25400" y="394970"/>
                  </a:moveTo>
                  <a:lnTo>
                    <a:pt x="25400" y="1923923"/>
                  </a:lnTo>
                  <a:lnTo>
                    <a:pt x="12700" y="1923923"/>
                  </a:lnTo>
                  <a:lnTo>
                    <a:pt x="25400" y="1923923"/>
                  </a:lnTo>
                  <a:cubicBezTo>
                    <a:pt x="25400" y="2127885"/>
                    <a:pt x="192024" y="2293493"/>
                    <a:pt x="397891" y="2293493"/>
                  </a:cubicBezTo>
                  <a:lnTo>
                    <a:pt x="7081647" y="2293493"/>
                  </a:lnTo>
                  <a:cubicBezTo>
                    <a:pt x="7287387" y="2293493"/>
                    <a:pt x="7454138" y="2128012"/>
                    <a:pt x="7454138" y="1923923"/>
                  </a:cubicBezTo>
                  <a:lnTo>
                    <a:pt x="7454138" y="394970"/>
                  </a:lnTo>
                  <a:cubicBezTo>
                    <a:pt x="7454138" y="191008"/>
                    <a:pt x="7287514" y="25400"/>
                    <a:pt x="7081647" y="25400"/>
                  </a:cubicBezTo>
                  <a:lnTo>
                    <a:pt x="397891" y="25400"/>
                  </a:lnTo>
                  <a:lnTo>
                    <a:pt x="397891" y="12700"/>
                  </a:lnTo>
                  <a:lnTo>
                    <a:pt x="397891" y="25400"/>
                  </a:lnTo>
                  <a:cubicBezTo>
                    <a:pt x="192024" y="25400"/>
                    <a:pt x="25400" y="190881"/>
                    <a:pt x="25400" y="394970"/>
                  </a:cubicBezTo>
                  <a:close/>
                </a:path>
              </a:pathLst>
            </a:custGeom>
            <a:solidFill>
              <a:srgbClr val="2F528F"/>
            </a:solidFill>
          </p:spPr>
        </p:sp>
        <p:sp>
          <p:nvSpPr>
            <p:cNvPr id="9" name="TextBox 9"/>
            <p:cNvSpPr txBox="1"/>
            <p:nvPr/>
          </p:nvSpPr>
          <p:spPr>
            <a:xfrm>
              <a:off x="0" y="-9525"/>
              <a:ext cx="7479556" cy="2328375"/>
            </a:xfrm>
            <a:prstGeom prst="rect">
              <a:avLst/>
            </a:prstGeom>
          </p:spPr>
          <p:txBody>
            <a:bodyPr lIns="50800" tIns="50800" rIns="50800" bIns="50800" rtlCol="0" anchor="ctr"/>
            <a:lstStyle/>
            <a:p>
              <a:pPr algn="ctr">
                <a:lnSpc>
                  <a:spcPts val="3240"/>
                </a:lnSpc>
              </a:pPr>
              <a:r>
                <a:rPr lang="en-US" sz="2700" spc="25">
                  <a:solidFill>
                    <a:srgbClr val="FFFFFF"/>
                  </a:solidFill>
                  <a:latin typeface="TT Rounds Condensed"/>
                  <a:ea typeface="TT Rounds Condensed"/>
                  <a:cs typeface="TT Rounds Condensed"/>
                  <a:sym typeface="TT Rounds Condensed"/>
                </a:rPr>
                <a:t>APQ et résolution de problèmes</a:t>
              </a:r>
            </a:p>
            <a:p>
              <a:pPr algn="ctr">
                <a:lnSpc>
                  <a:spcPts val="3240"/>
                </a:lnSpc>
              </a:pPr>
              <a:r>
                <a:rPr lang="en-US" sz="2700" spc="25">
                  <a:solidFill>
                    <a:srgbClr val="FFFFFF"/>
                  </a:solidFill>
                  <a:latin typeface="TT Rounds Condensed"/>
                  <a:ea typeface="TT Rounds Condensed"/>
                  <a:cs typeface="TT Rounds Condensed"/>
                  <a:sym typeface="TT Rounds Condensed"/>
                </a:rPr>
                <a:t>« Bouge et trouve n°2 »</a:t>
              </a:r>
            </a:p>
          </p:txBody>
        </p:sp>
      </p:grpSp>
      <p:grpSp>
        <p:nvGrpSpPr>
          <p:cNvPr id="10" name="Group 10"/>
          <p:cNvGrpSpPr/>
          <p:nvPr/>
        </p:nvGrpSpPr>
        <p:grpSpPr>
          <a:xfrm>
            <a:off x="8010135" y="3185814"/>
            <a:ext cx="5896928" cy="913290"/>
            <a:chOff x="0" y="0"/>
            <a:chExt cx="7862570" cy="1217720"/>
          </a:xfrm>
        </p:grpSpPr>
        <p:sp>
          <p:nvSpPr>
            <p:cNvPr id="11" name="Freeform 11"/>
            <p:cNvSpPr/>
            <p:nvPr/>
          </p:nvSpPr>
          <p:spPr>
            <a:xfrm>
              <a:off x="12700" y="12700"/>
              <a:ext cx="7837170" cy="1192403"/>
            </a:xfrm>
            <a:custGeom>
              <a:avLst/>
              <a:gdLst/>
              <a:ahLst/>
              <a:cxnLst/>
              <a:rect l="l" t="t" r="r" b="b"/>
              <a:pathLst>
                <a:path w="7837170" h="1192403">
                  <a:moveTo>
                    <a:pt x="0" y="198755"/>
                  </a:moveTo>
                  <a:cubicBezTo>
                    <a:pt x="0" y="89027"/>
                    <a:pt x="90551" y="0"/>
                    <a:pt x="202311" y="0"/>
                  </a:cubicBezTo>
                  <a:lnTo>
                    <a:pt x="7634859" y="0"/>
                  </a:lnTo>
                  <a:cubicBezTo>
                    <a:pt x="7746619" y="0"/>
                    <a:pt x="7837170" y="89027"/>
                    <a:pt x="7837170" y="198755"/>
                  </a:cubicBezTo>
                  <a:lnTo>
                    <a:pt x="7837170" y="993648"/>
                  </a:lnTo>
                  <a:cubicBezTo>
                    <a:pt x="7837170" y="1103376"/>
                    <a:pt x="7746619" y="1192403"/>
                    <a:pt x="7634859" y="1192403"/>
                  </a:cubicBezTo>
                  <a:lnTo>
                    <a:pt x="202311" y="1192403"/>
                  </a:lnTo>
                  <a:cubicBezTo>
                    <a:pt x="90551" y="1192276"/>
                    <a:pt x="0" y="1103376"/>
                    <a:pt x="0" y="993648"/>
                  </a:cubicBezTo>
                  <a:close/>
                </a:path>
              </a:pathLst>
            </a:custGeom>
            <a:solidFill>
              <a:srgbClr val="FFFFFF"/>
            </a:solidFill>
          </p:spPr>
        </p:sp>
        <p:sp>
          <p:nvSpPr>
            <p:cNvPr id="12" name="Freeform 12"/>
            <p:cNvSpPr/>
            <p:nvPr/>
          </p:nvSpPr>
          <p:spPr>
            <a:xfrm>
              <a:off x="0" y="0"/>
              <a:ext cx="7862570" cy="1217803"/>
            </a:xfrm>
            <a:custGeom>
              <a:avLst/>
              <a:gdLst/>
              <a:ahLst/>
              <a:cxnLst/>
              <a:rect l="l" t="t" r="r" b="b"/>
              <a:pathLst>
                <a:path w="7862570" h="1217803">
                  <a:moveTo>
                    <a:pt x="0" y="211455"/>
                  </a:moveTo>
                  <a:cubicBezTo>
                    <a:pt x="0" y="94488"/>
                    <a:pt x="96520" y="0"/>
                    <a:pt x="215011" y="0"/>
                  </a:cubicBezTo>
                  <a:lnTo>
                    <a:pt x="7647559" y="0"/>
                  </a:lnTo>
                  <a:lnTo>
                    <a:pt x="7647559" y="12700"/>
                  </a:lnTo>
                  <a:lnTo>
                    <a:pt x="7647559" y="0"/>
                  </a:lnTo>
                  <a:cubicBezTo>
                    <a:pt x="7766050" y="0"/>
                    <a:pt x="7862570" y="94488"/>
                    <a:pt x="7862570" y="211455"/>
                  </a:cubicBezTo>
                  <a:lnTo>
                    <a:pt x="7849870" y="211455"/>
                  </a:lnTo>
                  <a:lnTo>
                    <a:pt x="7862570" y="211455"/>
                  </a:lnTo>
                  <a:lnTo>
                    <a:pt x="7862570" y="1006348"/>
                  </a:lnTo>
                  <a:lnTo>
                    <a:pt x="7849870" y="1006348"/>
                  </a:lnTo>
                  <a:lnTo>
                    <a:pt x="7862570" y="1006348"/>
                  </a:lnTo>
                  <a:cubicBezTo>
                    <a:pt x="7862570" y="1123315"/>
                    <a:pt x="7766050" y="1217803"/>
                    <a:pt x="7647559" y="1217803"/>
                  </a:cubicBezTo>
                  <a:lnTo>
                    <a:pt x="7647559" y="1205103"/>
                  </a:lnTo>
                  <a:lnTo>
                    <a:pt x="7647559" y="1217803"/>
                  </a:lnTo>
                  <a:lnTo>
                    <a:pt x="215011" y="1217803"/>
                  </a:lnTo>
                  <a:lnTo>
                    <a:pt x="215011" y="1205103"/>
                  </a:lnTo>
                  <a:lnTo>
                    <a:pt x="215011" y="1217803"/>
                  </a:lnTo>
                  <a:cubicBezTo>
                    <a:pt x="96520" y="1217676"/>
                    <a:pt x="0" y="1123315"/>
                    <a:pt x="0" y="1006348"/>
                  </a:cubicBezTo>
                  <a:lnTo>
                    <a:pt x="0" y="211455"/>
                  </a:lnTo>
                  <a:lnTo>
                    <a:pt x="12700" y="211455"/>
                  </a:lnTo>
                  <a:lnTo>
                    <a:pt x="0" y="211455"/>
                  </a:lnTo>
                  <a:moveTo>
                    <a:pt x="25400" y="211455"/>
                  </a:moveTo>
                  <a:lnTo>
                    <a:pt x="25400" y="1006348"/>
                  </a:lnTo>
                  <a:lnTo>
                    <a:pt x="12700" y="1006348"/>
                  </a:lnTo>
                  <a:lnTo>
                    <a:pt x="25400" y="1006348"/>
                  </a:lnTo>
                  <a:cubicBezTo>
                    <a:pt x="25400" y="1108837"/>
                    <a:pt x="110109" y="1192403"/>
                    <a:pt x="215011" y="1192403"/>
                  </a:cubicBezTo>
                  <a:lnTo>
                    <a:pt x="7647559" y="1192403"/>
                  </a:lnTo>
                  <a:cubicBezTo>
                    <a:pt x="7752461" y="1192403"/>
                    <a:pt x="7837170" y="1108964"/>
                    <a:pt x="7837170" y="1006348"/>
                  </a:cubicBezTo>
                  <a:lnTo>
                    <a:pt x="7837170" y="211455"/>
                  </a:lnTo>
                  <a:cubicBezTo>
                    <a:pt x="7837170" y="108839"/>
                    <a:pt x="7752461" y="25400"/>
                    <a:pt x="7647559" y="25400"/>
                  </a:cubicBezTo>
                  <a:lnTo>
                    <a:pt x="215011" y="25400"/>
                  </a:lnTo>
                  <a:lnTo>
                    <a:pt x="215011" y="12700"/>
                  </a:lnTo>
                  <a:lnTo>
                    <a:pt x="215011" y="25400"/>
                  </a:lnTo>
                  <a:cubicBezTo>
                    <a:pt x="110109" y="25400"/>
                    <a:pt x="25400" y="108839"/>
                    <a:pt x="25400" y="211455"/>
                  </a:cubicBezTo>
                  <a:close/>
                </a:path>
              </a:pathLst>
            </a:custGeom>
            <a:solidFill>
              <a:srgbClr val="4696B0"/>
            </a:solidFill>
          </p:spPr>
        </p:sp>
        <p:sp>
          <p:nvSpPr>
            <p:cNvPr id="13" name="TextBox 13"/>
            <p:cNvSpPr txBox="1"/>
            <p:nvPr/>
          </p:nvSpPr>
          <p:spPr>
            <a:xfrm>
              <a:off x="0" y="-9525"/>
              <a:ext cx="7862570" cy="1227245"/>
            </a:xfrm>
            <a:prstGeom prst="rect">
              <a:avLst/>
            </a:prstGeom>
          </p:spPr>
          <p:txBody>
            <a:bodyPr lIns="50800" tIns="50800" rIns="50800" bIns="50800" rtlCol="0" anchor="ctr"/>
            <a:lstStyle/>
            <a:p>
              <a:pPr algn="ctr">
                <a:lnSpc>
                  <a:spcPts val="3600"/>
                </a:lnSpc>
              </a:pPr>
              <a:r>
                <a:rPr lang="en-US" sz="3000" u="sng" spc="-1">
                  <a:solidFill>
                    <a:srgbClr val="0563C1"/>
                  </a:solidFill>
                  <a:latin typeface="Trebuchet MS"/>
                  <a:ea typeface="Trebuchet MS"/>
                  <a:cs typeface="Trebuchet MS"/>
                  <a:sym typeface="Trebuchet MS"/>
                  <a:hlinkClick r:id="rId3" tooltip="https://digipad.app/p/312499/1c1f9c8e22956"/>
                </a:rPr>
                <a:t>Digipad</a:t>
              </a:r>
              <a:r>
                <a:rPr lang="en-US" sz="3000" spc="-1">
                  <a:solidFill>
                    <a:srgbClr val="000000"/>
                  </a:solidFill>
                  <a:latin typeface="Trebuchet MS"/>
                  <a:ea typeface="Trebuchet MS"/>
                  <a:cs typeface="Trebuchet MS"/>
                  <a:sym typeface="Trebuchet MS"/>
                </a:rPr>
                <a:t> des CPD EPS DSDEN92</a:t>
              </a:r>
            </a:p>
          </p:txBody>
        </p:sp>
      </p:grpSp>
      <p:grpSp>
        <p:nvGrpSpPr>
          <p:cNvPr id="14" name="Group 14"/>
          <p:cNvGrpSpPr/>
          <p:nvPr/>
        </p:nvGrpSpPr>
        <p:grpSpPr>
          <a:xfrm>
            <a:off x="692416" y="5021447"/>
            <a:ext cx="6917391" cy="1694925"/>
            <a:chOff x="0" y="0"/>
            <a:chExt cx="9223188" cy="2259900"/>
          </a:xfrm>
        </p:grpSpPr>
        <p:sp>
          <p:nvSpPr>
            <p:cNvPr id="15" name="Freeform 15"/>
            <p:cNvSpPr/>
            <p:nvPr/>
          </p:nvSpPr>
          <p:spPr>
            <a:xfrm>
              <a:off x="12700" y="12700"/>
              <a:ext cx="9197848" cy="2234438"/>
            </a:xfrm>
            <a:custGeom>
              <a:avLst/>
              <a:gdLst/>
              <a:ahLst/>
              <a:cxnLst/>
              <a:rect l="l" t="t" r="r" b="b"/>
              <a:pathLst>
                <a:path w="9197848" h="2234438">
                  <a:moveTo>
                    <a:pt x="0" y="0"/>
                  </a:moveTo>
                  <a:lnTo>
                    <a:pt x="8070977" y="0"/>
                  </a:lnTo>
                  <a:lnTo>
                    <a:pt x="9197848" y="1117219"/>
                  </a:lnTo>
                  <a:lnTo>
                    <a:pt x="8070977" y="2234438"/>
                  </a:lnTo>
                  <a:lnTo>
                    <a:pt x="0" y="2234438"/>
                  </a:lnTo>
                  <a:close/>
                </a:path>
              </a:pathLst>
            </a:custGeom>
            <a:solidFill>
              <a:srgbClr val="4472C4"/>
            </a:solidFill>
          </p:spPr>
        </p:sp>
        <p:sp>
          <p:nvSpPr>
            <p:cNvPr id="16" name="Freeform 16"/>
            <p:cNvSpPr/>
            <p:nvPr/>
          </p:nvSpPr>
          <p:spPr>
            <a:xfrm>
              <a:off x="0" y="0"/>
              <a:ext cx="9223248" cy="2259838"/>
            </a:xfrm>
            <a:custGeom>
              <a:avLst/>
              <a:gdLst/>
              <a:ahLst/>
              <a:cxnLst/>
              <a:rect l="l" t="t" r="r" b="b"/>
              <a:pathLst>
                <a:path w="9223248" h="2259838">
                  <a:moveTo>
                    <a:pt x="12700" y="0"/>
                  </a:moveTo>
                  <a:lnTo>
                    <a:pt x="8083677" y="0"/>
                  </a:lnTo>
                  <a:cubicBezTo>
                    <a:pt x="8086979" y="0"/>
                    <a:pt x="8090281" y="1270"/>
                    <a:pt x="8092567" y="3683"/>
                  </a:cubicBezTo>
                  <a:lnTo>
                    <a:pt x="9219438" y="1120902"/>
                  </a:lnTo>
                  <a:cubicBezTo>
                    <a:pt x="9221851" y="1123315"/>
                    <a:pt x="9223248" y="1126490"/>
                    <a:pt x="9223248" y="1129919"/>
                  </a:cubicBezTo>
                  <a:cubicBezTo>
                    <a:pt x="9223248" y="1133348"/>
                    <a:pt x="9221851" y="1136523"/>
                    <a:pt x="9219438" y="1138936"/>
                  </a:cubicBezTo>
                  <a:lnTo>
                    <a:pt x="8092567" y="2256155"/>
                  </a:lnTo>
                  <a:cubicBezTo>
                    <a:pt x="8090154" y="2258568"/>
                    <a:pt x="8086979" y="2259838"/>
                    <a:pt x="8083677" y="2259838"/>
                  </a:cubicBezTo>
                  <a:lnTo>
                    <a:pt x="12700" y="2259838"/>
                  </a:lnTo>
                  <a:cubicBezTo>
                    <a:pt x="5715" y="2259838"/>
                    <a:pt x="0" y="2254123"/>
                    <a:pt x="0" y="2247138"/>
                  </a:cubicBezTo>
                  <a:lnTo>
                    <a:pt x="0" y="12700"/>
                  </a:lnTo>
                  <a:cubicBezTo>
                    <a:pt x="0" y="5715"/>
                    <a:pt x="5715" y="0"/>
                    <a:pt x="12700" y="0"/>
                  </a:cubicBezTo>
                  <a:moveTo>
                    <a:pt x="12700" y="25400"/>
                  </a:moveTo>
                  <a:lnTo>
                    <a:pt x="12700" y="12700"/>
                  </a:lnTo>
                  <a:lnTo>
                    <a:pt x="25400" y="12700"/>
                  </a:lnTo>
                  <a:lnTo>
                    <a:pt x="25400" y="2247138"/>
                  </a:lnTo>
                  <a:lnTo>
                    <a:pt x="12700" y="2247138"/>
                  </a:lnTo>
                  <a:lnTo>
                    <a:pt x="12700" y="2234438"/>
                  </a:lnTo>
                  <a:lnTo>
                    <a:pt x="8083677" y="2234438"/>
                  </a:lnTo>
                  <a:lnTo>
                    <a:pt x="8083677" y="2247138"/>
                  </a:lnTo>
                  <a:lnTo>
                    <a:pt x="8074787" y="2238121"/>
                  </a:lnTo>
                  <a:lnTo>
                    <a:pt x="9201658" y="1120902"/>
                  </a:lnTo>
                  <a:lnTo>
                    <a:pt x="9210548" y="1129919"/>
                  </a:lnTo>
                  <a:lnTo>
                    <a:pt x="9201658" y="1138936"/>
                  </a:lnTo>
                  <a:lnTo>
                    <a:pt x="8074660" y="21717"/>
                  </a:lnTo>
                  <a:lnTo>
                    <a:pt x="8083550" y="12700"/>
                  </a:lnTo>
                  <a:lnTo>
                    <a:pt x="8083550" y="25400"/>
                  </a:lnTo>
                  <a:lnTo>
                    <a:pt x="12700" y="25400"/>
                  </a:lnTo>
                  <a:close/>
                </a:path>
              </a:pathLst>
            </a:custGeom>
            <a:solidFill>
              <a:srgbClr val="2F528F"/>
            </a:solidFill>
          </p:spPr>
        </p:sp>
        <p:sp>
          <p:nvSpPr>
            <p:cNvPr id="17" name="TextBox 17"/>
            <p:cNvSpPr txBox="1"/>
            <p:nvPr/>
          </p:nvSpPr>
          <p:spPr>
            <a:xfrm>
              <a:off x="0" y="-9525"/>
              <a:ext cx="9223188" cy="2269425"/>
            </a:xfrm>
            <a:prstGeom prst="rect">
              <a:avLst/>
            </a:prstGeom>
          </p:spPr>
          <p:txBody>
            <a:bodyPr lIns="50800" tIns="50800" rIns="50800" bIns="50800" rtlCol="0" anchor="ctr"/>
            <a:lstStyle/>
            <a:p>
              <a:pPr algn="ctr">
                <a:lnSpc>
                  <a:spcPts val="3240"/>
                </a:lnSpc>
              </a:pPr>
              <a:r>
                <a:rPr lang="en-US" sz="2700" b="1" spc="25">
                  <a:solidFill>
                    <a:srgbClr val="FFFFFF"/>
                  </a:solidFill>
                  <a:latin typeface="TT Rounds Condensed Bold"/>
                  <a:ea typeface="TT Rounds Condensed Bold"/>
                  <a:cs typeface="TT Rounds Condensed Bold"/>
                  <a:sym typeface="TT Rounds Condensed Bold"/>
                </a:rPr>
                <a:t>C’est un jeu d’équipe, constitué de 4 défis et d’une épreuve finale</a:t>
              </a:r>
            </a:p>
          </p:txBody>
        </p:sp>
      </p:grpSp>
      <p:grpSp>
        <p:nvGrpSpPr>
          <p:cNvPr id="18" name="Group 18"/>
          <p:cNvGrpSpPr/>
          <p:nvPr/>
        </p:nvGrpSpPr>
        <p:grpSpPr>
          <a:xfrm>
            <a:off x="7735978" y="5197508"/>
            <a:ext cx="7361143" cy="3018676"/>
            <a:chOff x="0" y="0"/>
            <a:chExt cx="9814858" cy="4024902"/>
          </a:xfrm>
        </p:grpSpPr>
        <p:sp>
          <p:nvSpPr>
            <p:cNvPr id="19" name="Freeform 19"/>
            <p:cNvSpPr/>
            <p:nvPr/>
          </p:nvSpPr>
          <p:spPr>
            <a:xfrm>
              <a:off x="12700" y="12700"/>
              <a:ext cx="9789414" cy="3999484"/>
            </a:xfrm>
            <a:custGeom>
              <a:avLst/>
              <a:gdLst/>
              <a:ahLst/>
              <a:cxnLst/>
              <a:rect l="l" t="t" r="r" b="b"/>
              <a:pathLst>
                <a:path w="9789414" h="3999484">
                  <a:moveTo>
                    <a:pt x="0" y="0"/>
                  </a:moveTo>
                  <a:lnTo>
                    <a:pt x="9789414" y="0"/>
                  </a:lnTo>
                  <a:lnTo>
                    <a:pt x="9789414" y="3999484"/>
                  </a:lnTo>
                  <a:lnTo>
                    <a:pt x="0" y="3999484"/>
                  </a:lnTo>
                  <a:close/>
                </a:path>
              </a:pathLst>
            </a:custGeom>
            <a:solidFill>
              <a:srgbClr val="FFFFFF"/>
            </a:solidFill>
          </p:spPr>
        </p:sp>
        <p:sp>
          <p:nvSpPr>
            <p:cNvPr id="20" name="Freeform 20"/>
            <p:cNvSpPr/>
            <p:nvPr/>
          </p:nvSpPr>
          <p:spPr>
            <a:xfrm>
              <a:off x="0" y="0"/>
              <a:ext cx="9814814" cy="4024884"/>
            </a:xfrm>
            <a:custGeom>
              <a:avLst/>
              <a:gdLst/>
              <a:ahLst/>
              <a:cxnLst/>
              <a:rect l="l" t="t" r="r" b="b"/>
              <a:pathLst>
                <a:path w="9814814" h="4024884">
                  <a:moveTo>
                    <a:pt x="12700" y="0"/>
                  </a:moveTo>
                  <a:lnTo>
                    <a:pt x="9802114" y="0"/>
                  </a:lnTo>
                  <a:cubicBezTo>
                    <a:pt x="9809099" y="0"/>
                    <a:pt x="9814814" y="5715"/>
                    <a:pt x="9814814" y="12700"/>
                  </a:cubicBezTo>
                  <a:lnTo>
                    <a:pt x="9814814" y="4012184"/>
                  </a:lnTo>
                  <a:cubicBezTo>
                    <a:pt x="9814814" y="4019169"/>
                    <a:pt x="9809099" y="4024884"/>
                    <a:pt x="9802114" y="4024884"/>
                  </a:cubicBezTo>
                  <a:lnTo>
                    <a:pt x="12700" y="4024884"/>
                  </a:lnTo>
                  <a:cubicBezTo>
                    <a:pt x="5715" y="4024884"/>
                    <a:pt x="0" y="4019169"/>
                    <a:pt x="0" y="4012184"/>
                  </a:cubicBezTo>
                  <a:lnTo>
                    <a:pt x="0" y="12700"/>
                  </a:lnTo>
                  <a:cubicBezTo>
                    <a:pt x="0" y="5715"/>
                    <a:pt x="5715" y="0"/>
                    <a:pt x="12700" y="0"/>
                  </a:cubicBezTo>
                  <a:moveTo>
                    <a:pt x="12700" y="25400"/>
                  </a:moveTo>
                  <a:lnTo>
                    <a:pt x="12700" y="12700"/>
                  </a:lnTo>
                  <a:lnTo>
                    <a:pt x="25400" y="12700"/>
                  </a:lnTo>
                  <a:lnTo>
                    <a:pt x="25400" y="4012184"/>
                  </a:lnTo>
                  <a:lnTo>
                    <a:pt x="12700" y="4012184"/>
                  </a:lnTo>
                  <a:lnTo>
                    <a:pt x="12700" y="3999484"/>
                  </a:lnTo>
                  <a:lnTo>
                    <a:pt x="9802114" y="3999484"/>
                  </a:lnTo>
                  <a:lnTo>
                    <a:pt x="9802114" y="4012184"/>
                  </a:lnTo>
                  <a:lnTo>
                    <a:pt x="9789414" y="4012184"/>
                  </a:lnTo>
                  <a:lnTo>
                    <a:pt x="9789414" y="12700"/>
                  </a:lnTo>
                  <a:lnTo>
                    <a:pt x="9802114" y="12700"/>
                  </a:lnTo>
                  <a:lnTo>
                    <a:pt x="9802114" y="25400"/>
                  </a:lnTo>
                  <a:lnTo>
                    <a:pt x="12700" y="25400"/>
                  </a:lnTo>
                  <a:close/>
                </a:path>
              </a:pathLst>
            </a:custGeom>
            <a:solidFill>
              <a:srgbClr val="4472C4"/>
            </a:solidFill>
          </p:spPr>
        </p:sp>
        <p:sp>
          <p:nvSpPr>
            <p:cNvPr id="21" name="TextBox 21"/>
            <p:cNvSpPr txBox="1"/>
            <p:nvPr/>
          </p:nvSpPr>
          <p:spPr>
            <a:xfrm>
              <a:off x="0" y="-9525"/>
              <a:ext cx="9814858" cy="4034427"/>
            </a:xfrm>
            <a:prstGeom prst="rect">
              <a:avLst/>
            </a:prstGeom>
          </p:spPr>
          <p:txBody>
            <a:bodyPr lIns="50800" tIns="50800" rIns="50800" bIns="50800" rtlCol="0" anchor="ctr"/>
            <a:lstStyle/>
            <a:p>
              <a:pPr algn="ctr">
                <a:lnSpc>
                  <a:spcPts val="3240"/>
                </a:lnSpc>
              </a:pPr>
              <a:r>
                <a:rPr lang="en-US" sz="2700" spc="25">
                  <a:solidFill>
                    <a:srgbClr val="000000"/>
                  </a:solidFill>
                  <a:latin typeface="TT Rounds Condensed"/>
                  <a:ea typeface="TT Rounds Condensed"/>
                  <a:cs typeface="TT Rounds Condensed"/>
                  <a:sym typeface="TT Rounds Condensed"/>
                </a:rPr>
                <a:t>Un défi correspond à une activité physique et sportive et à un problème mathématique.</a:t>
              </a:r>
            </a:p>
            <a:p>
              <a:pPr algn="ctr">
                <a:lnSpc>
                  <a:spcPts val="3240"/>
                </a:lnSpc>
              </a:pPr>
              <a:r>
                <a:rPr lang="en-US" sz="2700" spc="25">
                  <a:solidFill>
                    <a:srgbClr val="000000"/>
                  </a:solidFill>
                  <a:latin typeface="TT Rounds Condensed"/>
                  <a:ea typeface="TT Rounds Condensed"/>
                  <a:cs typeface="TT Rounds Condensed"/>
                  <a:sym typeface="TT Rounds Condensed"/>
                </a:rPr>
                <a:t>L’énoncé du problème est en lien avec l’activité physique réalisée par les élèves.</a:t>
              </a:r>
            </a:p>
            <a:p>
              <a:pPr algn="ctr">
                <a:lnSpc>
                  <a:spcPts val="3240"/>
                </a:lnSpc>
              </a:pPr>
              <a:r>
                <a:rPr lang="en-US" sz="2700" b="1" spc="25">
                  <a:solidFill>
                    <a:srgbClr val="000000"/>
                  </a:solidFill>
                  <a:latin typeface="TT Rounds Condensed Bold"/>
                  <a:ea typeface="TT Rounds Condensed Bold"/>
                  <a:cs typeface="TT Rounds Condensed Bold"/>
                  <a:sym typeface="TT Rounds Condensed Bold"/>
                </a:rPr>
                <a:t>Le corps est vecteur d’apprentissage et d’aide à la compréhension du problème. </a:t>
              </a:r>
            </a:p>
          </p:txBody>
        </p:sp>
      </p:grpSp>
      <p:sp>
        <p:nvSpPr>
          <p:cNvPr id="22" name="Freeform 22"/>
          <p:cNvSpPr/>
          <p:nvPr/>
        </p:nvSpPr>
        <p:spPr>
          <a:xfrm>
            <a:off x="4701496" y="7457609"/>
            <a:ext cx="2244924" cy="2326345"/>
          </a:xfrm>
          <a:custGeom>
            <a:avLst/>
            <a:gdLst/>
            <a:ahLst/>
            <a:cxnLst/>
            <a:rect l="l" t="t" r="r" b="b"/>
            <a:pathLst>
              <a:path w="2244924" h="2326345">
                <a:moveTo>
                  <a:pt x="0" y="0"/>
                </a:moveTo>
                <a:lnTo>
                  <a:pt x="2244924" y="0"/>
                </a:lnTo>
                <a:lnTo>
                  <a:pt x="2244924" y="2326345"/>
                </a:lnTo>
                <a:lnTo>
                  <a:pt x="0" y="2326345"/>
                </a:lnTo>
                <a:lnTo>
                  <a:pt x="0" y="0"/>
                </a:lnTo>
                <a:close/>
              </a:path>
            </a:pathLst>
          </a:custGeom>
          <a:blipFill>
            <a:blip r:embed="rId4"/>
            <a:stretch>
              <a:fillRect l="-7" r="-7"/>
            </a:stretch>
          </a:blipFill>
        </p:spPr>
      </p:sp>
      <p:grpSp>
        <p:nvGrpSpPr>
          <p:cNvPr id="23" name="Group 23"/>
          <p:cNvGrpSpPr/>
          <p:nvPr/>
        </p:nvGrpSpPr>
        <p:grpSpPr>
          <a:xfrm>
            <a:off x="9310298" y="8757716"/>
            <a:ext cx="2040810" cy="913290"/>
            <a:chOff x="0" y="0"/>
            <a:chExt cx="2721080" cy="1217720"/>
          </a:xfrm>
        </p:grpSpPr>
        <p:sp>
          <p:nvSpPr>
            <p:cNvPr id="24" name="Freeform 24"/>
            <p:cNvSpPr/>
            <p:nvPr/>
          </p:nvSpPr>
          <p:spPr>
            <a:xfrm>
              <a:off x="12700" y="12700"/>
              <a:ext cx="2695702" cy="1192403"/>
            </a:xfrm>
            <a:custGeom>
              <a:avLst/>
              <a:gdLst/>
              <a:ahLst/>
              <a:cxnLst/>
              <a:rect l="l" t="t" r="r" b="b"/>
              <a:pathLst>
                <a:path w="2695702" h="1192403">
                  <a:moveTo>
                    <a:pt x="0" y="198755"/>
                  </a:moveTo>
                  <a:cubicBezTo>
                    <a:pt x="0" y="89027"/>
                    <a:pt x="90043" y="0"/>
                    <a:pt x="201041" y="0"/>
                  </a:cubicBezTo>
                  <a:lnTo>
                    <a:pt x="2494661" y="0"/>
                  </a:lnTo>
                  <a:cubicBezTo>
                    <a:pt x="2605659" y="0"/>
                    <a:pt x="2695702" y="89027"/>
                    <a:pt x="2695702" y="198755"/>
                  </a:cubicBezTo>
                  <a:lnTo>
                    <a:pt x="2695702" y="993648"/>
                  </a:lnTo>
                  <a:cubicBezTo>
                    <a:pt x="2695702" y="1103376"/>
                    <a:pt x="2605659" y="1192403"/>
                    <a:pt x="2494661" y="1192403"/>
                  </a:cubicBezTo>
                  <a:lnTo>
                    <a:pt x="201041" y="1192403"/>
                  </a:lnTo>
                  <a:cubicBezTo>
                    <a:pt x="90043" y="1192276"/>
                    <a:pt x="0" y="1103376"/>
                    <a:pt x="0" y="993648"/>
                  </a:cubicBezTo>
                  <a:close/>
                </a:path>
              </a:pathLst>
            </a:custGeom>
            <a:solidFill>
              <a:srgbClr val="FFFFFF"/>
            </a:solidFill>
          </p:spPr>
        </p:sp>
        <p:sp>
          <p:nvSpPr>
            <p:cNvPr id="25" name="Freeform 25"/>
            <p:cNvSpPr/>
            <p:nvPr/>
          </p:nvSpPr>
          <p:spPr>
            <a:xfrm>
              <a:off x="0" y="0"/>
              <a:ext cx="2721102" cy="1217803"/>
            </a:xfrm>
            <a:custGeom>
              <a:avLst/>
              <a:gdLst/>
              <a:ahLst/>
              <a:cxnLst/>
              <a:rect l="l" t="t" r="r" b="b"/>
              <a:pathLst>
                <a:path w="2721102" h="1217803">
                  <a:moveTo>
                    <a:pt x="0" y="211455"/>
                  </a:moveTo>
                  <a:cubicBezTo>
                    <a:pt x="0" y="94488"/>
                    <a:pt x="95885" y="0"/>
                    <a:pt x="213741" y="0"/>
                  </a:cubicBezTo>
                  <a:lnTo>
                    <a:pt x="2507361" y="0"/>
                  </a:lnTo>
                  <a:lnTo>
                    <a:pt x="2507361" y="12700"/>
                  </a:lnTo>
                  <a:lnTo>
                    <a:pt x="2507361" y="0"/>
                  </a:lnTo>
                  <a:cubicBezTo>
                    <a:pt x="2625217" y="0"/>
                    <a:pt x="2721102" y="94488"/>
                    <a:pt x="2721102" y="211455"/>
                  </a:cubicBezTo>
                  <a:lnTo>
                    <a:pt x="2721102" y="1006348"/>
                  </a:lnTo>
                  <a:lnTo>
                    <a:pt x="2708402" y="1006348"/>
                  </a:lnTo>
                  <a:lnTo>
                    <a:pt x="2721102" y="1006348"/>
                  </a:lnTo>
                  <a:cubicBezTo>
                    <a:pt x="2721102" y="1123315"/>
                    <a:pt x="2625217" y="1217803"/>
                    <a:pt x="2507361" y="1217803"/>
                  </a:cubicBezTo>
                  <a:lnTo>
                    <a:pt x="2507361" y="1205103"/>
                  </a:lnTo>
                  <a:lnTo>
                    <a:pt x="2507361" y="1217803"/>
                  </a:lnTo>
                  <a:lnTo>
                    <a:pt x="213741" y="1217803"/>
                  </a:lnTo>
                  <a:lnTo>
                    <a:pt x="213741" y="1205103"/>
                  </a:lnTo>
                  <a:lnTo>
                    <a:pt x="213741" y="1217803"/>
                  </a:lnTo>
                  <a:cubicBezTo>
                    <a:pt x="95885" y="1217676"/>
                    <a:pt x="0" y="1123188"/>
                    <a:pt x="0" y="1006348"/>
                  </a:cubicBezTo>
                  <a:lnTo>
                    <a:pt x="0" y="211455"/>
                  </a:lnTo>
                  <a:lnTo>
                    <a:pt x="12700" y="211455"/>
                  </a:lnTo>
                  <a:lnTo>
                    <a:pt x="0" y="211455"/>
                  </a:lnTo>
                  <a:moveTo>
                    <a:pt x="25400" y="211455"/>
                  </a:moveTo>
                  <a:lnTo>
                    <a:pt x="25400" y="1006348"/>
                  </a:lnTo>
                  <a:lnTo>
                    <a:pt x="12700" y="1006348"/>
                  </a:lnTo>
                  <a:lnTo>
                    <a:pt x="25400" y="1006348"/>
                  </a:lnTo>
                  <a:cubicBezTo>
                    <a:pt x="25400" y="1108964"/>
                    <a:pt x="109601" y="1192403"/>
                    <a:pt x="213741" y="1192403"/>
                  </a:cubicBezTo>
                  <a:lnTo>
                    <a:pt x="2507361" y="1192403"/>
                  </a:lnTo>
                  <a:cubicBezTo>
                    <a:pt x="2611501" y="1192403"/>
                    <a:pt x="2695702" y="1108964"/>
                    <a:pt x="2695702" y="1006348"/>
                  </a:cubicBezTo>
                  <a:lnTo>
                    <a:pt x="2695702" y="211455"/>
                  </a:lnTo>
                  <a:lnTo>
                    <a:pt x="2708402" y="211455"/>
                  </a:lnTo>
                  <a:lnTo>
                    <a:pt x="2695702" y="211455"/>
                  </a:lnTo>
                  <a:cubicBezTo>
                    <a:pt x="2695702" y="108839"/>
                    <a:pt x="2611501" y="25400"/>
                    <a:pt x="2507361" y="25400"/>
                  </a:cubicBezTo>
                  <a:lnTo>
                    <a:pt x="213741" y="25400"/>
                  </a:lnTo>
                  <a:lnTo>
                    <a:pt x="213741" y="12700"/>
                  </a:lnTo>
                  <a:lnTo>
                    <a:pt x="213741" y="25400"/>
                  </a:lnTo>
                  <a:cubicBezTo>
                    <a:pt x="109601" y="25400"/>
                    <a:pt x="25400" y="108839"/>
                    <a:pt x="25400" y="211455"/>
                  </a:cubicBezTo>
                  <a:close/>
                </a:path>
              </a:pathLst>
            </a:custGeom>
            <a:solidFill>
              <a:srgbClr val="4696B0"/>
            </a:solidFill>
          </p:spPr>
        </p:sp>
        <p:sp>
          <p:nvSpPr>
            <p:cNvPr id="26" name="TextBox 26"/>
            <p:cNvSpPr txBox="1"/>
            <p:nvPr/>
          </p:nvSpPr>
          <p:spPr>
            <a:xfrm>
              <a:off x="0" y="-9525"/>
              <a:ext cx="2721080" cy="1227245"/>
            </a:xfrm>
            <a:prstGeom prst="rect">
              <a:avLst/>
            </a:prstGeom>
          </p:spPr>
          <p:txBody>
            <a:bodyPr lIns="50800" tIns="50800" rIns="50800" bIns="50800" rtlCol="0" anchor="ctr"/>
            <a:lstStyle/>
            <a:p>
              <a:pPr algn="ctr">
                <a:lnSpc>
                  <a:spcPts val="3600"/>
                </a:lnSpc>
              </a:pPr>
              <a:r>
                <a:rPr lang="en-US" sz="3000" u="sng" spc="-1">
                  <a:solidFill>
                    <a:srgbClr val="0563C1"/>
                  </a:solidFill>
                  <a:latin typeface="Trebuchet MS"/>
                  <a:ea typeface="Trebuchet MS"/>
                  <a:cs typeface="Trebuchet MS"/>
                  <a:sym typeface="Trebuchet MS"/>
                  <a:hlinkClick r:id="rId5" tooltip="https://tube-cycle-3.apps.education.fr/w/e72thmK7omrVdiNiRWHvD7"/>
                </a:rPr>
                <a:t>Vidéo</a:t>
              </a:r>
            </a:p>
          </p:txBody>
        </p:sp>
      </p:gr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7165126" y="581319"/>
            <a:ext cx="6732411" cy="1675875"/>
            <a:chOff x="0" y="0"/>
            <a:chExt cx="8976548" cy="2234500"/>
          </a:xfrm>
        </p:grpSpPr>
        <p:sp>
          <p:nvSpPr>
            <p:cNvPr id="4" name="Freeform 4"/>
            <p:cNvSpPr/>
            <p:nvPr/>
          </p:nvSpPr>
          <p:spPr>
            <a:xfrm>
              <a:off x="0" y="0"/>
              <a:ext cx="8976548" cy="2234500"/>
            </a:xfrm>
            <a:custGeom>
              <a:avLst/>
              <a:gdLst/>
              <a:ahLst/>
              <a:cxnLst/>
              <a:rect l="l" t="t" r="r" b="b"/>
              <a:pathLst>
                <a:path w="8976548" h="2234500">
                  <a:moveTo>
                    <a:pt x="0" y="0"/>
                  </a:moveTo>
                  <a:lnTo>
                    <a:pt x="8976548" y="0"/>
                  </a:lnTo>
                  <a:lnTo>
                    <a:pt x="8976548" y="2234500"/>
                  </a:lnTo>
                  <a:lnTo>
                    <a:pt x="0" y="2234500"/>
                  </a:lnTo>
                  <a:close/>
                </a:path>
              </a:pathLst>
            </a:custGeom>
            <a:solidFill>
              <a:srgbClr val="000000">
                <a:alpha val="0"/>
              </a:srgbClr>
            </a:solidFill>
          </p:spPr>
        </p:sp>
        <p:sp>
          <p:nvSpPr>
            <p:cNvPr id="5" name="TextBox 5"/>
            <p:cNvSpPr txBox="1"/>
            <p:nvPr/>
          </p:nvSpPr>
          <p:spPr>
            <a:xfrm>
              <a:off x="0" y="57150"/>
              <a:ext cx="8976548" cy="2177350"/>
            </a:xfrm>
            <a:prstGeom prst="rect">
              <a:avLst/>
            </a:prstGeom>
          </p:spPr>
          <p:txBody>
            <a:bodyPr lIns="0" tIns="0" rIns="0" bIns="0" rtlCol="0" anchor="ctr"/>
            <a:lstStyle/>
            <a:p>
              <a:pPr algn="ctr">
                <a:lnSpc>
                  <a:spcPts val="5399"/>
                </a:lnSpc>
              </a:pPr>
              <a:r>
                <a:rPr lang="en-US" sz="4999" b="1" spc="-30">
                  <a:solidFill>
                    <a:srgbClr val="000000"/>
                  </a:solidFill>
                  <a:latin typeface="TT Rounds Condensed Bold"/>
                  <a:ea typeface="TT Rounds Condensed Bold"/>
                  <a:cs typeface="TT Rounds Condensed Bold"/>
                  <a:sym typeface="TT Rounds Condensed Bold"/>
                </a:rPr>
                <a:t>Transversalité</a:t>
              </a:r>
            </a:p>
          </p:txBody>
        </p:sp>
      </p:grpSp>
      <p:grpSp>
        <p:nvGrpSpPr>
          <p:cNvPr id="6" name="Group 6"/>
          <p:cNvGrpSpPr/>
          <p:nvPr/>
        </p:nvGrpSpPr>
        <p:grpSpPr>
          <a:xfrm>
            <a:off x="1305936" y="3062310"/>
            <a:ext cx="5609667" cy="1418142"/>
            <a:chOff x="0" y="0"/>
            <a:chExt cx="7479556" cy="1890856"/>
          </a:xfrm>
        </p:grpSpPr>
        <p:sp>
          <p:nvSpPr>
            <p:cNvPr id="7" name="Freeform 7"/>
            <p:cNvSpPr/>
            <p:nvPr/>
          </p:nvSpPr>
          <p:spPr>
            <a:xfrm>
              <a:off x="12700" y="12700"/>
              <a:ext cx="7454138" cy="1865503"/>
            </a:xfrm>
            <a:custGeom>
              <a:avLst/>
              <a:gdLst/>
              <a:ahLst/>
              <a:cxnLst/>
              <a:rect l="l" t="t" r="r" b="b"/>
              <a:pathLst>
                <a:path w="7454138" h="1865503">
                  <a:moveTo>
                    <a:pt x="0" y="310896"/>
                  </a:moveTo>
                  <a:cubicBezTo>
                    <a:pt x="0" y="139192"/>
                    <a:pt x="140589" y="0"/>
                    <a:pt x="314071" y="0"/>
                  </a:cubicBezTo>
                  <a:lnTo>
                    <a:pt x="7140067" y="0"/>
                  </a:lnTo>
                  <a:cubicBezTo>
                    <a:pt x="7313549" y="0"/>
                    <a:pt x="7454138" y="139192"/>
                    <a:pt x="7454138" y="310896"/>
                  </a:cubicBezTo>
                  <a:lnTo>
                    <a:pt x="7454138" y="1554480"/>
                  </a:lnTo>
                  <a:cubicBezTo>
                    <a:pt x="7454138" y="1726184"/>
                    <a:pt x="7313549" y="1865376"/>
                    <a:pt x="7140067" y="1865376"/>
                  </a:cubicBezTo>
                  <a:lnTo>
                    <a:pt x="314071" y="1865376"/>
                  </a:lnTo>
                  <a:cubicBezTo>
                    <a:pt x="140589" y="1865503"/>
                    <a:pt x="0" y="1726311"/>
                    <a:pt x="0" y="1554480"/>
                  </a:cubicBezTo>
                  <a:close/>
                </a:path>
              </a:pathLst>
            </a:custGeom>
            <a:solidFill>
              <a:srgbClr val="4472C4"/>
            </a:solidFill>
          </p:spPr>
        </p:sp>
        <p:sp>
          <p:nvSpPr>
            <p:cNvPr id="8" name="Freeform 8"/>
            <p:cNvSpPr/>
            <p:nvPr/>
          </p:nvSpPr>
          <p:spPr>
            <a:xfrm>
              <a:off x="0" y="0"/>
              <a:ext cx="7479538" cy="1890903"/>
            </a:xfrm>
            <a:custGeom>
              <a:avLst/>
              <a:gdLst/>
              <a:ahLst/>
              <a:cxnLst/>
              <a:rect l="l" t="t" r="r" b="b"/>
              <a:pathLst>
                <a:path w="7479538" h="1890903">
                  <a:moveTo>
                    <a:pt x="0" y="323596"/>
                  </a:moveTo>
                  <a:cubicBezTo>
                    <a:pt x="0" y="144780"/>
                    <a:pt x="146431" y="0"/>
                    <a:pt x="326771" y="0"/>
                  </a:cubicBezTo>
                  <a:lnTo>
                    <a:pt x="7152767" y="0"/>
                  </a:lnTo>
                  <a:lnTo>
                    <a:pt x="7152767" y="12700"/>
                  </a:lnTo>
                  <a:lnTo>
                    <a:pt x="7152767" y="0"/>
                  </a:lnTo>
                  <a:cubicBezTo>
                    <a:pt x="7333107" y="0"/>
                    <a:pt x="7479538" y="144780"/>
                    <a:pt x="7479538" y="323596"/>
                  </a:cubicBezTo>
                  <a:lnTo>
                    <a:pt x="7466838" y="323596"/>
                  </a:lnTo>
                  <a:lnTo>
                    <a:pt x="7479538" y="323596"/>
                  </a:lnTo>
                  <a:lnTo>
                    <a:pt x="7479538" y="1567180"/>
                  </a:lnTo>
                  <a:lnTo>
                    <a:pt x="7466838" y="1567180"/>
                  </a:lnTo>
                  <a:lnTo>
                    <a:pt x="7479538" y="1567180"/>
                  </a:lnTo>
                  <a:cubicBezTo>
                    <a:pt x="7479538" y="1745996"/>
                    <a:pt x="7333107" y="1890776"/>
                    <a:pt x="7152767" y="1890776"/>
                  </a:cubicBezTo>
                  <a:lnTo>
                    <a:pt x="7152767" y="1878076"/>
                  </a:lnTo>
                  <a:lnTo>
                    <a:pt x="7152767" y="1890776"/>
                  </a:lnTo>
                  <a:lnTo>
                    <a:pt x="326771" y="1890776"/>
                  </a:lnTo>
                  <a:lnTo>
                    <a:pt x="326771" y="1878076"/>
                  </a:lnTo>
                  <a:lnTo>
                    <a:pt x="326771" y="1890776"/>
                  </a:lnTo>
                  <a:cubicBezTo>
                    <a:pt x="146431" y="1890903"/>
                    <a:pt x="0" y="1746123"/>
                    <a:pt x="0" y="1567180"/>
                  </a:cubicBezTo>
                  <a:lnTo>
                    <a:pt x="0" y="323596"/>
                  </a:lnTo>
                  <a:lnTo>
                    <a:pt x="12700" y="323596"/>
                  </a:lnTo>
                  <a:lnTo>
                    <a:pt x="0" y="323596"/>
                  </a:lnTo>
                  <a:moveTo>
                    <a:pt x="25400" y="323596"/>
                  </a:moveTo>
                  <a:lnTo>
                    <a:pt x="25400" y="1567180"/>
                  </a:lnTo>
                  <a:lnTo>
                    <a:pt x="12700" y="1567180"/>
                  </a:lnTo>
                  <a:lnTo>
                    <a:pt x="25400" y="1567180"/>
                  </a:lnTo>
                  <a:cubicBezTo>
                    <a:pt x="25400" y="1731772"/>
                    <a:pt x="160147" y="1865376"/>
                    <a:pt x="326771" y="1865376"/>
                  </a:cubicBezTo>
                  <a:lnTo>
                    <a:pt x="7152767" y="1865376"/>
                  </a:lnTo>
                  <a:cubicBezTo>
                    <a:pt x="7319391" y="1865376"/>
                    <a:pt x="7454138" y="1731772"/>
                    <a:pt x="7454138" y="1567180"/>
                  </a:cubicBezTo>
                  <a:lnTo>
                    <a:pt x="7454138" y="323596"/>
                  </a:lnTo>
                  <a:cubicBezTo>
                    <a:pt x="7454138" y="159004"/>
                    <a:pt x="7319391" y="25400"/>
                    <a:pt x="7152767" y="25400"/>
                  </a:cubicBezTo>
                  <a:lnTo>
                    <a:pt x="326771" y="25400"/>
                  </a:lnTo>
                  <a:lnTo>
                    <a:pt x="326771" y="12700"/>
                  </a:lnTo>
                  <a:lnTo>
                    <a:pt x="326771" y="25400"/>
                  </a:lnTo>
                  <a:cubicBezTo>
                    <a:pt x="160147" y="25400"/>
                    <a:pt x="25400" y="159004"/>
                    <a:pt x="25400" y="323596"/>
                  </a:cubicBezTo>
                  <a:close/>
                </a:path>
              </a:pathLst>
            </a:custGeom>
            <a:solidFill>
              <a:srgbClr val="2F528F"/>
            </a:solidFill>
          </p:spPr>
        </p:sp>
        <p:sp>
          <p:nvSpPr>
            <p:cNvPr id="9" name="TextBox 9"/>
            <p:cNvSpPr txBox="1"/>
            <p:nvPr/>
          </p:nvSpPr>
          <p:spPr>
            <a:xfrm>
              <a:off x="0" y="-19050"/>
              <a:ext cx="7479556" cy="1909906"/>
            </a:xfrm>
            <a:prstGeom prst="rect">
              <a:avLst/>
            </a:prstGeom>
          </p:spPr>
          <p:txBody>
            <a:bodyPr lIns="50800" tIns="50800" rIns="50800" bIns="50800" rtlCol="0" anchor="ctr"/>
            <a:lstStyle/>
            <a:p>
              <a:pPr algn="ctr">
                <a:lnSpc>
                  <a:spcPts val="7200"/>
                </a:lnSpc>
              </a:pPr>
              <a:r>
                <a:rPr lang="en-US" sz="6000" spc="56">
                  <a:solidFill>
                    <a:srgbClr val="FFFFFF"/>
                  </a:solidFill>
                  <a:latin typeface="TT Rounds Condensed"/>
                  <a:ea typeface="TT Rounds Condensed"/>
                  <a:cs typeface="TT Rounds Condensed"/>
                  <a:sym typeface="TT Rounds Condensed"/>
                </a:rPr>
                <a:t>Les 4 défis</a:t>
              </a:r>
            </a:p>
          </p:txBody>
        </p:sp>
      </p:grpSp>
      <p:grpSp>
        <p:nvGrpSpPr>
          <p:cNvPr id="10" name="Group 10"/>
          <p:cNvGrpSpPr/>
          <p:nvPr/>
        </p:nvGrpSpPr>
        <p:grpSpPr>
          <a:xfrm>
            <a:off x="1305936" y="4742368"/>
            <a:ext cx="5609667" cy="913290"/>
            <a:chOff x="0" y="0"/>
            <a:chExt cx="7479556" cy="1217720"/>
          </a:xfrm>
        </p:grpSpPr>
        <p:sp>
          <p:nvSpPr>
            <p:cNvPr id="11" name="Freeform 11"/>
            <p:cNvSpPr/>
            <p:nvPr/>
          </p:nvSpPr>
          <p:spPr>
            <a:xfrm>
              <a:off x="12700" y="12700"/>
              <a:ext cx="7454138" cy="1192276"/>
            </a:xfrm>
            <a:custGeom>
              <a:avLst/>
              <a:gdLst/>
              <a:ahLst/>
              <a:cxnLst/>
              <a:rect l="l" t="t" r="r" b="b"/>
              <a:pathLst>
                <a:path w="7454138" h="1192276">
                  <a:moveTo>
                    <a:pt x="0" y="0"/>
                  </a:moveTo>
                  <a:lnTo>
                    <a:pt x="7454138" y="0"/>
                  </a:lnTo>
                  <a:lnTo>
                    <a:pt x="7454138" y="1192276"/>
                  </a:lnTo>
                  <a:lnTo>
                    <a:pt x="0" y="1192276"/>
                  </a:lnTo>
                  <a:close/>
                </a:path>
              </a:pathLst>
            </a:custGeom>
            <a:solidFill>
              <a:srgbClr val="FFFFFF"/>
            </a:solidFill>
          </p:spPr>
        </p:sp>
        <p:sp>
          <p:nvSpPr>
            <p:cNvPr id="12" name="Freeform 12"/>
            <p:cNvSpPr/>
            <p:nvPr/>
          </p:nvSpPr>
          <p:spPr>
            <a:xfrm>
              <a:off x="0" y="0"/>
              <a:ext cx="7479538" cy="1217676"/>
            </a:xfrm>
            <a:custGeom>
              <a:avLst/>
              <a:gdLst/>
              <a:ahLst/>
              <a:cxnLst/>
              <a:rect l="l" t="t" r="r" b="b"/>
              <a:pathLst>
                <a:path w="7479538" h="1217676">
                  <a:moveTo>
                    <a:pt x="12700" y="0"/>
                  </a:moveTo>
                  <a:lnTo>
                    <a:pt x="7466838" y="0"/>
                  </a:lnTo>
                  <a:cubicBezTo>
                    <a:pt x="7473823" y="0"/>
                    <a:pt x="7479538" y="5715"/>
                    <a:pt x="7479538" y="12700"/>
                  </a:cubicBezTo>
                  <a:lnTo>
                    <a:pt x="7479538" y="1204976"/>
                  </a:lnTo>
                  <a:cubicBezTo>
                    <a:pt x="7479538" y="1211961"/>
                    <a:pt x="7473823" y="1217676"/>
                    <a:pt x="7466838" y="1217676"/>
                  </a:cubicBezTo>
                  <a:lnTo>
                    <a:pt x="12700" y="1217676"/>
                  </a:lnTo>
                  <a:cubicBezTo>
                    <a:pt x="5715" y="1217676"/>
                    <a:pt x="0" y="1211961"/>
                    <a:pt x="0" y="1204976"/>
                  </a:cubicBezTo>
                  <a:lnTo>
                    <a:pt x="0" y="12700"/>
                  </a:lnTo>
                  <a:cubicBezTo>
                    <a:pt x="0" y="5715"/>
                    <a:pt x="5715" y="0"/>
                    <a:pt x="12700" y="0"/>
                  </a:cubicBezTo>
                  <a:moveTo>
                    <a:pt x="12700" y="25400"/>
                  </a:moveTo>
                  <a:lnTo>
                    <a:pt x="12700" y="12700"/>
                  </a:lnTo>
                  <a:lnTo>
                    <a:pt x="25400" y="12700"/>
                  </a:lnTo>
                  <a:lnTo>
                    <a:pt x="25400" y="1204976"/>
                  </a:lnTo>
                  <a:lnTo>
                    <a:pt x="12700" y="1204976"/>
                  </a:lnTo>
                  <a:lnTo>
                    <a:pt x="12700" y="1192276"/>
                  </a:lnTo>
                  <a:lnTo>
                    <a:pt x="7466838" y="1192276"/>
                  </a:lnTo>
                  <a:lnTo>
                    <a:pt x="7466838" y="1204976"/>
                  </a:lnTo>
                  <a:lnTo>
                    <a:pt x="7454138" y="1204976"/>
                  </a:lnTo>
                  <a:lnTo>
                    <a:pt x="7454138" y="12700"/>
                  </a:lnTo>
                  <a:lnTo>
                    <a:pt x="7466838" y="12700"/>
                  </a:lnTo>
                  <a:lnTo>
                    <a:pt x="7466838" y="25400"/>
                  </a:lnTo>
                  <a:lnTo>
                    <a:pt x="12700" y="25400"/>
                  </a:lnTo>
                  <a:close/>
                </a:path>
              </a:pathLst>
            </a:custGeom>
            <a:solidFill>
              <a:srgbClr val="4472C4"/>
            </a:solidFill>
          </p:spPr>
        </p:sp>
        <p:sp>
          <p:nvSpPr>
            <p:cNvPr id="13" name="TextBox 13"/>
            <p:cNvSpPr txBox="1"/>
            <p:nvPr/>
          </p:nvSpPr>
          <p:spPr>
            <a:xfrm>
              <a:off x="0" y="-9525"/>
              <a:ext cx="7479556" cy="1227245"/>
            </a:xfrm>
            <a:prstGeom prst="rect">
              <a:avLst/>
            </a:prstGeom>
          </p:spPr>
          <p:txBody>
            <a:bodyPr lIns="50800" tIns="50800" rIns="50800" bIns="50800" rtlCol="0" anchor="ctr"/>
            <a:lstStyle/>
            <a:p>
              <a:pPr algn="ctr">
                <a:lnSpc>
                  <a:spcPts val="3240"/>
                </a:lnSpc>
              </a:pPr>
              <a:r>
                <a:rPr lang="en-US" sz="2700" spc="25">
                  <a:solidFill>
                    <a:srgbClr val="000000"/>
                  </a:solidFill>
                  <a:latin typeface="TT Rounds Condensed"/>
                  <a:ea typeface="TT Rounds Condensed"/>
                  <a:cs typeface="TT Rounds Condensed"/>
                  <a:sym typeface="TT Rounds Condensed"/>
                </a:rPr>
                <a:t>Défi 1 : Cours et mesure</a:t>
              </a:r>
            </a:p>
          </p:txBody>
        </p:sp>
      </p:grpSp>
      <p:grpSp>
        <p:nvGrpSpPr>
          <p:cNvPr id="14" name="Group 14"/>
          <p:cNvGrpSpPr/>
          <p:nvPr/>
        </p:nvGrpSpPr>
        <p:grpSpPr>
          <a:xfrm>
            <a:off x="1305936" y="5820645"/>
            <a:ext cx="5609667" cy="913290"/>
            <a:chOff x="0" y="0"/>
            <a:chExt cx="7479556" cy="1217720"/>
          </a:xfrm>
        </p:grpSpPr>
        <p:sp>
          <p:nvSpPr>
            <p:cNvPr id="15" name="Freeform 15"/>
            <p:cNvSpPr/>
            <p:nvPr/>
          </p:nvSpPr>
          <p:spPr>
            <a:xfrm>
              <a:off x="12700" y="12700"/>
              <a:ext cx="7454138" cy="1192276"/>
            </a:xfrm>
            <a:custGeom>
              <a:avLst/>
              <a:gdLst/>
              <a:ahLst/>
              <a:cxnLst/>
              <a:rect l="l" t="t" r="r" b="b"/>
              <a:pathLst>
                <a:path w="7454138" h="1192276">
                  <a:moveTo>
                    <a:pt x="0" y="0"/>
                  </a:moveTo>
                  <a:lnTo>
                    <a:pt x="7454138" y="0"/>
                  </a:lnTo>
                  <a:lnTo>
                    <a:pt x="7454138" y="1192276"/>
                  </a:lnTo>
                  <a:lnTo>
                    <a:pt x="0" y="1192276"/>
                  </a:lnTo>
                  <a:close/>
                </a:path>
              </a:pathLst>
            </a:custGeom>
            <a:solidFill>
              <a:srgbClr val="FFFFFF"/>
            </a:solidFill>
          </p:spPr>
        </p:sp>
        <p:sp>
          <p:nvSpPr>
            <p:cNvPr id="16" name="Freeform 16"/>
            <p:cNvSpPr/>
            <p:nvPr/>
          </p:nvSpPr>
          <p:spPr>
            <a:xfrm>
              <a:off x="0" y="0"/>
              <a:ext cx="7479538" cy="1217676"/>
            </a:xfrm>
            <a:custGeom>
              <a:avLst/>
              <a:gdLst/>
              <a:ahLst/>
              <a:cxnLst/>
              <a:rect l="l" t="t" r="r" b="b"/>
              <a:pathLst>
                <a:path w="7479538" h="1217676">
                  <a:moveTo>
                    <a:pt x="12700" y="0"/>
                  </a:moveTo>
                  <a:lnTo>
                    <a:pt x="7466838" y="0"/>
                  </a:lnTo>
                  <a:cubicBezTo>
                    <a:pt x="7473823" y="0"/>
                    <a:pt x="7479538" y="5715"/>
                    <a:pt x="7479538" y="12700"/>
                  </a:cubicBezTo>
                  <a:lnTo>
                    <a:pt x="7479538" y="1204976"/>
                  </a:lnTo>
                  <a:cubicBezTo>
                    <a:pt x="7479538" y="1211961"/>
                    <a:pt x="7473823" y="1217676"/>
                    <a:pt x="7466838" y="1217676"/>
                  </a:cubicBezTo>
                  <a:lnTo>
                    <a:pt x="12700" y="1217676"/>
                  </a:lnTo>
                  <a:cubicBezTo>
                    <a:pt x="5715" y="1217676"/>
                    <a:pt x="0" y="1211961"/>
                    <a:pt x="0" y="1204976"/>
                  </a:cubicBezTo>
                  <a:lnTo>
                    <a:pt x="0" y="12700"/>
                  </a:lnTo>
                  <a:cubicBezTo>
                    <a:pt x="0" y="5715"/>
                    <a:pt x="5715" y="0"/>
                    <a:pt x="12700" y="0"/>
                  </a:cubicBezTo>
                  <a:moveTo>
                    <a:pt x="12700" y="25400"/>
                  </a:moveTo>
                  <a:lnTo>
                    <a:pt x="12700" y="12700"/>
                  </a:lnTo>
                  <a:lnTo>
                    <a:pt x="25400" y="12700"/>
                  </a:lnTo>
                  <a:lnTo>
                    <a:pt x="25400" y="1204976"/>
                  </a:lnTo>
                  <a:lnTo>
                    <a:pt x="12700" y="1204976"/>
                  </a:lnTo>
                  <a:lnTo>
                    <a:pt x="12700" y="1192276"/>
                  </a:lnTo>
                  <a:lnTo>
                    <a:pt x="7466838" y="1192276"/>
                  </a:lnTo>
                  <a:lnTo>
                    <a:pt x="7466838" y="1204976"/>
                  </a:lnTo>
                  <a:lnTo>
                    <a:pt x="7454138" y="1204976"/>
                  </a:lnTo>
                  <a:lnTo>
                    <a:pt x="7454138" y="12700"/>
                  </a:lnTo>
                  <a:lnTo>
                    <a:pt x="7466838" y="12700"/>
                  </a:lnTo>
                  <a:lnTo>
                    <a:pt x="7466838" y="25400"/>
                  </a:lnTo>
                  <a:lnTo>
                    <a:pt x="12700" y="25400"/>
                  </a:lnTo>
                  <a:close/>
                </a:path>
              </a:pathLst>
            </a:custGeom>
            <a:solidFill>
              <a:srgbClr val="4472C4"/>
            </a:solidFill>
          </p:spPr>
        </p:sp>
        <p:sp>
          <p:nvSpPr>
            <p:cNvPr id="17" name="TextBox 17"/>
            <p:cNvSpPr txBox="1"/>
            <p:nvPr/>
          </p:nvSpPr>
          <p:spPr>
            <a:xfrm>
              <a:off x="0" y="-9525"/>
              <a:ext cx="7479556" cy="1227245"/>
            </a:xfrm>
            <a:prstGeom prst="rect">
              <a:avLst/>
            </a:prstGeom>
          </p:spPr>
          <p:txBody>
            <a:bodyPr lIns="50800" tIns="50800" rIns="50800" bIns="50800" rtlCol="0" anchor="ctr"/>
            <a:lstStyle/>
            <a:p>
              <a:pPr algn="ctr">
                <a:lnSpc>
                  <a:spcPts val="3240"/>
                </a:lnSpc>
              </a:pPr>
              <a:r>
                <a:rPr lang="en-US" sz="2700" spc="25">
                  <a:solidFill>
                    <a:srgbClr val="000000"/>
                  </a:solidFill>
                  <a:latin typeface="TT Rounds Condensed"/>
                  <a:ea typeface="TT Rounds Condensed"/>
                  <a:cs typeface="TT Rounds Condensed"/>
                  <a:sym typeface="TT Rounds Condensed"/>
                </a:rPr>
                <a:t>Défi 2 : Lance et compte</a:t>
              </a:r>
            </a:p>
          </p:txBody>
        </p:sp>
      </p:grpSp>
      <p:grpSp>
        <p:nvGrpSpPr>
          <p:cNvPr id="18" name="Group 18"/>
          <p:cNvGrpSpPr/>
          <p:nvPr/>
        </p:nvGrpSpPr>
        <p:grpSpPr>
          <a:xfrm>
            <a:off x="1305936" y="6896748"/>
            <a:ext cx="5609667" cy="913290"/>
            <a:chOff x="0" y="0"/>
            <a:chExt cx="7479556" cy="1217720"/>
          </a:xfrm>
        </p:grpSpPr>
        <p:sp>
          <p:nvSpPr>
            <p:cNvPr id="19" name="Freeform 19"/>
            <p:cNvSpPr/>
            <p:nvPr/>
          </p:nvSpPr>
          <p:spPr>
            <a:xfrm>
              <a:off x="12700" y="12700"/>
              <a:ext cx="7454138" cy="1192276"/>
            </a:xfrm>
            <a:custGeom>
              <a:avLst/>
              <a:gdLst/>
              <a:ahLst/>
              <a:cxnLst/>
              <a:rect l="l" t="t" r="r" b="b"/>
              <a:pathLst>
                <a:path w="7454138" h="1192276">
                  <a:moveTo>
                    <a:pt x="0" y="0"/>
                  </a:moveTo>
                  <a:lnTo>
                    <a:pt x="7454138" y="0"/>
                  </a:lnTo>
                  <a:lnTo>
                    <a:pt x="7454138" y="1192276"/>
                  </a:lnTo>
                  <a:lnTo>
                    <a:pt x="0" y="1192276"/>
                  </a:lnTo>
                  <a:close/>
                </a:path>
              </a:pathLst>
            </a:custGeom>
            <a:solidFill>
              <a:srgbClr val="FFFFFF"/>
            </a:solidFill>
          </p:spPr>
        </p:sp>
        <p:sp>
          <p:nvSpPr>
            <p:cNvPr id="20" name="Freeform 20"/>
            <p:cNvSpPr/>
            <p:nvPr/>
          </p:nvSpPr>
          <p:spPr>
            <a:xfrm>
              <a:off x="0" y="0"/>
              <a:ext cx="7479538" cy="1217676"/>
            </a:xfrm>
            <a:custGeom>
              <a:avLst/>
              <a:gdLst/>
              <a:ahLst/>
              <a:cxnLst/>
              <a:rect l="l" t="t" r="r" b="b"/>
              <a:pathLst>
                <a:path w="7479538" h="1217676">
                  <a:moveTo>
                    <a:pt x="12700" y="0"/>
                  </a:moveTo>
                  <a:lnTo>
                    <a:pt x="7466838" y="0"/>
                  </a:lnTo>
                  <a:cubicBezTo>
                    <a:pt x="7473823" y="0"/>
                    <a:pt x="7479538" y="5715"/>
                    <a:pt x="7479538" y="12700"/>
                  </a:cubicBezTo>
                  <a:lnTo>
                    <a:pt x="7479538" y="1204976"/>
                  </a:lnTo>
                  <a:cubicBezTo>
                    <a:pt x="7479538" y="1211961"/>
                    <a:pt x="7473823" y="1217676"/>
                    <a:pt x="7466838" y="1217676"/>
                  </a:cubicBezTo>
                  <a:lnTo>
                    <a:pt x="12700" y="1217676"/>
                  </a:lnTo>
                  <a:cubicBezTo>
                    <a:pt x="5715" y="1217676"/>
                    <a:pt x="0" y="1211961"/>
                    <a:pt x="0" y="1204976"/>
                  </a:cubicBezTo>
                  <a:lnTo>
                    <a:pt x="0" y="12700"/>
                  </a:lnTo>
                  <a:cubicBezTo>
                    <a:pt x="0" y="5715"/>
                    <a:pt x="5715" y="0"/>
                    <a:pt x="12700" y="0"/>
                  </a:cubicBezTo>
                  <a:moveTo>
                    <a:pt x="12700" y="25400"/>
                  </a:moveTo>
                  <a:lnTo>
                    <a:pt x="12700" y="12700"/>
                  </a:lnTo>
                  <a:lnTo>
                    <a:pt x="25400" y="12700"/>
                  </a:lnTo>
                  <a:lnTo>
                    <a:pt x="25400" y="1204976"/>
                  </a:lnTo>
                  <a:lnTo>
                    <a:pt x="12700" y="1204976"/>
                  </a:lnTo>
                  <a:lnTo>
                    <a:pt x="12700" y="1192276"/>
                  </a:lnTo>
                  <a:lnTo>
                    <a:pt x="7466838" y="1192276"/>
                  </a:lnTo>
                  <a:lnTo>
                    <a:pt x="7466838" y="1204976"/>
                  </a:lnTo>
                  <a:lnTo>
                    <a:pt x="7454138" y="1204976"/>
                  </a:lnTo>
                  <a:lnTo>
                    <a:pt x="7454138" y="12700"/>
                  </a:lnTo>
                  <a:lnTo>
                    <a:pt x="7466838" y="12700"/>
                  </a:lnTo>
                  <a:lnTo>
                    <a:pt x="7466838" y="25400"/>
                  </a:lnTo>
                  <a:lnTo>
                    <a:pt x="12700" y="25400"/>
                  </a:lnTo>
                  <a:close/>
                </a:path>
              </a:pathLst>
            </a:custGeom>
            <a:solidFill>
              <a:srgbClr val="4472C4"/>
            </a:solidFill>
          </p:spPr>
        </p:sp>
        <p:sp>
          <p:nvSpPr>
            <p:cNvPr id="21" name="TextBox 21"/>
            <p:cNvSpPr txBox="1"/>
            <p:nvPr/>
          </p:nvSpPr>
          <p:spPr>
            <a:xfrm>
              <a:off x="0" y="-9525"/>
              <a:ext cx="7479556" cy="1227245"/>
            </a:xfrm>
            <a:prstGeom prst="rect">
              <a:avLst/>
            </a:prstGeom>
          </p:spPr>
          <p:txBody>
            <a:bodyPr lIns="50800" tIns="50800" rIns="50800" bIns="50800" rtlCol="0" anchor="ctr"/>
            <a:lstStyle/>
            <a:p>
              <a:pPr algn="ctr">
                <a:lnSpc>
                  <a:spcPts val="3240"/>
                </a:lnSpc>
              </a:pPr>
              <a:r>
                <a:rPr lang="en-US" sz="2700" spc="25">
                  <a:solidFill>
                    <a:srgbClr val="000000"/>
                  </a:solidFill>
                  <a:latin typeface="TT Rounds Condensed"/>
                  <a:ea typeface="TT Rounds Condensed"/>
                  <a:cs typeface="TT Rounds Condensed"/>
                  <a:sym typeface="TT Rounds Condensed"/>
                </a:rPr>
                <a:t>Défi 3 : Saute et trouve</a:t>
              </a:r>
            </a:p>
          </p:txBody>
        </p:sp>
      </p:grpSp>
      <p:grpSp>
        <p:nvGrpSpPr>
          <p:cNvPr id="22" name="Group 22"/>
          <p:cNvGrpSpPr/>
          <p:nvPr/>
        </p:nvGrpSpPr>
        <p:grpSpPr>
          <a:xfrm>
            <a:off x="1305936" y="7975852"/>
            <a:ext cx="5609667" cy="913290"/>
            <a:chOff x="0" y="0"/>
            <a:chExt cx="7479556" cy="1217720"/>
          </a:xfrm>
        </p:grpSpPr>
        <p:sp>
          <p:nvSpPr>
            <p:cNvPr id="23" name="Freeform 23"/>
            <p:cNvSpPr/>
            <p:nvPr/>
          </p:nvSpPr>
          <p:spPr>
            <a:xfrm>
              <a:off x="12700" y="12700"/>
              <a:ext cx="7454138" cy="1192276"/>
            </a:xfrm>
            <a:custGeom>
              <a:avLst/>
              <a:gdLst/>
              <a:ahLst/>
              <a:cxnLst/>
              <a:rect l="l" t="t" r="r" b="b"/>
              <a:pathLst>
                <a:path w="7454138" h="1192276">
                  <a:moveTo>
                    <a:pt x="0" y="0"/>
                  </a:moveTo>
                  <a:lnTo>
                    <a:pt x="7454138" y="0"/>
                  </a:lnTo>
                  <a:lnTo>
                    <a:pt x="7454138" y="1192276"/>
                  </a:lnTo>
                  <a:lnTo>
                    <a:pt x="0" y="1192276"/>
                  </a:lnTo>
                  <a:close/>
                </a:path>
              </a:pathLst>
            </a:custGeom>
            <a:solidFill>
              <a:srgbClr val="FFFFFF"/>
            </a:solidFill>
          </p:spPr>
        </p:sp>
        <p:sp>
          <p:nvSpPr>
            <p:cNvPr id="24" name="Freeform 24"/>
            <p:cNvSpPr/>
            <p:nvPr/>
          </p:nvSpPr>
          <p:spPr>
            <a:xfrm>
              <a:off x="0" y="0"/>
              <a:ext cx="7479538" cy="1217676"/>
            </a:xfrm>
            <a:custGeom>
              <a:avLst/>
              <a:gdLst/>
              <a:ahLst/>
              <a:cxnLst/>
              <a:rect l="l" t="t" r="r" b="b"/>
              <a:pathLst>
                <a:path w="7479538" h="1217676">
                  <a:moveTo>
                    <a:pt x="12700" y="0"/>
                  </a:moveTo>
                  <a:lnTo>
                    <a:pt x="7466838" y="0"/>
                  </a:lnTo>
                  <a:cubicBezTo>
                    <a:pt x="7473823" y="0"/>
                    <a:pt x="7479538" y="5715"/>
                    <a:pt x="7479538" y="12700"/>
                  </a:cubicBezTo>
                  <a:lnTo>
                    <a:pt x="7479538" y="1204976"/>
                  </a:lnTo>
                  <a:cubicBezTo>
                    <a:pt x="7479538" y="1211961"/>
                    <a:pt x="7473823" y="1217676"/>
                    <a:pt x="7466838" y="1217676"/>
                  </a:cubicBezTo>
                  <a:lnTo>
                    <a:pt x="12700" y="1217676"/>
                  </a:lnTo>
                  <a:cubicBezTo>
                    <a:pt x="5715" y="1217676"/>
                    <a:pt x="0" y="1211961"/>
                    <a:pt x="0" y="1204976"/>
                  </a:cubicBezTo>
                  <a:lnTo>
                    <a:pt x="0" y="12700"/>
                  </a:lnTo>
                  <a:cubicBezTo>
                    <a:pt x="0" y="5715"/>
                    <a:pt x="5715" y="0"/>
                    <a:pt x="12700" y="0"/>
                  </a:cubicBezTo>
                  <a:moveTo>
                    <a:pt x="12700" y="25400"/>
                  </a:moveTo>
                  <a:lnTo>
                    <a:pt x="12700" y="12700"/>
                  </a:lnTo>
                  <a:lnTo>
                    <a:pt x="25400" y="12700"/>
                  </a:lnTo>
                  <a:lnTo>
                    <a:pt x="25400" y="1204976"/>
                  </a:lnTo>
                  <a:lnTo>
                    <a:pt x="12700" y="1204976"/>
                  </a:lnTo>
                  <a:lnTo>
                    <a:pt x="12700" y="1192276"/>
                  </a:lnTo>
                  <a:lnTo>
                    <a:pt x="7466838" y="1192276"/>
                  </a:lnTo>
                  <a:lnTo>
                    <a:pt x="7466838" y="1204976"/>
                  </a:lnTo>
                  <a:lnTo>
                    <a:pt x="7454138" y="1204976"/>
                  </a:lnTo>
                  <a:lnTo>
                    <a:pt x="7454138" y="12700"/>
                  </a:lnTo>
                  <a:lnTo>
                    <a:pt x="7466838" y="12700"/>
                  </a:lnTo>
                  <a:lnTo>
                    <a:pt x="7466838" y="25400"/>
                  </a:lnTo>
                  <a:lnTo>
                    <a:pt x="12700" y="25400"/>
                  </a:lnTo>
                  <a:close/>
                </a:path>
              </a:pathLst>
            </a:custGeom>
            <a:solidFill>
              <a:srgbClr val="4472C4"/>
            </a:solidFill>
          </p:spPr>
        </p:sp>
        <p:sp>
          <p:nvSpPr>
            <p:cNvPr id="25" name="TextBox 25"/>
            <p:cNvSpPr txBox="1"/>
            <p:nvPr/>
          </p:nvSpPr>
          <p:spPr>
            <a:xfrm>
              <a:off x="0" y="-9525"/>
              <a:ext cx="7479556" cy="1227245"/>
            </a:xfrm>
            <a:prstGeom prst="rect">
              <a:avLst/>
            </a:prstGeom>
          </p:spPr>
          <p:txBody>
            <a:bodyPr lIns="50800" tIns="50800" rIns="50800" bIns="50800" rtlCol="0" anchor="ctr"/>
            <a:lstStyle/>
            <a:p>
              <a:pPr algn="ctr">
                <a:lnSpc>
                  <a:spcPts val="3240"/>
                </a:lnSpc>
              </a:pPr>
              <a:r>
                <a:rPr lang="en-US" sz="2700" spc="25">
                  <a:solidFill>
                    <a:srgbClr val="000000"/>
                  </a:solidFill>
                  <a:latin typeface="TT Rounds Condensed"/>
                  <a:ea typeface="TT Rounds Condensed"/>
                  <a:cs typeface="TT Rounds Condensed"/>
                  <a:sym typeface="TT Rounds Condensed"/>
                </a:rPr>
                <a:t>Défi 4 : Danse et décode</a:t>
              </a:r>
            </a:p>
          </p:txBody>
        </p:sp>
      </p:grpSp>
      <p:grpSp>
        <p:nvGrpSpPr>
          <p:cNvPr id="26" name="Group 26"/>
          <p:cNvGrpSpPr/>
          <p:nvPr/>
        </p:nvGrpSpPr>
        <p:grpSpPr>
          <a:xfrm>
            <a:off x="7866420" y="2846463"/>
            <a:ext cx="6040642" cy="4705100"/>
            <a:chOff x="0" y="0"/>
            <a:chExt cx="8054190" cy="6273466"/>
          </a:xfrm>
        </p:grpSpPr>
        <p:sp>
          <p:nvSpPr>
            <p:cNvPr id="27" name="Freeform 27"/>
            <p:cNvSpPr/>
            <p:nvPr/>
          </p:nvSpPr>
          <p:spPr>
            <a:xfrm>
              <a:off x="12700" y="12700"/>
              <a:ext cx="8028813" cy="6919722"/>
            </a:xfrm>
            <a:custGeom>
              <a:avLst/>
              <a:gdLst/>
              <a:ahLst/>
              <a:cxnLst/>
              <a:rect l="l" t="t" r="r" b="b"/>
              <a:pathLst>
                <a:path w="8028813" h="6919722">
                  <a:moveTo>
                    <a:pt x="0" y="0"/>
                  </a:moveTo>
                  <a:lnTo>
                    <a:pt x="8028813" y="0"/>
                  </a:lnTo>
                  <a:lnTo>
                    <a:pt x="8028813" y="5010658"/>
                  </a:lnTo>
                  <a:cubicBezTo>
                    <a:pt x="4014343" y="5010658"/>
                    <a:pt x="4014343" y="6919722"/>
                    <a:pt x="0" y="5835015"/>
                  </a:cubicBezTo>
                  <a:close/>
                </a:path>
              </a:pathLst>
            </a:custGeom>
            <a:solidFill>
              <a:srgbClr val="FFFFFF"/>
            </a:solidFill>
          </p:spPr>
        </p:sp>
        <p:sp>
          <p:nvSpPr>
            <p:cNvPr id="28" name="Freeform 28"/>
            <p:cNvSpPr/>
            <p:nvPr/>
          </p:nvSpPr>
          <p:spPr>
            <a:xfrm>
              <a:off x="0" y="0"/>
              <a:ext cx="8054213" cy="6193790"/>
            </a:xfrm>
            <a:custGeom>
              <a:avLst/>
              <a:gdLst/>
              <a:ahLst/>
              <a:cxnLst/>
              <a:rect l="l" t="t" r="r" b="b"/>
              <a:pathLst>
                <a:path w="8054213" h="6193790">
                  <a:moveTo>
                    <a:pt x="12700" y="0"/>
                  </a:moveTo>
                  <a:lnTo>
                    <a:pt x="8041513" y="0"/>
                  </a:lnTo>
                  <a:cubicBezTo>
                    <a:pt x="8048498" y="0"/>
                    <a:pt x="8054213" y="5715"/>
                    <a:pt x="8054213" y="12700"/>
                  </a:cubicBezTo>
                  <a:lnTo>
                    <a:pt x="8054213" y="5023358"/>
                  </a:lnTo>
                  <a:cubicBezTo>
                    <a:pt x="8054213" y="5030343"/>
                    <a:pt x="8048498" y="5036058"/>
                    <a:pt x="8041513" y="5036058"/>
                  </a:cubicBezTo>
                  <a:cubicBezTo>
                    <a:pt x="6316091" y="5036058"/>
                    <a:pt x="5333619" y="5389118"/>
                    <a:pt x="4453509" y="5705221"/>
                  </a:cubicBezTo>
                  <a:cubicBezTo>
                    <a:pt x="3740531" y="5961380"/>
                    <a:pt x="3093720" y="6193790"/>
                    <a:pt x="2174621" y="6193790"/>
                  </a:cubicBezTo>
                  <a:cubicBezTo>
                    <a:pt x="1591183" y="6193790"/>
                    <a:pt x="898398" y="6100064"/>
                    <a:pt x="9398" y="5859907"/>
                  </a:cubicBezTo>
                  <a:cubicBezTo>
                    <a:pt x="3810" y="5858383"/>
                    <a:pt x="0" y="5853430"/>
                    <a:pt x="0" y="5847588"/>
                  </a:cubicBezTo>
                  <a:lnTo>
                    <a:pt x="0" y="12700"/>
                  </a:lnTo>
                  <a:cubicBezTo>
                    <a:pt x="0" y="5715"/>
                    <a:pt x="5715" y="0"/>
                    <a:pt x="12700" y="0"/>
                  </a:cubicBezTo>
                  <a:moveTo>
                    <a:pt x="12700" y="25400"/>
                  </a:moveTo>
                  <a:lnTo>
                    <a:pt x="12700" y="12700"/>
                  </a:lnTo>
                  <a:lnTo>
                    <a:pt x="25400" y="12700"/>
                  </a:lnTo>
                  <a:lnTo>
                    <a:pt x="25400" y="5847715"/>
                  </a:lnTo>
                  <a:lnTo>
                    <a:pt x="12700" y="5847715"/>
                  </a:lnTo>
                  <a:lnTo>
                    <a:pt x="16002" y="5835396"/>
                  </a:lnTo>
                  <a:cubicBezTo>
                    <a:pt x="903351" y="6075172"/>
                    <a:pt x="1593850" y="6168390"/>
                    <a:pt x="2174621" y="6168390"/>
                  </a:cubicBezTo>
                  <a:cubicBezTo>
                    <a:pt x="3088894" y="6168390"/>
                    <a:pt x="3732022" y="5937377"/>
                    <a:pt x="4444873" y="5681218"/>
                  </a:cubicBezTo>
                  <a:cubicBezTo>
                    <a:pt x="5325999" y="5364607"/>
                    <a:pt x="6311646" y="5010531"/>
                    <a:pt x="8041513" y="5010531"/>
                  </a:cubicBezTo>
                  <a:lnTo>
                    <a:pt x="8041513" y="5023231"/>
                  </a:lnTo>
                  <a:lnTo>
                    <a:pt x="8028813" y="5023231"/>
                  </a:lnTo>
                  <a:lnTo>
                    <a:pt x="8028813" y="12700"/>
                  </a:lnTo>
                  <a:lnTo>
                    <a:pt x="8041513" y="12700"/>
                  </a:lnTo>
                  <a:lnTo>
                    <a:pt x="8041513" y="25400"/>
                  </a:lnTo>
                  <a:lnTo>
                    <a:pt x="12700" y="25400"/>
                  </a:lnTo>
                  <a:close/>
                </a:path>
              </a:pathLst>
            </a:custGeom>
            <a:solidFill>
              <a:srgbClr val="00B0F0"/>
            </a:solidFill>
          </p:spPr>
        </p:sp>
        <p:sp>
          <p:nvSpPr>
            <p:cNvPr id="29" name="TextBox 29"/>
            <p:cNvSpPr txBox="1"/>
            <p:nvPr/>
          </p:nvSpPr>
          <p:spPr>
            <a:xfrm>
              <a:off x="0" y="0"/>
              <a:ext cx="8054190" cy="6273466"/>
            </a:xfrm>
            <a:prstGeom prst="rect">
              <a:avLst/>
            </a:prstGeom>
          </p:spPr>
          <p:txBody>
            <a:bodyPr lIns="50800" tIns="50800" rIns="50800" bIns="50800" rtlCol="0" anchor="ctr"/>
            <a:lstStyle/>
            <a:p>
              <a:pPr algn="l">
                <a:lnSpc>
                  <a:spcPts val="4320"/>
                </a:lnSpc>
              </a:pPr>
              <a:endParaRPr/>
            </a:p>
            <a:p>
              <a:pPr algn="ctr">
                <a:lnSpc>
                  <a:spcPts val="4320"/>
                </a:lnSpc>
              </a:pPr>
              <a:r>
                <a:rPr lang="en-US" sz="3600" b="1" u="sng" spc="33">
                  <a:solidFill>
                    <a:srgbClr val="000000"/>
                  </a:solidFill>
                  <a:latin typeface="TT Rounds Condensed Bold"/>
                  <a:ea typeface="TT Rounds Condensed Bold"/>
                  <a:cs typeface="TT Rounds Condensed Bold"/>
                  <a:sym typeface="TT Rounds Condensed Bold"/>
                </a:rPr>
                <a:t>4 niveaux de difficultés</a:t>
              </a:r>
            </a:p>
            <a:p>
              <a:pPr algn="l">
                <a:lnSpc>
                  <a:spcPts val="4320"/>
                </a:lnSpc>
              </a:pPr>
              <a:endParaRPr lang="en-US" sz="3600" b="1" u="sng" spc="33">
                <a:solidFill>
                  <a:srgbClr val="000000"/>
                </a:solidFill>
                <a:latin typeface="TT Rounds Condensed Bold"/>
                <a:ea typeface="TT Rounds Condensed Bold"/>
                <a:cs typeface="TT Rounds Condensed Bold"/>
                <a:sym typeface="TT Rounds Condensed Bold"/>
              </a:endParaRPr>
            </a:p>
            <a:p>
              <a:pPr marL="651510" lvl="1" indent="-325755" algn="l">
                <a:lnSpc>
                  <a:spcPts val="4320"/>
                </a:lnSpc>
                <a:buFont typeface="Arial"/>
                <a:buChar char="•"/>
              </a:pPr>
              <a:r>
                <a:rPr lang="en-US" sz="3600" spc="33">
                  <a:solidFill>
                    <a:srgbClr val="000000"/>
                  </a:solidFill>
                  <a:latin typeface="TT Rounds Condensed"/>
                  <a:ea typeface="TT Rounds Condensed"/>
                  <a:cs typeface="TT Rounds Condensed"/>
                  <a:sym typeface="TT Rounds Condensed"/>
                </a:rPr>
                <a:t>Grande section</a:t>
              </a:r>
            </a:p>
            <a:p>
              <a:pPr marL="651510" lvl="1" indent="-325755" algn="l">
                <a:lnSpc>
                  <a:spcPts val="4320"/>
                </a:lnSpc>
                <a:buFont typeface="Arial"/>
                <a:buChar char="•"/>
              </a:pPr>
              <a:r>
                <a:rPr lang="en-US" sz="3600" spc="33">
                  <a:solidFill>
                    <a:srgbClr val="000000"/>
                  </a:solidFill>
                  <a:latin typeface="TT Rounds Condensed"/>
                  <a:ea typeface="TT Rounds Condensed"/>
                  <a:cs typeface="TT Rounds Condensed"/>
                  <a:sym typeface="TT Rounds Condensed"/>
                </a:rPr>
                <a:t>CP</a:t>
              </a:r>
            </a:p>
            <a:p>
              <a:pPr marL="651510" lvl="1" indent="-325755" algn="l">
                <a:lnSpc>
                  <a:spcPts val="4320"/>
                </a:lnSpc>
                <a:buFont typeface="Arial"/>
                <a:buChar char="•"/>
              </a:pPr>
              <a:r>
                <a:rPr lang="en-US" sz="3600" spc="33">
                  <a:solidFill>
                    <a:srgbClr val="000000"/>
                  </a:solidFill>
                  <a:latin typeface="TT Rounds Condensed"/>
                  <a:ea typeface="TT Rounds Condensed"/>
                  <a:cs typeface="TT Rounds Condensed"/>
                  <a:sym typeface="TT Rounds Condensed"/>
                </a:rPr>
                <a:t>CE1 / CE2</a:t>
              </a:r>
            </a:p>
            <a:p>
              <a:pPr marL="651510" lvl="1" indent="-325755" algn="l">
                <a:lnSpc>
                  <a:spcPts val="4320"/>
                </a:lnSpc>
                <a:buFont typeface="Arial"/>
                <a:buChar char="•"/>
              </a:pPr>
              <a:r>
                <a:rPr lang="en-US" sz="3600" spc="33">
                  <a:solidFill>
                    <a:srgbClr val="000000"/>
                  </a:solidFill>
                  <a:latin typeface="TT Rounds Condensed"/>
                  <a:ea typeface="TT Rounds Condensed"/>
                  <a:cs typeface="TT Rounds Condensed"/>
                  <a:sym typeface="TT Rounds Condensed"/>
                </a:rPr>
                <a:t>CM1 / CM2</a:t>
              </a:r>
            </a:p>
            <a:p>
              <a:pPr marL="651510" lvl="1" indent="-325755" algn="l">
                <a:lnSpc>
                  <a:spcPts val="4320"/>
                </a:lnSpc>
              </a:pPr>
              <a:endParaRPr lang="en-US" sz="3600" spc="33">
                <a:solidFill>
                  <a:srgbClr val="000000"/>
                </a:solidFill>
                <a:latin typeface="TT Rounds Condensed"/>
                <a:ea typeface="TT Rounds Condensed"/>
                <a:cs typeface="TT Rounds Condensed"/>
                <a:sym typeface="TT Rounds Condensed"/>
              </a:endParaRPr>
            </a:p>
          </p:txBody>
        </p:sp>
      </p:gr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7165126" y="581319"/>
            <a:ext cx="6732411" cy="1675875"/>
            <a:chOff x="0" y="0"/>
            <a:chExt cx="8976548" cy="2234500"/>
          </a:xfrm>
        </p:grpSpPr>
        <p:sp>
          <p:nvSpPr>
            <p:cNvPr id="4" name="Freeform 4"/>
            <p:cNvSpPr/>
            <p:nvPr/>
          </p:nvSpPr>
          <p:spPr>
            <a:xfrm>
              <a:off x="0" y="0"/>
              <a:ext cx="8976548" cy="2234500"/>
            </a:xfrm>
            <a:custGeom>
              <a:avLst/>
              <a:gdLst/>
              <a:ahLst/>
              <a:cxnLst/>
              <a:rect l="l" t="t" r="r" b="b"/>
              <a:pathLst>
                <a:path w="8976548" h="2234500">
                  <a:moveTo>
                    <a:pt x="0" y="0"/>
                  </a:moveTo>
                  <a:lnTo>
                    <a:pt x="8976548" y="0"/>
                  </a:lnTo>
                  <a:lnTo>
                    <a:pt x="8976548" y="2234500"/>
                  </a:lnTo>
                  <a:lnTo>
                    <a:pt x="0" y="2234500"/>
                  </a:lnTo>
                  <a:close/>
                </a:path>
              </a:pathLst>
            </a:custGeom>
            <a:solidFill>
              <a:srgbClr val="000000">
                <a:alpha val="0"/>
              </a:srgbClr>
            </a:solidFill>
          </p:spPr>
        </p:sp>
        <p:sp>
          <p:nvSpPr>
            <p:cNvPr id="5" name="TextBox 5"/>
            <p:cNvSpPr txBox="1"/>
            <p:nvPr/>
          </p:nvSpPr>
          <p:spPr>
            <a:xfrm>
              <a:off x="0" y="47625"/>
              <a:ext cx="8976548" cy="2186875"/>
            </a:xfrm>
            <a:prstGeom prst="rect">
              <a:avLst/>
            </a:prstGeom>
          </p:spPr>
          <p:txBody>
            <a:bodyPr lIns="0" tIns="0" rIns="0" bIns="0" rtlCol="0" anchor="ctr"/>
            <a:lstStyle/>
            <a:p>
              <a:pPr algn="ctr">
                <a:lnSpc>
                  <a:spcPts val="5615"/>
                </a:lnSpc>
              </a:pPr>
              <a:r>
                <a:rPr lang="en-US" sz="5199" b="1" spc="-31">
                  <a:solidFill>
                    <a:srgbClr val="000000"/>
                  </a:solidFill>
                  <a:latin typeface="TT Rounds Condensed Bold"/>
                  <a:ea typeface="TT Rounds Condensed Bold"/>
                  <a:cs typeface="TT Rounds Condensed Bold"/>
                  <a:sym typeface="TT Rounds Condensed Bold"/>
                </a:rPr>
                <a:t>Prolongement</a:t>
              </a:r>
            </a:p>
          </p:txBody>
        </p:sp>
      </p:grpSp>
      <p:sp>
        <p:nvSpPr>
          <p:cNvPr id="6" name="Freeform 6"/>
          <p:cNvSpPr/>
          <p:nvPr/>
        </p:nvSpPr>
        <p:spPr>
          <a:xfrm>
            <a:off x="961464" y="5948534"/>
            <a:ext cx="15969673" cy="2886185"/>
          </a:xfrm>
          <a:custGeom>
            <a:avLst/>
            <a:gdLst/>
            <a:ahLst/>
            <a:cxnLst/>
            <a:rect l="l" t="t" r="r" b="b"/>
            <a:pathLst>
              <a:path w="15969673" h="2886185">
                <a:moveTo>
                  <a:pt x="0" y="0"/>
                </a:moveTo>
                <a:lnTo>
                  <a:pt x="15969673" y="0"/>
                </a:lnTo>
                <a:lnTo>
                  <a:pt x="15969673" y="2886184"/>
                </a:lnTo>
                <a:lnTo>
                  <a:pt x="0" y="2886184"/>
                </a:lnTo>
                <a:lnTo>
                  <a:pt x="0" y="0"/>
                </a:lnTo>
                <a:close/>
              </a:path>
            </a:pathLst>
          </a:custGeom>
          <a:blipFill>
            <a:blip r:embed="rId3"/>
            <a:stretch>
              <a:fillRect l="-6687" t="-1368" b="-1368"/>
            </a:stretch>
          </a:blipFill>
        </p:spPr>
      </p:sp>
      <p:grpSp>
        <p:nvGrpSpPr>
          <p:cNvPr id="7" name="Group 7"/>
          <p:cNvGrpSpPr/>
          <p:nvPr/>
        </p:nvGrpSpPr>
        <p:grpSpPr>
          <a:xfrm>
            <a:off x="961464" y="2779537"/>
            <a:ext cx="13984942" cy="3086100"/>
            <a:chOff x="0" y="0"/>
            <a:chExt cx="3683277" cy="812800"/>
          </a:xfrm>
        </p:grpSpPr>
        <p:sp>
          <p:nvSpPr>
            <p:cNvPr id="8" name="Freeform 8"/>
            <p:cNvSpPr/>
            <p:nvPr/>
          </p:nvSpPr>
          <p:spPr>
            <a:xfrm>
              <a:off x="0" y="0"/>
              <a:ext cx="3683277" cy="812800"/>
            </a:xfrm>
            <a:custGeom>
              <a:avLst/>
              <a:gdLst/>
              <a:ahLst/>
              <a:cxnLst/>
              <a:rect l="l" t="t" r="r" b="b"/>
              <a:pathLst>
                <a:path w="3683277" h="812800">
                  <a:moveTo>
                    <a:pt x="28233" y="0"/>
                  </a:moveTo>
                  <a:lnTo>
                    <a:pt x="3655044" y="0"/>
                  </a:lnTo>
                  <a:cubicBezTo>
                    <a:pt x="3662532" y="0"/>
                    <a:pt x="3669713" y="2975"/>
                    <a:pt x="3675008" y="8269"/>
                  </a:cubicBezTo>
                  <a:cubicBezTo>
                    <a:pt x="3680302" y="13564"/>
                    <a:pt x="3683277" y="20745"/>
                    <a:pt x="3683277" y="28233"/>
                  </a:cubicBezTo>
                  <a:lnTo>
                    <a:pt x="3683277" y="784567"/>
                  </a:lnTo>
                  <a:cubicBezTo>
                    <a:pt x="3683277" y="792055"/>
                    <a:pt x="3680302" y="799236"/>
                    <a:pt x="3675008" y="804531"/>
                  </a:cubicBezTo>
                  <a:cubicBezTo>
                    <a:pt x="3669713" y="809825"/>
                    <a:pt x="3662532" y="812800"/>
                    <a:pt x="3655044" y="812800"/>
                  </a:cubicBezTo>
                  <a:lnTo>
                    <a:pt x="28233" y="812800"/>
                  </a:lnTo>
                  <a:cubicBezTo>
                    <a:pt x="20745" y="812800"/>
                    <a:pt x="13564" y="809825"/>
                    <a:pt x="8269" y="804531"/>
                  </a:cubicBezTo>
                  <a:cubicBezTo>
                    <a:pt x="2975" y="799236"/>
                    <a:pt x="0" y="792055"/>
                    <a:pt x="0" y="784567"/>
                  </a:cubicBezTo>
                  <a:lnTo>
                    <a:pt x="0" y="28233"/>
                  </a:lnTo>
                  <a:cubicBezTo>
                    <a:pt x="0" y="20745"/>
                    <a:pt x="2975" y="13564"/>
                    <a:pt x="8269" y="8269"/>
                  </a:cubicBezTo>
                  <a:cubicBezTo>
                    <a:pt x="13564" y="2975"/>
                    <a:pt x="20745" y="0"/>
                    <a:pt x="28233" y="0"/>
                  </a:cubicBezTo>
                  <a:close/>
                </a:path>
              </a:pathLst>
            </a:custGeom>
            <a:solidFill>
              <a:srgbClr val="FFFFFF"/>
            </a:solidFill>
          </p:spPr>
        </p:sp>
        <p:sp>
          <p:nvSpPr>
            <p:cNvPr id="9" name="TextBox 9"/>
            <p:cNvSpPr txBox="1"/>
            <p:nvPr/>
          </p:nvSpPr>
          <p:spPr>
            <a:xfrm>
              <a:off x="0" y="-9525"/>
              <a:ext cx="3683277" cy="822325"/>
            </a:xfrm>
            <a:prstGeom prst="rect">
              <a:avLst/>
            </a:prstGeom>
          </p:spPr>
          <p:txBody>
            <a:bodyPr lIns="50800" tIns="50800" rIns="50800" bIns="50800" rtlCol="0" anchor="ctr"/>
            <a:lstStyle/>
            <a:p>
              <a:pPr algn="ctr">
                <a:lnSpc>
                  <a:spcPts val="2520"/>
                </a:lnSpc>
              </a:pPr>
              <a:endParaRPr/>
            </a:p>
          </p:txBody>
        </p:sp>
      </p:grpSp>
      <p:grpSp>
        <p:nvGrpSpPr>
          <p:cNvPr id="10" name="Group 10"/>
          <p:cNvGrpSpPr/>
          <p:nvPr/>
        </p:nvGrpSpPr>
        <p:grpSpPr>
          <a:xfrm>
            <a:off x="1169894" y="3006843"/>
            <a:ext cx="13776513" cy="2631489"/>
            <a:chOff x="0" y="0"/>
            <a:chExt cx="18368684" cy="3508652"/>
          </a:xfrm>
        </p:grpSpPr>
        <p:sp>
          <p:nvSpPr>
            <p:cNvPr id="11" name="Freeform 11"/>
            <p:cNvSpPr/>
            <p:nvPr/>
          </p:nvSpPr>
          <p:spPr>
            <a:xfrm>
              <a:off x="0" y="0"/>
              <a:ext cx="18368683" cy="3508652"/>
            </a:xfrm>
            <a:custGeom>
              <a:avLst/>
              <a:gdLst/>
              <a:ahLst/>
              <a:cxnLst/>
              <a:rect l="l" t="t" r="r" b="b"/>
              <a:pathLst>
                <a:path w="18368683" h="3508652">
                  <a:moveTo>
                    <a:pt x="0" y="0"/>
                  </a:moveTo>
                  <a:lnTo>
                    <a:pt x="18368683" y="0"/>
                  </a:lnTo>
                  <a:lnTo>
                    <a:pt x="18368683" y="3508652"/>
                  </a:lnTo>
                  <a:lnTo>
                    <a:pt x="0" y="3508652"/>
                  </a:lnTo>
                  <a:close/>
                </a:path>
              </a:pathLst>
            </a:custGeom>
            <a:solidFill>
              <a:srgbClr val="000000">
                <a:alpha val="0"/>
              </a:srgbClr>
            </a:solidFill>
          </p:spPr>
        </p:sp>
        <p:sp>
          <p:nvSpPr>
            <p:cNvPr id="12" name="TextBox 12"/>
            <p:cNvSpPr txBox="1"/>
            <p:nvPr/>
          </p:nvSpPr>
          <p:spPr>
            <a:xfrm>
              <a:off x="0" y="-9525"/>
              <a:ext cx="18368684" cy="3518177"/>
            </a:xfrm>
            <a:prstGeom prst="rect">
              <a:avLst/>
            </a:prstGeom>
          </p:spPr>
          <p:txBody>
            <a:bodyPr lIns="0" tIns="0" rIns="0" bIns="0" rtlCol="0" anchor="t"/>
            <a:lstStyle/>
            <a:p>
              <a:pPr algn="l">
                <a:lnSpc>
                  <a:spcPts val="3240"/>
                </a:lnSpc>
              </a:pPr>
              <a:r>
                <a:rPr lang="en-US" sz="2700" spc="25">
                  <a:solidFill>
                    <a:srgbClr val="000000"/>
                  </a:solidFill>
                  <a:latin typeface="TT Rounds Condensed"/>
                  <a:ea typeface="TT Rounds Condensed"/>
                  <a:cs typeface="TT Rounds Condensed"/>
                  <a:sym typeface="TT Rounds Condensed"/>
                </a:rPr>
                <a:t>Pour son édition 2025, la semaine des mathématiques invite à repenser le rapport aux espaces d’apprentissage en repoussant les frontières de la salle de classe.</a:t>
              </a:r>
            </a:p>
            <a:p>
              <a:pPr algn="l">
                <a:lnSpc>
                  <a:spcPts val="3240"/>
                </a:lnSpc>
              </a:pPr>
              <a:r>
                <a:rPr lang="en-US" sz="2700" spc="25">
                  <a:solidFill>
                    <a:srgbClr val="000000"/>
                  </a:solidFill>
                  <a:latin typeface="TT Rounds Condensed"/>
                  <a:ea typeface="TT Rounds Condensed"/>
                  <a:cs typeface="TT Rounds Condensed"/>
                  <a:sym typeface="TT Rounds Condensed"/>
                </a:rPr>
                <a:t>Constituant un moment en rupture avec les temps habituels de la classe, cette semaine hors les murs favorise l’intégration des mathématiques dans le quotidien, faisant vivre des situations ancrées dans le réel, porteuses de sens, tissant des liens entre les mathématiques enseignées et des expériences plus concrètes.</a:t>
              </a:r>
            </a:p>
          </p:txBody>
        </p:sp>
      </p:gr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638201" y="1974573"/>
            <a:ext cx="8403202" cy="1680968"/>
            <a:chOff x="0" y="0"/>
            <a:chExt cx="11204270" cy="2241290"/>
          </a:xfrm>
        </p:grpSpPr>
        <p:sp>
          <p:nvSpPr>
            <p:cNvPr id="4" name="Freeform 4"/>
            <p:cNvSpPr/>
            <p:nvPr/>
          </p:nvSpPr>
          <p:spPr>
            <a:xfrm>
              <a:off x="0" y="0"/>
              <a:ext cx="11204270" cy="2241290"/>
            </a:xfrm>
            <a:custGeom>
              <a:avLst/>
              <a:gdLst/>
              <a:ahLst/>
              <a:cxnLst/>
              <a:rect l="l" t="t" r="r" b="b"/>
              <a:pathLst>
                <a:path w="11204270" h="2241290">
                  <a:moveTo>
                    <a:pt x="0" y="0"/>
                  </a:moveTo>
                  <a:lnTo>
                    <a:pt x="11204270" y="0"/>
                  </a:lnTo>
                  <a:lnTo>
                    <a:pt x="11204270" y="2241290"/>
                  </a:lnTo>
                  <a:lnTo>
                    <a:pt x="0" y="2241290"/>
                  </a:lnTo>
                  <a:close/>
                </a:path>
              </a:pathLst>
            </a:custGeom>
            <a:solidFill>
              <a:srgbClr val="000000">
                <a:alpha val="0"/>
              </a:srgbClr>
            </a:solidFill>
          </p:spPr>
        </p:sp>
        <p:sp>
          <p:nvSpPr>
            <p:cNvPr id="5" name="TextBox 5"/>
            <p:cNvSpPr txBox="1"/>
            <p:nvPr/>
          </p:nvSpPr>
          <p:spPr>
            <a:xfrm>
              <a:off x="0" y="57150"/>
              <a:ext cx="11204270" cy="2184140"/>
            </a:xfrm>
            <a:prstGeom prst="rect">
              <a:avLst/>
            </a:prstGeom>
          </p:spPr>
          <p:txBody>
            <a:bodyPr lIns="0" tIns="0" rIns="0" bIns="0" rtlCol="0" anchor="ctr"/>
            <a:lstStyle/>
            <a:p>
              <a:pPr algn="ctr">
                <a:lnSpc>
                  <a:spcPts val="5184"/>
                </a:lnSpc>
              </a:pPr>
              <a:r>
                <a:rPr lang="en-US" sz="4800" b="1" spc="-29">
                  <a:solidFill>
                    <a:srgbClr val="000000"/>
                  </a:solidFill>
                  <a:latin typeface="TT Rounds Condensed Bold"/>
                  <a:ea typeface="TT Rounds Condensed Bold"/>
                  <a:cs typeface="TT Rounds Condensed Bold"/>
                  <a:sym typeface="TT Rounds Condensed Bold"/>
                </a:rPr>
                <a:t>Mise en œuvre en classe</a:t>
              </a:r>
            </a:p>
          </p:txBody>
        </p:sp>
      </p:grpSp>
      <p:grpSp>
        <p:nvGrpSpPr>
          <p:cNvPr id="6" name="Group 6"/>
          <p:cNvGrpSpPr/>
          <p:nvPr/>
        </p:nvGrpSpPr>
        <p:grpSpPr>
          <a:xfrm>
            <a:off x="638202" y="4099996"/>
            <a:ext cx="3525879" cy="1524834"/>
            <a:chOff x="0" y="0"/>
            <a:chExt cx="4701172" cy="2033112"/>
          </a:xfrm>
        </p:grpSpPr>
        <p:sp>
          <p:nvSpPr>
            <p:cNvPr id="7" name="Freeform 7"/>
            <p:cNvSpPr/>
            <p:nvPr/>
          </p:nvSpPr>
          <p:spPr>
            <a:xfrm>
              <a:off x="12700" y="12700"/>
              <a:ext cx="4675759" cy="2223516"/>
            </a:xfrm>
            <a:custGeom>
              <a:avLst/>
              <a:gdLst/>
              <a:ahLst/>
              <a:cxnLst/>
              <a:rect l="l" t="t" r="r" b="b"/>
              <a:pathLst>
                <a:path w="4675759" h="2223516">
                  <a:moveTo>
                    <a:pt x="0" y="0"/>
                  </a:moveTo>
                  <a:lnTo>
                    <a:pt x="4675759" y="0"/>
                  </a:lnTo>
                  <a:lnTo>
                    <a:pt x="4675759" y="1610106"/>
                  </a:lnTo>
                  <a:cubicBezTo>
                    <a:pt x="2337816" y="1610106"/>
                    <a:pt x="2337816" y="2223516"/>
                    <a:pt x="0" y="1875028"/>
                  </a:cubicBezTo>
                  <a:close/>
                </a:path>
              </a:pathLst>
            </a:custGeom>
            <a:solidFill>
              <a:srgbClr val="FFFFFF"/>
            </a:solidFill>
          </p:spPr>
        </p:sp>
        <p:sp>
          <p:nvSpPr>
            <p:cNvPr id="8" name="Freeform 8"/>
            <p:cNvSpPr/>
            <p:nvPr/>
          </p:nvSpPr>
          <p:spPr>
            <a:xfrm>
              <a:off x="0" y="0"/>
              <a:ext cx="4701159" cy="2007489"/>
            </a:xfrm>
            <a:custGeom>
              <a:avLst/>
              <a:gdLst/>
              <a:ahLst/>
              <a:cxnLst/>
              <a:rect l="l" t="t" r="r" b="b"/>
              <a:pathLst>
                <a:path w="4701159" h="2007489">
                  <a:moveTo>
                    <a:pt x="12700" y="0"/>
                  </a:moveTo>
                  <a:lnTo>
                    <a:pt x="4688459" y="0"/>
                  </a:lnTo>
                  <a:cubicBezTo>
                    <a:pt x="4695444" y="0"/>
                    <a:pt x="4701159" y="5715"/>
                    <a:pt x="4701159" y="12700"/>
                  </a:cubicBezTo>
                  <a:lnTo>
                    <a:pt x="4701159" y="1622806"/>
                  </a:lnTo>
                  <a:cubicBezTo>
                    <a:pt x="4701159" y="1629791"/>
                    <a:pt x="4695444" y="1635506"/>
                    <a:pt x="4688459" y="1635506"/>
                  </a:cubicBezTo>
                  <a:cubicBezTo>
                    <a:pt x="3683508" y="1635506"/>
                    <a:pt x="3111373" y="1748917"/>
                    <a:pt x="2598801" y="1850517"/>
                  </a:cubicBezTo>
                  <a:cubicBezTo>
                    <a:pt x="2183511" y="1932813"/>
                    <a:pt x="1806829" y="2007489"/>
                    <a:pt x="1271651" y="2007489"/>
                  </a:cubicBezTo>
                  <a:cubicBezTo>
                    <a:pt x="931926" y="2007489"/>
                    <a:pt x="528447" y="1977390"/>
                    <a:pt x="10795" y="1900174"/>
                  </a:cubicBezTo>
                  <a:cubicBezTo>
                    <a:pt x="4572" y="1899285"/>
                    <a:pt x="0" y="1893951"/>
                    <a:pt x="0" y="1887601"/>
                  </a:cubicBezTo>
                  <a:lnTo>
                    <a:pt x="0" y="12700"/>
                  </a:lnTo>
                  <a:cubicBezTo>
                    <a:pt x="0" y="5715"/>
                    <a:pt x="5715" y="0"/>
                    <a:pt x="12700" y="0"/>
                  </a:cubicBezTo>
                  <a:moveTo>
                    <a:pt x="12700" y="25400"/>
                  </a:moveTo>
                  <a:lnTo>
                    <a:pt x="12700" y="12700"/>
                  </a:lnTo>
                  <a:lnTo>
                    <a:pt x="25400" y="12700"/>
                  </a:lnTo>
                  <a:lnTo>
                    <a:pt x="25400" y="1887728"/>
                  </a:lnTo>
                  <a:lnTo>
                    <a:pt x="12700" y="1887728"/>
                  </a:lnTo>
                  <a:lnTo>
                    <a:pt x="14605" y="1875155"/>
                  </a:lnTo>
                  <a:cubicBezTo>
                    <a:pt x="531368" y="1952244"/>
                    <a:pt x="933577" y="1982216"/>
                    <a:pt x="1271778" y="1982216"/>
                  </a:cubicBezTo>
                  <a:cubicBezTo>
                    <a:pt x="1804289" y="1982216"/>
                    <a:pt x="2178939" y="1907921"/>
                    <a:pt x="2593975" y="1825752"/>
                  </a:cubicBezTo>
                  <a:cubicBezTo>
                    <a:pt x="3107182" y="1724025"/>
                    <a:pt x="3681222" y="1610233"/>
                    <a:pt x="4688459" y="1610233"/>
                  </a:cubicBezTo>
                  <a:lnTo>
                    <a:pt x="4688459" y="1622933"/>
                  </a:lnTo>
                  <a:lnTo>
                    <a:pt x="4675759" y="1622933"/>
                  </a:lnTo>
                  <a:lnTo>
                    <a:pt x="4675759" y="12700"/>
                  </a:lnTo>
                  <a:lnTo>
                    <a:pt x="4688459" y="12700"/>
                  </a:lnTo>
                  <a:lnTo>
                    <a:pt x="4688459" y="25400"/>
                  </a:lnTo>
                  <a:lnTo>
                    <a:pt x="12700" y="25400"/>
                  </a:lnTo>
                  <a:close/>
                </a:path>
              </a:pathLst>
            </a:custGeom>
            <a:solidFill>
              <a:srgbClr val="00B0F0"/>
            </a:solidFill>
          </p:spPr>
        </p:sp>
        <p:sp>
          <p:nvSpPr>
            <p:cNvPr id="9" name="TextBox 9"/>
            <p:cNvSpPr txBox="1"/>
            <p:nvPr/>
          </p:nvSpPr>
          <p:spPr>
            <a:xfrm>
              <a:off x="0" y="0"/>
              <a:ext cx="4701172" cy="2033112"/>
            </a:xfrm>
            <a:prstGeom prst="rect">
              <a:avLst/>
            </a:prstGeom>
          </p:spPr>
          <p:txBody>
            <a:bodyPr lIns="50800" tIns="50800" rIns="50800" bIns="50800" rtlCol="0" anchor="ctr"/>
            <a:lstStyle/>
            <a:p>
              <a:pPr marL="651510" lvl="1" indent="-325755" algn="l">
                <a:lnSpc>
                  <a:spcPts val="4320"/>
                </a:lnSpc>
                <a:buFont typeface="Arial"/>
                <a:buChar char="•"/>
              </a:pPr>
              <a:r>
                <a:rPr lang="en-US" sz="3600" spc="33">
                  <a:solidFill>
                    <a:srgbClr val="000000"/>
                  </a:solidFill>
                  <a:latin typeface="TT Rounds Condensed"/>
                  <a:ea typeface="TT Rounds Condensed"/>
                  <a:cs typeface="TT Rounds Condensed"/>
                  <a:sym typeface="TT Rounds Condensed"/>
                </a:rPr>
                <a:t>Modalités</a:t>
              </a:r>
            </a:p>
          </p:txBody>
        </p:sp>
      </p:grpSp>
      <p:grpSp>
        <p:nvGrpSpPr>
          <p:cNvPr id="10" name="Group 10"/>
          <p:cNvGrpSpPr/>
          <p:nvPr/>
        </p:nvGrpSpPr>
        <p:grpSpPr>
          <a:xfrm>
            <a:off x="638200" y="6455014"/>
            <a:ext cx="3525880" cy="2031729"/>
            <a:chOff x="0" y="0"/>
            <a:chExt cx="4701174" cy="2708972"/>
          </a:xfrm>
        </p:grpSpPr>
        <p:sp>
          <p:nvSpPr>
            <p:cNvPr id="11" name="Freeform 11"/>
            <p:cNvSpPr/>
            <p:nvPr/>
          </p:nvSpPr>
          <p:spPr>
            <a:xfrm>
              <a:off x="12700" y="12700"/>
              <a:ext cx="4675759" cy="2972054"/>
            </a:xfrm>
            <a:custGeom>
              <a:avLst/>
              <a:gdLst/>
              <a:ahLst/>
              <a:cxnLst/>
              <a:rect l="l" t="t" r="r" b="b"/>
              <a:pathLst>
                <a:path w="4675759" h="2972054">
                  <a:moveTo>
                    <a:pt x="0" y="0"/>
                  </a:moveTo>
                  <a:lnTo>
                    <a:pt x="4675759" y="0"/>
                  </a:lnTo>
                  <a:lnTo>
                    <a:pt x="4675759" y="2152015"/>
                  </a:lnTo>
                  <a:cubicBezTo>
                    <a:pt x="2337816" y="2152015"/>
                    <a:pt x="2337816" y="2972054"/>
                    <a:pt x="0" y="2506091"/>
                  </a:cubicBezTo>
                  <a:close/>
                </a:path>
              </a:pathLst>
            </a:custGeom>
            <a:solidFill>
              <a:srgbClr val="FFFFFF"/>
            </a:solidFill>
          </p:spPr>
        </p:sp>
        <p:sp>
          <p:nvSpPr>
            <p:cNvPr id="12" name="Freeform 12"/>
            <p:cNvSpPr/>
            <p:nvPr/>
          </p:nvSpPr>
          <p:spPr>
            <a:xfrm>
              <a:off x="0" y="0"/>
              <a:ext cx="4701159" cy="2674620"/>
            </a:xfrm>
            <a:custGeom>
              <a:avLst/>
              <a:gdLst/>
              <a:ahLst/>
              <a:cxnLst/>
              <a:rect l="l" t="t" r="r" b="b"/>
              <a:pathLst>
                <a:path w="4701159" h="2674620">
                  <a:moveTo>
                    <a:pt x="12700" y="0"/>
                  </a:moveTo>
                  <a:lnTo>
                    <a:pt x="4688459" y="0"/>
                  </a:lnTo>
                  <a:cubicBezTo>
                    <a:pt x="4695444" y="0"/>
                    <a:pt x="4701159" y="5715"/>
                    <a:pt x="4701159" y="12700"/>
                  </a:cubicBezTo>
                  <a:lnTo>
                    <a:pt x="4701159" y="2164715"/>
                  </a:lnTo>
                  <a:cubicBezTo>
                    <a:pt x="4701159" y="2171700"/>
                    <a:pt x="4695444" y="2177415"/>
                    <a:pt x="4688459" y="2177415"/>
                  </a:cubicBezTo>
                  <a:cubicBezTo>
                    <a:pt x="3683889" y="2177415"/>
                    <a:pt x="3112008" y="2328926"/>
                    <a:pt x="2599690" y="2464689"/>
                  </a:cubicBezTo>
                  <a:cubicBezTo>
                    <a:pt x="2184400" y="2574671"/>
                    <a:pt x="1807464" y="2674620"/>
                    <a:pt x="1271778" y="2674620"/>
                  </a:cubicBezTo>
                  <a:cubicBezTo>
                    <a:pt x="931799" y="2674620"/>
                    <a:pt x="528066" y="2634361"/>
                    <a:pt x="10287" y="2531110"/>
                  </a:cubicBezTo>
                  <a:cubicBezTo>
                    <a:pt x="4318" y="2529967"/>
                    <a:pt x="127" y="2524760"/>
                    <a:pt x="127" y="2518664"/>
                  </a:cubicBezTo>
                  <a:lnTo>
                    <a:pt x="127" y="12700"/>
                  </a:lnTo>
                  <a:cubicBezTo>
                    <a:pt x="0" y="5715"/>
                    <a:pt x="5715" y="0"/>
                    <a:pt x="12700" y="0"/>
                  </a:cubicBezTo>
                  <a:moveTo>
                    <a:pt x="12700" y="25400"/>
                  </a:moveTo>
                  <a:lnTo>
                    <a:pt x="12700" y="12700"/>
                  </a:lnTo>
                  <a:lnTo>
                    <a:pt x="25400" y="12700"/>
                  </a:lnTo>
                  <a:lnTo>
                    <a:pt x="25400" y="2518918"/>
                  </a:lnTo>
                  <a:lnTo>
                    <a:pt x="12700" y="2518918"/>
                  </a:lnTo>
                  <a:lnTo>
                    <a:pt x="15240" y="2506472"/>
                  </a:lnTo>
                  <a:cubicBezTo>
                    <a:pt x="531876" y="2609469"/>
                    <a:pt x="933831" y="2649474"/>
                    <a:pt x="1271778" y="2649474"/>
                  </a:cubicBezTo>
                  <a:cubicBezTo>
                    <a:pt x="1803908" y="2649474"/>
                    <a:pt x="2178050" y="2550287"/>
                    <a:pt x="2593213" y="2440305"/>
                  </a:cubicBezTo>
                  <a:cubicBezTo>
                    <a:pt x="3106420" y="2304288"/>
                    <a:pt x="3680841" y="2152142"/>
                    <a:pt x="4688586" y="2152142"/>
                  </a:cubicBezTo>
                  <a:lnTo>
                    <a:pt x="4688586" y="2164842"/>
                  </a:lnTo>
                  <a:lnTo>
                    <a:pt x="4675886" y="2164842"/>
                  </a:lnTo>
                  <a:lnTo>
                    <a:pt x="4675886" y="12700"/>
                  </a:lnTo>
                  <a:lnTo>
                    <a:pt x="4688586" y="12700"/>
                  </a:lnTo>
                  <a:lnTo>
                    <a:pt x="4688586" y="25400"/>
                  </a:lnTo>
                  <a:lnTo>
                    <a:pt x="12700" y="25400"/>
                  </a:lnTo>
                  <a:close/>
                </a:path>
              </a:pathLst>
            </a:custGeom>
            <a:solidFill>
              <a:srgbClr val="00B0F0"/>
            </a:solidFill>
          </p:spPr>
        </p:sp>
        <p:sp>
          <p:nvSpPr>
            <p:cNvPr id="13" name="TextBox 13"/>
            <p:cNvSpPr txBox="1"/>
            <p:nvPr/>
          </p:nvSpPr>
          <p:spPr>
            <a:xfrm>
              <a:off x="0" y="0"/>
              <a:ext cx="4701174" cy="2708972"/>
            </a:xfrm>
            <a:prstGeom prst="rect">
              <a:avLst/>
            </a:prstGeom>
          </p:spPr>
          <p:txBody>
            <a:bodyPr lIns="50800" tIns="50800" rIns="50800" bIns="50800" rtlCol="0" anchor="ctr"/>
            <a:lstStyle/>
            <a:p>
              <a:pPr marL="651510" lvl="1" indent="-325755" algn="l">
                <a:lnSpc>
                  <a:spcPts val="4320"/>
                </a:lnSpc>
                <a:buFont typeface="Arial"/>
                <a:buChar char="•"/>
              </a:pPr>
              <a:r>
                <a:rPr lang="en-US" sz="3600" spc="33">
                  <a:solidFill>
                    <a:srgbClr val="000000"/>
                  </a:solidFill>
                  <a:latin typeface="TT Rounds Condensed"/>
                  <a:ea typeface="TT Rounds Condensed"/>
                  <a:cs typeface="TT Rounds Condensed"/>
                  <a:sym typeface="TT Rounds Condensed"/>
                </a:rPr>
                <a:t>Complémentarité EPS/ 30APQ</a:t>
              </a:r>
            </a:p>
          </p:txBody>
        </p:sp>
      </p:grpSp>
      <p:grpSp>
        <p:nvGrpSpPr>
          <p:cNvPr id="14" name="Group 14"/>
          <p:cNvGrpSpPr/>
          <p:nvPr/>
        </p:nvGrpSpPr>
        <p:grpSpPr>
          <a:xfrm>
            <a:off x="4860240" y="4099996"/>
            <a:ext cx="3525879" cy="1524834"/>
            <a:chOff x="0" y="0"/>
            <a:chExt cx="4701172" cy="2033112"/>
          </a:xfrm>
        </p:grpSpPr>
        <p:sp>
          <p:nvSpPr>
            <p:cNvPr id="15" name="Freeform 15"/>
            <p:cNvSpPr/>
            <p:nvPr/>
          </p:nvSpPr>
          <p:spPr>
            <a:xfrm>
              <a:off x="12700" y="12700"/>
              <a:ext cx="4675759" cy="2223516"/>
            </a:xfrm>
            <a:custGeom>
              <a:avLst/>
              <a:gdLst/>
              <a:ahLst/>
              <a:cxnLst/>
              <a:rect l="l" t="t" r="r" b="b"/>
              <a:pathLst>
                <a:path w="4675759" h="2223516">
                  <a:moveTo>
                    <a:pt x="0" y="0"/>
                  </a:moveTo>
                  <a:lnTo>
                    <a:pt x="4675759" y="0"/>
                  </a:lnTo>
                  <a:lnTo>
                    <a:pt x="4675759" y="1610106"/>
                  </a:lnTo>
                  <a:cubicBezTo>
                    <a:pt x="2337816" y="1610106"/>
                    <a:pt x="2337816" y="2223516"/>
                    <a:pt x="0" y="1875028"/>
                  </a:cubicBezTo>
                  <a:close/>
                </a:path>
              </a:pathLst>
            </a:custGeom>
            <a:solidFill>
              <a:srgbClr val="FFFFFF"/>
            </a:solidFill>
          </p:spPr>
        </p:sp>
        <p:sp>
          <p:nvSpPr>
            <p:cNvPr id="16" name="Freeform 16"/>
            <p:cNvSpPr/>
            <p:nvPr/>
          </p:nvSpPr>
          <p:spPr>
            <a:xfrm>
              <a:off x="0" y="0"/>
              <a:ext cx="4701159" cy="2007489"/>
            </a:xfrm>
            <a:custGeom>
              <a:avLst/>
              <a:gdLst/>
              <a:ahLst/>
              <a:cxnLst/>
              <a:rect l="l" t="t" r="r" b="b"/>
              <a:pathLst>
                <a:path w="4701159" h="2007489">
                  <a:moveTo>
                    <a:pt x="12700" y="0"/>
                  </a:moveTo>
                  <a:lnTo>
                    <a:pt x="4688459" y="0"/>
                  </a:lnTo>
                  <a:cubicBezTo>
                    <a:pt x="4695444" y="0"/>
                    <a:pt x="4701159" y="5715"/>
                    <a:pt x="4701159" y="12700"/>
                  </a:cubicBezTo>
                  <a:lnTo>
                    <a:pt x="4701159" y="1622806"/>
                  </a:lnTo>
                  <a:cubicBezTo>
                    <a:pt x="4701159" y="1629791"/>
                    <a:pt x="4695444" y="1635506"/>
                    <a:pt x="4688459" y="1635506"/>
                  </a:cubicBezTo>
                  <a:cubicBezTo>
                    <a:pt x="3683508" y="1635506"/>
                    <a:pt x="3111373" y="1748917"/>
                    <a:pt x="2598801" y="1850517"/>
                  </a:cubicBezTo>
                  <a:cubicBezTo>
                    <a:pt x="2183511" y="1932813"/>
                    <a:pt x="1806829" y="2007489"/>
                    <a:pt x="1271651" y="2007489"/>
                  </a:cubicBezTo>
                  <a:cubicBezTo>
                    <a:pt x="931926" y="2007489"/>
                    <a:pt x="528447" y="1977390"/>
                    <a:pt x="10795" y="1900174"/>
                  </a:cubicBezTo>
                  <a:cubicBezTo>
                    <a:pt x="4572" y="1899285"/>
                    <a:pt x="0" y="1893951"/>
                    <a:pt x="0" y="1887601"/>
                  </a:cubicBezTo>
                  <a:lnTo>
                    <a:pt x="0" y="12700"/>
                  </a:lnTo>
                  <a:cubicBezTo>
                    <a:pt x="0" y="5715"/>
                    <a:pt x="5715" y="0"/>
                    <a:pt x="12700" y="0"/>
                  </a:cubicBezTo>
                  <a:moveTo>
                    <a:pt x="12700" y="25400"/>
                  </a:moveTo>
                  <a:lnTo>
                    <a:pt x="12700" y="12700"/>
                  </a:lnTo>
                  <a:lnTo>
                    <a:pt x="25400" y="12700"/>
                  </a:lnTo>
                  <a:lnTo>
                    <a:pt x="25400" y="1887728"/>
                  </a:lnTo>
                  <a:lnTo>
                    <a:pt x="12700" y="1887728"/>
                  </a:lnTo>
                  <a:lnTo>
                    <a:pt x="14605" y="1875155"/>
                  </a:lnTo>
                  <a:cubicBezTo>
                    <a:pt x="531368" y="1952244"/>
                    <a:pt x="933577" y="1982216"/>
                    <a:pt x="1271778" y="1982216"/>
                  </a:cubicBezTo>
                  <a:cubicBezTo>
                    <a:pt x="1804289" y="1982216"/>
                    <a:pt x="2178939" y="1907921"/>
                    <a:pt x="2593975" y="1825752"/>
                  </a:cubicBezTo>
                  <a:cubicBezTo>
                    <a:pt x="3107182" y="1724025"/>
                    <a:pt x="3681222" y="1610233"/>
                    <a:pt x="4688459" y="1610233"/>
                  </a:cubicBezTo>
                  <a:lnTo>
                    <a:pt x="4688459" y="1622933"/>
                  </a:lnTo>
                  <a:lnTo>
                    <a:pt x="4675759" y="1622933"/>
                  </a:lnTo>
                  <a:lnTo>
                    <a:pt x="4675759" y="12700"/>
                  </a:lnTo>
                  <a:lnTo>
                    <a:pt x="4688459" y="12700"/>
                  </a:lnTo>
                  <a:lnTo>
                    <a:pt x="4688459" y="25400"/>
                  </a:lnTo>
                  <a:lnTo>
                    <a:pt x="12700" y="25400"/>
                  </a:lnTo>
                  <a:close/>
                </a:path>
              </a:pathLst>
            </a:custGeom>
            <a:solidFill>
              <a:srgbClr val="00B0F0"/>
            </a:solidFill>
          </p:spPr>
        </p:sp>
        <p:sp>
          <p:nvSpPr>
            <p:cNvPr id="17" name="TextBox 17"/>
            <p:cNvSpPr txBox="1"/>
            <p:nvPr/>
          </p:nvSpPr>
          <p:spPr>
            <a:xfrm>
              <a:off x="0" y="0"/>
              <a:ext cx="4701172" cy="2033112"/>
            </a:xfrm>
            <a:prstGeom prst="rect">
              <a:avLst/>
            </a:prstGeom>
          </p:spPr>
          <p:txBody>
            <a:bodyPr lIns="50800" tIns="50800" rIns="50800" bIns="50800" rtlCol="0" anchor="ctr"/>
            <a:lstStyle/>
            <a:p>
              <a:pPr marL="651510" lvl="1" indent="-325755" algn="l">
                <a:lnSpc>
                  <a:spcPts val="4320"/>
                </a:lnSpc>
                <a:buFont typeface="Arial"/>
                <a:buChar char="•"/>
              </a:pPr>
              <a:r>
                <a:rPr lang="en-US" sz="3600" spc="33">
                  <a:solidFill>
                    <a:srgbClr val="000000"/>
                  </a:solidFill>
                  <a:latin typeface="TT Rounds Condensed"/>
                  <a:ea typeface="TT Rounds Condensed"/>
                  <a:cs typeface="TT Rounds Condensed"/>
                  <a:sym typeface="TT Rounds Condensed"/>
                </a:rPr>
                <a:t>Autonomie des élèves</a:t>
              </a:r>
            </a:p>
          </p:txBody>
        </p:sp>
      </p:grpSp>
      <p:grpSp>
        <p:nvGrpSpPr>
          <p:cNvPr id="18" name="Group 18"/>
          <p:cNvGrpSpPr/>
          <p:nvPr/>
        </p:nvGrpSpPr>
        <p:grpSpPr>
          <a:xfrm>
            <a:off x="9277369" y="4103499"/>
            <a:ext cx="4018706" cy="1524834"/>
            <a:chOff x="0" y="0"/>
            <a:chExt cx="5358274" cy="2033112"/>
          </a:xfrm>
        </p:grpSpPr>
        <p:sp>
          <p:nvSpPr>
            <p:cNvPr id="19" name="Freeform 19"/>
            <p:cNvSpPr/>
            <p:nvPr/>
          </p:nvSpPr>
          <p:spPr>
            <a:xfrm>
              <a:off x="12700" y="12700"/>
              <a:ext cx="5332857" cy="2223516"/>
            </a:xfrm>
            <a:custGeom>
              <a:avLst/>
              <a:gdLst/>
              <a:ahLst/>
              <a:cxnLst/>
              <a:rect l="l" t="t" r="r" b="b"/>
              <a:pathLst>
                <a:path w="5332857" h="2223516">
                  <a:moveTo>
                    <a:pt x="0" y="0"/>
                  </a:moveTo>
                  <a:lnTo>
                    <a:pt x="5332857" y="0"/>
                  </a:lnTo>
                  <a:lnTo>
                    <a:pt x="5332857" y="1610106"/>
                  </a:lnTo>
                  <a:cubicBezTo>
                    <a:pt x="2666365" y="1610106"/>
                    <a:pt x="2666365" y="2223516"/>
                    <a:pt x="0" y="1875028"/>
                  </a:cubicBezTo>
                  <a:close/>
                </a:path>
              </a:pathLst>
            </a:custGeom>
            <a:solidFill>
              <a:srgbClr val="FFFFFF"/>
            </a:solidFill>
          </p:spPr>
        </p:sp>
        <p:sp>
          <p:nvSpPr>
            <p:cNvPr id="20" name="Freeform 20"/>
            <p:cNvSpPr/>
            <p:nvPr/>
          </p:nvSpPr>
          <p:spPr>
            <a:xfrm>
              <a:off x="0" y="0"/>
              <a:ext cx="5358257" cy="2007616"/>
            </a:xfrm>
            <a:custGeom>
              <a:avLst/>
              <a:gdLst/>
              <a:ahLst/>
              <a:cxnLst/>
              <a:rect l="l" t="t" r="r" b="b"/>
              <a:pathLst>
                <a:path w="5358257" h="2007616">
                  <a:moveTo>
                    <a:pt x="12700" y="0"/>
                  </a:moveTo>
                  <a:lnTo>
                    <a:pt x="5345557" y="0"/>
                  </a:lnTo>
                  <a:cubicBezTo>
                    <a:pt x="5352542" y="0"/>
                    <a:pt x="5358257" y="5715"/>
                    <a:pt x="5358257" y="12700"/>
                  </a:cubicBezTo>
                  <a:lnTo>
                    <a:pt x="5358257" y="1622806"/>
                  </a:lnTo>
                  <a:cubicBezTo>
                    <a:pt x="5358257" y="1629791"/>
                    <a:pt x="5352542" y="1635506"/>
                    <a:pt x="5345557" y="1635506"/>
                  </a:cubicBezTo>
                  <a:cubicBezTo>
                    <a:pt x="4199128" y="1635506"/>
                    <a:pt x="3546221" y="1749044"/>
                    <a:pt x="2961640" y="1850644"/>
                  </a:cubicBezTo>
                  <a:cubicBezTo>
                    <a:pt x="2488057" y="1932940"/>
                    <a:pt x="2058670" y="2007616"/>
                    <a:pt x="1448689" y="2007616"/>
                  </a:cubicBezTo>
                  <a:cubicBezTo>
                    <a:pt x="1061339" y="2007616"/>
                    <a:pt x="601472" y="1977517"/>
                    <a:pt x="11049" y="1900428"/>
                  </a:cubicBezTo>
                  <a:cubicBezTo>
                    <a:pt x="4699" y="1899539"/>
                    <a:pt x="0" y="1894205"/>
                    <a:pt x="0" y="1887855"/>
                  </a:cubicBezTo>
                  <a:lnTo>
                    <a:pt x="0" y="12700"/>
                  </a:lnTo>
                  <a:cubicBezTo>
                    <a:pt x="0" y="5715"/>
                    <a:pt x="5715" y="0"/>
                    <a:pt x="12700" y="0"/>
                  </a:cubicBezTo>
                  <a:moveTo>
                    <a:pt x="12700" y="25400"/>
                  </a:moveTo>
                  <a:lnTo>
                    <a:pt x="12700" y="12700"/>
                  </a:lnTo>
                  <a:lnTo>
                    <a:pt x="25400" y="12700"/>
                  </a:lnTo>
                  <a:lnTo>
                    <a:pt x="25400" y="1887728"/>
                  </a:lnTo>
                  <a:lnTo>
                    <a:pt x="12700" y="1887728"/>
                  </a:lnTo>
                  <a:lnTo>
                    <a:pt x="14351" y="1875155"/>
                  </a:lnTo>
                  <a:cubicBezTo>
                    <a:pt x="603885" y="1952244"/>
                    <a:pt x="1062736" y="1982216"/>
                    <a:pt x="1448689" y="1982216"/>
                  </a:cubicBezTo>
                  <a:cubicBezTo>
                    <a:pt x="2056384" y="1982216"/>
                    <a:pt x="2483866" y="1907921"/>
                    <a:pt x="2957322" y="1825625"/>
                  </a:cubicBezTo>
                  <a:cubicBezTo>
                    <a:pt x="3542538" y="1723898"/>
                    <a:pt x="4196969" y="1610106"/>
                    <a:pt x="5345557" y="1610106"/>
                  </a:cubicBezTo>
                  <a:lnTo>
                    <a:pt x="5345557" y="1622806"/>
                  </a:lnTo>
                  <a:lnTo>
                    <a:pt x="5332857" y="1622806"/>
                  </a:lnTo>
                  <a:lnTo>
                    <a:pt x="5332857" y="12700"/>
                  </a:lnTo>
                  <a:lnTo>
                    <a:pt x="5345557" y="12700"/>
                  </a:lnTo>
                  <a:lnTo>
                    <a:pt x="5345557" y="25400"/>
                  </a:lnTo>
                  <a:lnTo>
                    <a:pt x="12700" y="25400"/>
                  </a:lnTo>
                  <a:close/>
                </a:path>
              </a:pathLst>
            </a:custGeom>
            <a:solidFill>
              <a:srgbClr val="00B0F0"/>
            </a:solidFill>
          </p:spPr>
        </p:sp>
        <p:sp>
          <p:nvSpPr>
            <p:cNvPr id="21" name="TextBox 21"/>
            <p:cNvSpPr txBox="1"/>
            <p:nvPr/>
          </p:nvSpPr>
          <p:spPr>
            <a:xfrm>
              <a:off x="0" y="0"/>
              <a:ext cx="5358274" cy="2033112"/>
            </a:xfrm>
            <a:prstGeom prst="rect">
              <a:avLst/>
            </a:prstGeom>
          </p:spPr>
          <p:txBody>
            <a:bodyPr lIns="50800" tIns="50800" rIns="50800" bIns="50800" rtlCol="0" anchor="ctr"/>
            <a:lstStyle/>
            <a:p>
              <a:pPr marL="651510" lvl="1" indent="-325755" algn="l">
                <a:lnSpc>
                  <a:spcPts val="4320"/>
                </a:lnSpc>
                <a:buFont typeface="Arial"/>
                <a:buChar char="•"/>
              </a:pPr>
              <a:r>
                <a:rPr lang="en-US" sz="3600" spc="33">
                  <a:solidFill>
                    <a:srgbClr val="000000"/>
                  </a:solidFill>
                  <a:latin typeface="TT Rounds Condensed"/>
                  <a:ea typeface="TT Rounds Condensed"/>
                  <a:cs typeface="TT Rounds Condensed"/>
                  <a:sym typeface="TT Rounds Condensed"/>
                </a:rPr>
                <a:t>Gestion des Responsabilités</a:t>
              </a:r>
            </a:p>
          </p:txBody>
        </p:sp>
      </p:grpSp>
      <p:grpSp>
        <p:nvGrpSpPr>
          <p:cNvPr id="22" name="Group 22"/>
          <p:cNvGrpSpPr/>
          <p:nvPr/>
        </p:nvGrpSpPr>
        <p:grpSpPr>
          <a:xfrm>
            <a:off x="9277368" y="6455013"/>
            <a:ext cx="4018705" cy="2031727"/>
            <a:chOff x="0" y="0"/>
            <a:chExt cx="5358274" cy="2708970"/>
          </a:xfrm>
        </p:grpSpPr>
        <p:sp>
          <p:nvSpPr>
            <p:cNvPr id="23" name="Freeform 23"/>
            <p:cNvSpPr/>
            <p:nvPr/>
          </p:nvSpPr>
          <p:spPr>
            <a:xfrm>
              <a:off x="12700" y="12700"/>
              <a:ext cx="5332857" cy="2972054"/>
            </a:xfrm>
            <a:custGeom>
              <a:avLst/>
              <a:gdLst/>
              <a:ahLst/>
              <a:cxnLst/>
              <a:rect l="l" t="t" r="r" b="b"/>
              <a:pathLst>
                <a:path w="5332857" h="2972054">
                  <a:moveTo>
                    <a:pt x="0" y="0"/>
                  </a:moveTo>
                  <a:lnTo>
                    <a:pt x="5332857" y="0"/>
                  </a:lnTo>
                  <a:lnTo>
                    <a:pt x="5332857" y="2152015"/>
                  </a:lnTo>
                  <a:cubicBezTo>
                    <a:pt x="2666365" y="2152015"/>
                    <a:pt x="2666365" y="2972054"/>
                    <a:pt x="0" y="2506091"/>
                  </a:cubicBezTo>
                  <a:close/>
                </a:path>
              </a:pathLst>
            </a:custGeom>
            <a:solidFill>
              <a:srgbClr val="FFFFFF"/>
            </a:solidFill>
          </p:spPr>
        </p:sp>
        <p:sp>
          <p:nvSpPr>
            <p:cNvPr id="24" name="Freeform 24"/>
            <p:cNvSpPr/>
            <p:nvPr/>
          </p:nvSpPr>
          <p:spPr>
            <a:xfrm>
              <a:off x="0" y="0"/>
              <a:ext cx="5358257" cy="2674747"/>
            </a:xfrm>
            <a:custGeom>
              <a:avLst/>
              <a:gdLst/>
              <a:ahLst/>
              <a:cxnLst/>
              <a:rect l="l" t="t" r="r" b="b"/>
              <a:pathLst>
                <a:path w="5358257" h="2674747">
                  <a:moveTo>
                    <a:pt x="12700" y="0"/>
                  </a:moveTo>
                  <a:lnTo>
                    <a:pt x="5345557" y="0"/>
                  </a:lnTo>
                  <a:cubicBezTo>
                    <a:pt x="5352542" y="0"/>
                    <a:pt x="5358257" y="5715"/>
                    <a:pt x="5358257" y="12700"/>
                  </a:cubicBezTo>
                  <a:lnTo>
                    <a:pt x="5358257" y="2164715"/>
                  </a:lnTo>
                  <a:cubicBezTo>
                    <a:pt x="5358257" y="2171700"/>
                    <a:pt x="5352542" y="2177415"/>
                    <a:pt x="5345557" y="2177415"/>
                  </a:cubicBezTo>
                  <a:cubicBezTo>
                    <a:pt x="4199509" y="2177415"/>
                    <a:pt x="3546856" y="2329053"/>
                    <a:pt x="2962402" y="2464816"/>
                  </a:cubicBezTo>
                  <a:cubicBezTo>
                    <a:pt x="2488819" y="2574798"/>
                    <a:pt x="2059178" y="2674747"/>
                    <a:pt x="1448689" y="2674747"/>
                  </a:cubicBezTo>
                  <a:cubicBezTo>
                    <a:pt x="1061212" y="2674747"/>
                    <a:pt x="600964" y="2634488"/>
                    <a:pt x="10541" y="2531364"/>
                  </a:cubicBezTo>
                  <a:cubicBezTo>
                    <a:pt x="4445" y="2530348"/>
                    <a:pt x="0" y="2525014"/>
                    <a:pt x="0" y="2518791"/>
                  </a:cubicBezTo>
                  <a:lnTo>
                    <a:pt x="0" y="12700"/>
                  </a:lnTo>
                  <a:cubicBezTo>
                    <a:pt x="0" y="5715"/>
                    <a:pt x="5715" y="0"/>
                    <a:pt x="12700" y="0"/>
                  </a:cubicBezTo>
                  <a:moveTo>
                    <a:pt x="12700" y="25400"/>
                  </a:moveTo>
                  <a:lnTo>
                    <a:pt x="12700" y="12700"/>
                  </a:lnTo>
                  <a:lnTo>
                    <a:pt x="25400" y="12700"/>
                  </a:lnTo>
                  <a:lnTo>
                    <a:pt x="25400" y="2518918"/>
                  </a:lnTo>
                  <a:lnTo>
                    <a:pt x="12700" y="2518918"/>
                  </a:lnTo>
                  <a:lnTo>
                    <a:pt x="14859" y="2506345"/>
                  </a:lnTo>
                  <a:cubicBezTo>
                    <a:pt x="604266" y="2609342"/>
                    <a:pt x="1062863" y="2649347"/>
                    <a:pt x="1448689" y="2649347"/>
                  </a:cubicBezTo>
                  <a:cubicBezTo>
                    <a:pt x="2056003" y="2649347"/>
                    <a:pt x="2483231" y="2550160"/>
                    <a:pt x="2956687" y="2440178"/>
                  </a:cubicBezTo>
                  <a:cubicBezTo>
                    <a:pt x="3541903" y="2304161"/>
                    <a:pt x="4196715" y="2152142"/>
                    <a:pt x="5345684" y="2152142"/>
                  </a:cubicBezTo>
                  <a:lnTo>
                    <a:pt x="5345684" y="2164842"/>
                  </a:lnTo>
                  <a:lnTo>
                    <a:pt x="5332984" y="2164842"/>
                  </a:lnTo>
                  <a:lnTo>
                    <a:pt x="5332984" y="12700"/>
                  </a:lnTo>
                  <a:lnTo>
                    <a:pt x="5345684" y="12700"/>
                  </a:lnTo>
                  <a:lnTo>
                    <a:pt x="5345684" y="25400"/>
                  </a:lnTo>
                  <a:lnTo>
                    <a:pt x="12700" y="25400"/>
                  </a:lnTo>
                  <a:close/>
                </a:path>
              </a:pathLst>
            </a:custGeom>
            <a:solidFill>
              <a:srgbClr val="00B0F0"/>
            </a:solidFill>
          </p:spPr>
        </p:sp>
        <p:sp>
          <p:nvSpPr>
            <p:cNvPr id="25" name="TextBox 25"/>
            <p:cNvSpPr txBox="1"/>
            <p:nvPr/>
          </p:nvSpPr>
          <p:spPr>
            <a:xfrm>
              <a:off x="0" y="0"/>
              <a:ext cx="5358274" cy="2708970"/>
            </a:xfrm>
            <a:prstGeom prst="rect">
              <a:avLst/>
            </a:prstGeom>
          </p:spPr>
          <p:txBody>
            <a:bodyPr lIns="50800" tIns="50800" rIns="50800" bIns="50800" rtlCol="0" anchor="ctr"/>
            <a:lstStyle/>
            <a:p>
              <a:pPr marL="651510" lvl="1" indent="-325755" algn="l">
                <a:lnSpc>
                  <a:spcPts val="4320"/>
                </a:lnSpc>
                <a:buFont typeface="Arial"/>
                <a:buChar char="•"/>
              </a:pPr>
              <a:r>
                <a:rPr lang="en-US" sz="3600" spc="33">
                  <a:solidFill>
                    <a:srgbClr val="000000"/>
                  </a:solidFill>
                  <a:latin typeface="TT Rounds Condensed"/>
                  <a:ea typeface="TT Rounds Condensed"/>
                  <a:cs typeface="TT Rounds Condensed"/>
                  <a:sym typeface="TT Rounds Condensed"/>
                </a:rPr>
                <a:t>Compteur d’activité physique</a:t>
              </a:r>
            </a:p>
          </p:txBody>
        </p:sp>
      </p:grpSp>
      <p:grpSp>
        <p:nvGrpSpPr>
          <p:cNvPr id="26" name="Group 26"/>
          <p:cNvGrpSpPr/>
          <p:nvPr/>
        </p:nvGrpSpPr>
        <p:grpSpPr>
          <a:xfrm>
            <a:off x="4860240" y="6455014"/>
            <a:ext cx="3525879" cy="2031726"/>
            <a:chOff x="0" y="0"/>
            <a:chExt cx="4701172" cy="2708968"/>
          </a:xfrm>
        </p:grpSpPr>
        <p:sp>
          <p:nvSpPr>
            <p:cNvPr id="27" name="Freeform 27"/>
            <p:cNvSpPr/>
            <p:nvPr/>
          </p:nvSpPr>
          <p:spPr>
            <a:xfrm>
              <a:off x="12700" y="12700"/>
              <a:ext cx="4675759" cy="2972054"/>
            </a:xfrm>
            <a:custGeom>
              <a:avLst/>
              <a:gdLst/>
              <a:ahLst/>
              <a:cxnLst/>
              <a:rect l="l" t="t" r="r" b="b"/>
              <a:pathLst>
                <a:path w="4675759" h="2972054">
                  <a:moveTo>
                    <a:pt x="0" y="0"/>
                  </a:moveTo>
                  <a:lnTo>
                    <a:pt x="4675759" y="0"/>
                  </a:lnTo>
                  <a:lnTo>
                    <a:pt x="4675759" y="2152015"/>
                  </a:lnTo>
                  <a:cubicBezTo>
                    <a:pt x="2337816" y="2152015"/>
                    <a:pt x="2337816" y="2972054"/>
                    <a:pt x="0" y="2506091"/>
                  </a:cubicBezTo>
                  <a:close/>
                </a:path>
              </a:pathLst>
            </a:custGeom>
            <a:solidFill>
              <a:srgbClr val="FFFFFF"/>
            </a:solidFill>
          </p:spPr>
        </p:sp>
        <p:sp>
          <p:nvSpPr>
            <p:cNvPr id="28" name="Freeform 28"/>
            <p:cNvSpPr/>
            <p:nvPr/>
          </p:nvSpPr>
          <p:spPr>
            <a:xfrm>
              <a:off x="0" y="0"/>
              <a:ext cx="4701159" cy="2674620"/>
            </a:xfrm>
            <a:custGeom>
              <a:avLst/>
              <a:gdLst/>
              <a:ahLst/>
              <a:cxnLst/>
              <a:rect l="l" t="t" r="r" b="b"/>
              <a:pathLst>
                <a:path w="4701159" h="2674620">
                  <a:moveTo>
                    <a:pt x="12700" y="0"/>
                  </a:moveTo>
                  <a:lnTo>
                    <a:pt x="4688459" y="0"/>
                  </a:lnTo>
                  <a:cubicBezTo>
                    <a:pt x="4695444" y="0"/>
                    <a:pt x="4701159" y="5715"/>
                    <a:pt x="4701159" y="12700"/>
                  </a:cubicBezTo>
                  <a:lnTo>
                    <a:pt x="4701159" y="2164715"/>
                  </a:lnTo>
                  <a:cubicBezTo>
                    <a:pt x="4701159" y="2171700"/>
                    <a:pt x="4695444" y="2177415"/>
                    <a:pt x="4688459" y="2177415"/>
                  </a:cubicBezTo>
                  <a:cubicBezTo>
                    <a:pt x="3683889" y="2177415"/>
                    <a:pt x="3112008" y="2328926"/>
                    <a:pt x="2599690" y="2464689"/>
                  </a:cubicBezTo>
                  <a:cubicBezTo>
                    <a:pt x="2184400" y="2574671"/>
                    <a:pt x="1807464" y="2674620"/>
                    <a:pt x="1271778" y="2674620"/>
                  </a:cubicBezTo>
                  <a:cubicBezTo>
                    <a:pt x="931799" y="2674620"/>
                    <a:pt x="528066" y="2634361"/>
                    <a:pt x="10287" y="2531110"/>
                  </a:cubicBezTo>
                  <a:cubicBezTo>
                    <a:pt x="4318" y="2529967"/>
                    <a:pt x="127" y="2524760"/>
                    <a:pt x="127" y="2518664"/>
                  </a:cubicBezTo>
                  <a:lnTo>
                    <a:pt x="127" y="12700"/>
                  </a:lnTo>
                  <a:cubicBezTo>
                    <a:pt x="0" y="5715"/>
                    <a:pt x="5715" y="0"/>
                    <a:pt x="12700" y="0"/>
                  </a:cubicBezTo>
                  <a:moveTo>
                    <a:pt x="12700" y="25400"/>
                  </a:moveTo>
                  <a:lnTo>
                    <a:pt x="12700" y="12700"/>
                  </a:lnTo>
                  <a:lnTo>
                    <a:pt x="25400" y="12700"/>
                  </a:lnTo>
                  <a:lnTo>
                    <a:pt x="25400" y="2518791"/>
                  </a:lnTo>
                  <a:lnTo>
                    <a:pt x="12700" y="2518791"/>
                  </a:lnTo>
                  <a:lnTo>
                    <a:pt x="15240" y="2506345"/>
                  </a:lnTo>
                  <a:cubicBezTo>
                    <a:pt x="531876" y="2609342"/>
                    <a:pt x="933831" y="2649347"/>
                    <a:pt x="1271778" y="2649347"/>
                  </a:cubicBezTo>
                  <a:cubicBezTo>
                    <a:pt x="1803908" y="2649347"/>
                    <a:pt x="2178050" y="2550160"/>
                    <a:pt x="2593213" y="2440178"/>
                  </a:cubicBezTo>
                  <a:cubicBezTo>
                    <a:pt x="3106420" y="2304161"/>
                    <a:pt x="3680841" y="2152015"/>
                    <a:pt x="4688586" y="2152015"/>
                  </a:cubicBezTo>
                  <a:lnTo>
                    <a:pt x="4688586" y="2164715"/>
                  </a:lnTo>
                  <a:lnTo>
                    <a:pt x="4675886" y="2164715"/>
                  </a:lnTo>
                  <a:lnTo>
                    <a:pt x="4675886" y="12700"/>
                  </a:lnTo>
                  <a:lnTo>
                    <a:pt x="4688586" y="12700"/>
                  </a:lnTo>
                  <a:lnTo>
                    <a:pt x="4688586" y="25400"/>
                  </a:lnTo>
                  <a:lnTo>
                    <a:pt x="12700" y="25400"/>
                  </a:lnTo>
                  <a:close/>
                </a:path>
              </a:pathLst>
            </a:custGeom>
            <a:solidFill>
              <a:srgbClr val="00B0F0"/>
            </a:solidFill>
          </p:spPr>
        </p:sp>
        <p:sp>
          <p:nvSpPr>
            <p:cNvPr id="29" name="TextBox 29"/>
            <p:cNvSpPr txBox="1"/>
            <p:nvPr/>
          </p:nvSpPr>
          <p:spPr>
            <a:xfrm>
              <a:off x="0" y="0"/>
              <a:ext cx="4701172" cy="2708968"/>
            </a:xfrm>
            <a:prstGeom prst="rect">
              <a:avLst/>
            </a:prstGeom>
          </p:spPr>
          <p:txBody>
            <a:bodyPr lIns="50800" tIns="50800" rIns="50800" bIns="50800" rtlCol="0" anchor="ctr"/>
            <a:lstStyle/>
            <a:p>
              <a:pPr marL="651510" lvl="1" indent="-325755" algn="l">
                <a:lnSpc>
                  <a:spcPts val="4320"/>
                </a:lnSpc>
                <a:buFont typeface="Arial"/>
                <a:buChar char="•"/>
              </a:pPr>
              <a:r>
                <a:rPr lang="en-US" sz="3600" spc="33">
                  <a:solidFill>
                    <a:srgbClr val="000000"/>
                  </a:solidFill>
                  <a:latin typeface="TT Rounds Condensed"/>
                  <a:ea typeface="TT Rounds Condensed"/>
                  <a:cs typeface="TT Rounds Condensed"/>
                  <a:sym typeface="TT Rounds Condensed"/>
                </a:rPr>
                <a:t>Gestion du matériel et de l’espace</a:t>
              </a:r>
            </a:p>
          </p:txBody>
        </p:sp>
      </p:grpSp>
      <p:grpSp>
        <p:nvGrpSpPr>
          <p:cNvPr id="30" name="Group 30"/>
          <p:cNvGrpSpPr/>
          <p:nvPr/>
        </p:nvGrpSpPr>
        <p:grpSpPr>
          <a:xfrm>
            <a:off x="13839432" y="5581230"/>
            <a:ext cx="4018706" cy="1524834"/>
            <a:chOff x="0" y="0"/>
            <a:chExt cx="5358274" cy="2033112"/>
          </a:xfrm>
        </p:grpSpPr>
        <p:sp>
          <p:nvSpPr>
            <p:cNvPr id="31" name="Freeform 31"/>
            <p:cNvSpPr/>
            <p:nvPr/>
          </p:nvSpPr>
          <p:spPr>
            <a:xfrm>
              <a:off x="12700" y="12700"/>
              <a:ext cx="5332857" cy="2223516"/>
            </a:xfrm>
            <a:custGeom>
              <a:avLst/>
              <a:gdLst/>
              <a:ahLst/>
              <a:cxnLst/>
              <a:rect l="l" t="t" r="r" b="b"/>
              <a:pathLst>
                <a:path w="5332857" h="2223516">
                  <a:moveTo>
                    <a:pt x="0" y="0"/>
                  </a:moveTo>
                  <a:lnTo>
                    <a:pt x="5332857" y="0"/>
                  </a:lnTo>
                  <a:lnTo>
                    <a:pt x="5332857" y="1610106"/>
                  </a:lnTo>
                  <a:cubicBezTo>
                    <a:pt x="2666365" y="1610106"/>
                    <a:pt x="2666365" y="2223516"/>
                    <a:pt x="0" y="1875028"/>
                  </a:cubicBezTo>
                  <a:close/>
                </a:path>
              </a:pathLst>
            </a:custGeom>
            <a:solidFill>
              <a:srgbClr val="FFFFFF"/>
            </a:solidFill>
          </p:spPr>
        </p:sp>
        <p:sp>
          <p:nvSpPr>
            <p:cNvPr id="32" name="Freeform 32"/>
            <p:cNvSpPr/>
            <p:nvPr/>
          </p:nvSpPr>
          <p:spPr>
            <a:xfrm>
              <a:off x="0" y="0"/>
              <a:ext cx="5358257" cy="2007616"/>
            </a:xfrm>
            <a:custGeom>
              <a:avLst/>
              <a:gdLst/>
              <a:ahLst/>
              <a:cxnLst/>
              <a:rect l="l" t="t" r="r" b="b"/>
              <a:pathLst>
                <a:path w="5358257" h="2007616">
                  <a:moveTo>
                    <a:pt x="12700" y="0"/>
                  </a:moveTo>
                  <a:lnTo>
                    <a:pt x="5345557" y="0"/>
                  </a:lnTo>
                  <a:cubicBezTo>
                    <a:pt x="5352542" y="0"/>
                    <a:pt x="5358257" y="5715"/>
                    <a:pt x="5358257" y="12700"/>
                  </a:cubicBezTo>
                  <a:lnTo>
                    <a:pt x="5358257" y="1622806"/>
                  </a:lnTo>
                  <a:cubicBezTo>
                    <a:pt x="5358257" y="1629791"/>
                    <a:pt x="5352542" y="1635506"/>
                    <a:pt x="5345557" y="1635506"/>
                  </a:cubicBezTo>
                  <a:cubicBezTo>
                    <a:pt x="4199128" y="1635506"/>
                    <a:pt x="3546221" y="1749044"/>
                    <a:pt x="2961640" y="1850644"/>
                  </a:cubicBezTo>
                  <a:cubicBezTo>
                    <a:pt x="2488057" y="1932940"/>
                    <a:pt x="2058670" y="2007616"/>
                    <a:pt x="1448689" y="2007616"/>
                  </a:cubicBezTo>
                  <a:cubicBezTo>
                    <a:pt x="1061339" y="2007616"/>
                    <a:pt x="601472" y="1977517"/>
                    <a:pt x="11049" y="1900428"/>
                  </a:cubicBezTo>
                  <a:cubicBezTo>
                    <a:pt x="4699" y="1899539"/>
                    <a:pt x="0" y="1894205"/>
                    <a:pt x="0" y="1887855"/>
                  </a:cubicBezTo>
                  <a:lnTo>
                    <a:pt x="0" y="12700"/>
                  </a:lnTo>
                  <a:cubicBezTo>
                    <a:pt x="0" y="5715"/>
                    <a:pt x="5715" y="0"/>
                    <a:pt x="12700" y="0"/>
                  </a:cubicBezTo>
                  <a:moveTo>
                    <a:pt x="12700" y="25400"/>
                  </a:moveTo>
                  <a:lnTo>
                    <a:pt x="12700" y="12700"/>
                  </a:lnTo>
                  <a:lnTo>
                    <a:pt x="25400" y="12700"/>
                  </a:lnTo>
                  <a:lnTo>
                    <a:pt x="25400" y="1887728"/>
                  </a:lnTo>
                  <a:lnTo>
                    <a:pt x="12700" y="1887728"/>
                  </a:lnTo>
                  <a:lnTo>
                    <a:pt x="14351" y="1875155"/>
                  </a:lnTo>
                  <a:cubicBezTo>
                    <a:pt x="603885" y="1952244"/>
                    <a:pt x="1062736" y="1982216"/>
                    <a:pt x="1448689" y="1982216"/>
                  </a:cubicBezTo>
                  <a:cubicBezTo>
                    <a:pt x="2056384" y="1982216"/>
                    <a:pt x="2483866" y="1907921"/>
                    <a:pt x="2957322" y="1825625"/>
                  </a:cubicBezTo>
                  <a:cubicBezTo>
                    <a:pt x="3542538" y="1723898"/>
                    <a:pt x="4196969" y="1610106"/>
                    <a:pt x="5345557" y="1610106"/>
                  </a:cubicBezTo>
                  <a:lnTo>
                    <a:pt x="5345557" y="1622806"/>
                  </a:lnTo>
                  <a:lnTo>
                    <a:pt x="5332857" y="1622806"/>
                  </a:lnTo>
                  <a:lnTo>
                    <a:pt x="5332857" y="12700"/>
                  </a:lnTo>
                  <a:lnTo>
                    <a:pt x="5345557" y="12700"/>
                  </a:lnTo>
                  <a:lnTo>
                    <a:pt x="5345557" y="25400"/>
                  </a:lnTo>
                  <a:lnTo>
                    <a:pt x="12700" y="25400"/>
                  </a:lnTo>
                  <a:close/>
                </a:path>
              </a:pathLst>
            </a:custGeom>
            <a:solidFill>
              <a:srgbClr val="00B0F0"/>
            </a:solidFill>
          </p:spPr>
        </p:sp>
        <p:sp>
          <p:nvSpPr>
            <p:cNvPr id="33" name="TextBox 33"/>
            <p:cNvSpPr txBox="1"/>
            <p:nvPr/>
          </p:nvSpPr>
          <p:spPr>
            <a:xfrm>
              <a:off x="0" y="0"/>
              <a:ext cx="5358274" cy="2033112"/>
            </a:xfrm>
            <a:prstGeom prst="rect">
              <a:avLst/>
            </a:prstGeom>
          </p:spPr>
          <p:txBody>
            <a:bodyPr lIns="50800" tIns="50800" rIns="50800" bIns="50800" rtlCol="0" anchor="ctr"/>
            <a:lstStyle/>
            <a:p>
              <a:pPr marL="651510" lvl="1" indent="-325755" algn="l">
                <a:lnSpc>
                  <a:spcPts val="4320"/>
                </a:lnSpc>
                <a:buFont typeface="Arial"/>
                <a:buChar char="•"/>
              </a:pPr>
              <a:r>
                <a:rPr lang="en-US" sz="3600" spc="33">
                  <a:solidFill>
                    <a:srgbClr val="000000"/>
                  </a:solidFill>
                  <a:latin typeface="TT Rounds Condensed"/>
                  <a:ea typeface="TT Rounds Condensed"/>
                  <a:cs typeface="TT Rounds Condensed"/>
                  <a:sym typeface="TT Rounds Condensed"/>
                </a:rPr>
                <a:t>Projet d’école</a:t>
              </a:r>
            </a:p>
          </p:txBody>
        </p:sp>
      </p:grpSp>
      <p:grpSp>
        <p:nvGrpSpPr>
          <p:cNvPr id="34" name="Group 34"/>
          <p:cNvGrpSpPr/>
          <p:nvPr/>
        </p:nvGrpSpPr>
        <p:grpSpPr>
          <a:xfrm>
            <a:off x="437028" y="9441552"/>
            <a:ext cx="2991970" cy="342402"/>
            <a:chOff x="0" y="0"/>
            <a:chExt cx="3989294" cy="456536"/>
          </a:xfrm>
        </p:grpSpPr>
        <p:sp>
          <p:nvSpPr>
            <p:cNvPr id="35" name="Freeform 35"/>
            <p:cNvSpPr/>
            <p:nvPr/>
          </p:nvSpPr>
          <p:spPr>
            <a:xfrm>
              <a:off x="0" y="0"/>
              <a:ext cx="3989294" cy="456536"/>
            </a:xfrm>
            <a:custGeom>
              <a:avLst/>
              <a:gdLst/>
              <a:ahLst/>
              <a:cxnLst/>
              <a:rect l="l" t="t" r="r" b="b"/>
              <a:pathLst>
                <a:path w="3989294" h="456536">
                  <a:moveTo>
                    <a:pt x="0" y="0"/>
                  </a:moveTo>
                  <a:lnTo>
                    <a:pt x="3989294" y="0"/>
                  </a:lnTo>
                  <a:lnTo>
                    <a:pt x="3989294" y="456536"/>
                  </a:lnTo>
                  <a:lnTo>
                    <a:pt x="0" y="456536"/>
                  </a:lnTo>
                  <a:close/>
                </a:path>
              </a:pathLst>
            </a:custGeom>
            <a:solidFill>
              <a:srgbClr val="000000">
                <a:alpha val="0"/>
              </a:srgbClr>
            </a:solidFill>
          </p:spPr>
        </p:sp>
        <p:sp>
          <p:nvSpPr>
            <p:cNvPr id="36" name="TextBox 36"/>
            <p:cNvSpPr txBox="1"/>
            <p:nvPr/>
          </p:nvSpPr>
          <p:spPr>
            <a:xfrm>
              <a:off x="0" y="-9525"/>
              <a:ext cx="3989294" cy="466061"/>
            </a:xfrm>
            <a:prstGeom prst="rect">
              <a:avLst/>
            </a:prstGeom>
          </p:spPr>
          <p:txBody>
            <a:bodyPr lIns="0" tIns="0" rIns="0" bIns="0" rtlCol="0" anchor="t"/>
            <a:lstStyle/>
            <a:p>
              <a:pPr algn="l">
                <a:lnSpc>
                  <a:spcPts val="2520"/>
                </a:lnSpc>
              </a:pPr>
              <a:r>
                <a:rPr lang="en-US" sz="2100" spc="-15">
                  <a:solidFill>
                    <a:srgbClr val="000000"/>
                  </a:solidFill>
                  <a:latin typeface="Arimo"/>
                  <a:ea typeface="Arimo"/>
                  <a:cs typeface="Arimo"/>
                  <a:sym typeface="Arimo"/>
                </a:rPr>
                <a:t>Groupe CPD EPS-95</a:t>
              </a:r>
            </a:p>
          </p:txBody>
        </p: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hlinkClick r:id="rId2"/>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32999"/>
            </a:blip>
            <a:stretch>
              <a:fillRect l="-6249" t="-44444" b="-44444"/>
            </a:stretch>
          </a:blipFill>
        </p:spPr>
        <p:txBody>
          <a:bodyPr/>
          <a:lstStyle/>
          <a:p>
            <a:r>
              <a:rPr lang="fr-FR" dirty="0"/>
              <a:t>ml</a:t>
            </a:r>
          </a:p>
        </p:txBody>
      </p:sp>
      <p:grpSp>
        <p:nvGrpSpPr>
          <p:cNvPr id="3" name="Group 3"/>
          <p:cNvGrpSpPr/>
          <p:nvPr/>
        </p:nvGrpSpPr>
        <p:grpSpPr>
          <a:xfrm>
            <a:off x="6045836" y="543923"/>
            <a:ext cx="11720414" cy="2126360"/>
            <a:chOff x="0" y="0"/>
            <a:chExt cx="15627218" cy="2835146"/>
          </a:xfrm>
        </p:grpSpPr>
        <p:sp>
          <p:nvSpPr>
            <p:cNvPr id="4" name="Freeform 4"/>
            <p:cNvSpPr/>
            <p:nvPr/>
          </p:nvSpPr>
          <p:spPr>
            <a:xfrm>
              <a:off x="41048" y="27012"/>
              <a:ext cx="15545178" cy="2781156"/>
            </a:xfrm>
            <a:custGeom>
              <a:avLst/>
              <a:gdLst/>
              <a:ahLst/>
              <a:cxnLst/>
              <a:rect l="l" t="t" r="r" b="b"/>
              <a:pathLst>
                <a:path w="15545178" h="2781156">
                  <a:moveTo>
                    <a:pt x="0" y="0"/>
                  </a:moveTo>
                  <a:lnTo>
                    <a:pt x="15545177" y="0"/>
                  </a:lnTo>
                  <a:lnTo>
                    <a:pt x="15545177" y="2781156"/>
                  </a:lnTo>
                  <a:lnTo>
                    <a:pt x="0" y="2781156"/>
                  </a:lnTo>
                  <a:close/>
                </a:path>
              </a:pathLst>
            </a:custGeom>
            <a:solidFill>
              <a:srgbClr val="B4C7E7"/>
            </a:solidFill>
          </p:spPr>
        </p:sp>
        <p:sp>
          <p:nvSpPr>
            <p:cNvPr id="5" name="Freeform 5"/>
            <p:cNvSpPr/>
            <p:nvPr/>
          </p:nvSpPr>
          <p:spPr>
            <a:xfrm>
              <a:off x="0" y="0"/>
              <a:ext cx="15627269" cy="2835194"/>
            </a:xfrm>
            <a:custGeom>
              <a:avLst/>
              <a:gdLst/>
              <a:ahLst/>
              <a:cxnLst/>
              <a:rect l="l" t="t" r="r" b="b"/>
              <a:pathLst>
                <a:path w="15627269" h="2835194">
                  <a:moveTo>
                    <a:pt x="41048" y="0"/>
                  </a:moveTo>
                  <a:lnTo>
                    <a:pt x="15586225" y="0"/>
                  </a:lnTo>
                  <a:cubicBezTo>
                    <a:pt x="15608939" y="0"/>
                    <a:pt x="15627269" y="12065"/>
                    <a:pt x="15627269" y="27012"/>
                  </a:cubicBezTo>
                  <a:lnTo>
                    <a:pt x="15627269" y="2808168"/>
                  </a:lnTo>
                  <a:cubicBezTo>
                    <a:pt x="15627269" y="2823115"/>
                    <a:pt x="15608939" y="2835194"/>
                    <a:pt x="15586225" y="2835194"/>
                  </a:cubicBezTo>
                  <a:lnTo>
                    <a:pt x="41048" y="2835194"/>
                  </a:lnTo>
                  <a:cubicBezTo>
                    <a:pt x="18335" y="2835194"/>
                    <a:pt x="0" y="2823115"/>
                    <a:pt x="0" y="2808168"/>
                  </a:cubicBezTo>
                  <a:lnTo>
                    <a:pt x="0" y="27012"/>
                  </a:lnTo>
                  <a:cubicBezTo>
                    <a:pt x="0" y="12065"/>
                    <a:pt x="18335" y="0"/>
                    <a:pt x="41048" y="0"/>
                  </a:cubicBezTo>
                  <a:moveTo>
                    <a:pt x="41048" y="54024"/>
                  </a:moveTo>
                  <a:lnTo>
                    <a:pt x="41048" y="27012"/>
                  </a:lnTo>
                  <a:lnTo>
                    <a:pt x="82095" y="27012"/>
                  </a:lnTo>
                  <a:lnTo>
                    <a:pt x="82095" y="2808168"/>
                  </a:lnTo>
                  <a:lnTo>
                    <a:pt x="41048" y="2808168"/>
                  </a:lnTo>
                  <a:lnTo>
                    <a:pt x="41048" y="2781156"/>
                  </a:lnTo>
                  <a:lnTo>
                    <a:pt x="15586225" y="2781156"/>
                  </a:lnTo>
                  <a:lnTo>
                    <a:pt x="15586225" y="2808168"/>
                  </a:lnTo>
                  <a:lnTo>
                    <a:pt x="15545178" y="2808168"/>
                  </a:lnTo>
                  <a:lnTo>
                    <a:pt x="15545178" y="27012"/>
                  </a:lnTo>
                  <a:lnTo>
                    <a:pt x="15586225" y="27012"/>
                  </a:lnTo>
                  <a:lnTo>
                    <a:pt x="15586225" y="54024"/>
                  </a:lnTo>
                  <a:lnTo>
                    <a:pt x="41048" y="54024"/>
                  </a:lnTo>
                  <a:close/>
                </a:path>
              </a:pathLst>
            </a:custGeom>
            <a:solidFill>
              <a:srgbClr val="000000"/>
            </a:solidFill>
          </p:spPr>
        </p:sp>
        <p:sp>
          <p:nvSpPr>
            <p:cNvPr id="6" name="TextBox 6"/>
            <p:cNvSpPr txBox="1"/>
            <p:nvPr/>
          </p:nvSpPr>
          <p:spPr>
            <a:xfrm>
              <a:off x="0" y="57150"/>
              <a:ext cx="15627218" cy="2777996"/>
            </a:xfrm>
            <a:prstGeom prst="rect">
              <a:avLst/>
            </a:prstGeom>
          </p:spPr>
          <p:txBody>
            <a:bodyPr lIns="50800" tIns="50800" rIns="50800" bIns="50800" rtlCol="0" anchor="b"/>
            <a:lstStyle/>
            <a:p>
              <a:pPr algn="r">
                <a:lnSpc>
                  <a:spcPts val="5832"/>
                </a:lnSpc>
              </a:pPr>
              <a:r>
                <a:rPr lang="en-US" sz="5400" spc="49">
                  <a:solidFill>
                    <a:srgbClr val="000000"/>
                  </a:solidFill>
                  <a:latin typeface="TT Rounds Condensed"/>
                  <a:ea typeface="TT Rounds Condensed"/>
                  <a:cs typeface="TT Rounds Condensed"/>
                  <a:sym typeface="TT Rounds Condensed"/>
                </a:rPr>
                <a:t>30’ APQ, dans votre classe à ce jour, en un seul mot, comment le définiriez-vous?</a:t>
              </a:r>
            </a:p>
          </p:txBody>
        </p:sp>
      </p:grpSp>
      <p:sp>
        <p:nvSpPr>
          <p:cNvPr id="7" name="ZoneTexte 6">
            <a:extLst>
              <a:ext uri="{FF2B5EF4-FFF2-40B4-BE49-F238E27FC236}">
                <a16:creationId xmlns:a16="http://schemas.microsoft.com/office/drawing/2014/main" id="{5481391B-804B-4716-BEBF-A16DDBF0AAAA}"/>
              </a:ext>
            </a:extLst>
          </p:cNvPr>
          <p:cNvSpPr txBox="1"/>
          <p:nvPr/>
        </p:nvSpPr>
        <p:spPr>
          <a:xfrm>
            <a:off x="1403111" y="6591300"/>
            <a:ext cx="8077200" cy="707886"/>
          </a:xfrm>
          <a:prstGeom prst="rect">
            <a:avLst/>
          </a:prstGeom>
          <a:noFill/>
        </p:spPr>
        <p:txBody>
          <a:bodyPr wrap="square" rtlCol="0">
            <a:spAutoFit/>
          </a:bodyPr>
          <a:lstStyle/>
          <a:p>
            <a:r>
              <a:rPr lang="fr-FR" sz="4000" dirty="0">
                <a:hlinkClick r:id="rId4"/>
              </a:rPr>
              <a:t>https://digistorm.app/p/4235465</a:t>
            </a:r>
            <a:endParaRPr lang="fr-FR" sz="4000" dirty="0"/>
          </a:p>
        </p:txBody>
      </p:sp>
      <p:pic>
        <p:nvPicPr>
          <p:cNvPr id="9" name="Image 8">
            <a:extLst>
              <a:ext uri="{FF2B5EF4-FFF2-40B4-BE49-F238E27FC236}">
                <a16:creationId xmlns:a16="http://schemas.microsoft.com/office/drawing/2014/main" id="{118ADC06-D35F-4A65-A44B-44B80280B9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49200" y="3715488"/>
            <a:ext cx="4247412" cy="4247412"/>
          </a:xfrm>
          <a:prstGeom prst="rect">
            <a:avLst/>
          </a:prstGeom>
        </p:spPr>
      </p:pic>
      <p:sp>
        <p:nvSpPr>
          <p:cNvPr id="11" name="ZoneTexte 10">
            <a:extLst>
              <a:ext uri="{FF2B5EF4-FFF2-40B4-BE49-F238E27FC236}">
                <a16:creationId xmlns:a16="http://schemas.microsoft.com/office/drawing/2014/main" id="{6B2BCF08-4754-43F9-AC74-4DDB7145F1C6}"/>
              </a:ext>
            </a:extLst>
          </p:cNvPr>
          <p:cNvSpPr txBox="1"/>
          <p:nvPr/>
        </p:nvSpPr>
        <p:spPr>
          <a:xfrm>
            <a:off x="1403111" y="8229348"/>
            <a:ext cx="3765698" cy="369332"/>
          </a:xfrm>
          <a:prstGeom prst="rect">
            <a:avLst/>
          </a:prstGeom>
          <a:noFill/>
        </p:spPr>
        <p:txBody>
          <a:bodyPr wrap="square" rtlCol="0">
            <a:spAutoFit/>
          </a:bodyPr>
          <a:lstStyle/>
          <a:p>
            <a:r>
              <a:rPr lang="fr-FR" dirty="0">
                <a:hlinkClick r:id="rId2"/>
              </a:rPr>
              <a:t>https://digistorm.app/c/4235465</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1682621" y="1028700"/>
            <a:ext cx="4909931" cy="1172818"/>
            <a:chOff x="0" y="0"/>
            <a:chExt cx="6546574" cy="1563758"/>
          </a:xfrm>
        </p:grpSpPr>
        <p:sp>
          <p:nvSpPr>
            <p:cNvPr id="4" name="Freeform 4"/>
            <p:cNvSpPr/>
            <p:nvPr/>
          </p:nvSpPr>
          <p:spPr>
            <a:xfrm>
              <a:off x="0" y="0"/>
              <a:ext cx="6546574" cy="1563758"/>
            </a:xfrm>
            <a:custGeom>
              <a:avLst/>
              <a:gdLst/>
              <a:ahLst/>
              <a:cxnLst/>
              <a:rect l="l" t="t" r="r" b="b"/>
              <a:pathLst>
                <a:path w="6546574" h="1563758">
                  <a:moveTo>
                    <a:pt x="0" y="0"/>
                  </a:moveTo>
                  <a:lnTo>
                    <a:pt x="6546574" y="0"/>
                  </a:lnTo>
                  <a:lnTo>
                    <a:pt x="6546574" y="1563758"/>
                  </a:lnTo>
                  <a:lnTo>
                    <a:pt x="0" y="1563758"/>
                  </a:lnTo>
                  <a:close/>
                </a:path>
              </a:pathLst>
            </a:custGeom>
            <a:solidFill>
              <a:srgbClr val="000000">
                <a:alpha val="0"/>
              </a:srgbClr>
            </a:solidFill>
          </p:spPr>
        </p:sp>
        <p:sp>
          <p:nvSpPr>
            <p:cNvPr id="5" name="TextBox 5"/>
            <p:cNvSpPr txBox="1"/>
            <p:nvPr/>
          </p:nvSpPr>
          <p:spPr>
            <a:xfrm>
              <a:off x="0" y="47625"/>
              <a:ext cx="6546574" cy="1516133"/>
            </a:xfrm>
            <a:prstGeom prst="rect">
              <a:avLst/>
            </a:prstGeom>
          </p:spPr>
          <p:txBody>
            <a:bodyPr lIns="0" tIns="0" rIns="0" bIns="0" rtlCol="0" anchor="ctr"/>
            <a:lstStyle/>
            <a:p>
              <a:pPr algn="ctr">
                <a:lnSpc>
                  <a:spcPts val="5615"/>
                </a:lnSpc>
              </a:pPr>
              <a:r>
                <a:rPr lang="en-US" sz="5199" b="1" spc="-31">
                  <a:solidFill>
                    <a:srgbClr val="000000"/>
                  </a:solidFill>
                  <a:latin typeface="TT Rounds Condensed Bold"/>
                  <a:ea typeface="TT Rounds Condensed Bold"/>
                  <a:cs typeface="TT Rounds Condensed Bold"/>
                  <a:sym typeface="TT Rounds Condensed Bold"/>
                </a:rPr>
                <a:t>On bouge ! </a:t>
              </a:r>
            </a:p>
          </p:txBody>
        </p:sp>
      </p:grpSp>
      <p:grpSp>
        <p:nvGrpSpPr>
          <p:cNvPr id="6" name="Group 6"/>
          <p:cNvGrpSpPr/>
          <p:nvPr/>
        </p:nvGrpSpPr>
        <p:grpSpPr>
          <a:xfrm>
            <a:off x="1198918" y="4219864"/>
            <a:ext cx="5877336" cy="3918405"/>
            <a:chOff x="0" y="0"/>
            <a:chExt cx="7836448" cy="5224540"/>
          </a:xfrm>
        </p:grpSpPr>
        <p:sp>
          <p:nvSpPr>
            <p:cNvPr id="7" name="Freeform 7"/>
            <p:cNvSpPr/>
            <p:nvPr/>
          </p:nvSpPr>
          <p:spPr>
            <a:xfrm>
              <a:off x="12700" y="12700"/>
              <a:ext cx="7811008" cy="5758053"/>
            </a:xfrm>
            <a:custGeom>
              <a:avLst/>
              <a:gdLst/>
              <a:ahLst/>
              <a:cxnLst/>
              <a:rect l="l" t="t" r="r" b="b"/>
              <a:pathLst>
                <a:path w="7811008" h="5758053">
                  <a:moveTo>
                    <a:pt x="0" y="0"/>
                  </a:moveTo>
                  <a:lnTo>
                    <a:pt x="7811008" y="0"/>
                  </a:lnTo>
                  <a:lnTo>
                    <a:pt x="7811008" y="4169410"/>
                  </a:lnTo>
                  <a:cubicBezTo>
                    <a:pt x="3905504" y="4169410"/>
                    <a:pt x="3905504" y="5758053"/>
                    <a:pt x="0" y="4855464"/>
                  </a:cubicBezTo>
                  <a:close/>
                </a:path>
              </a:pathLst>
            </a:custGeom>
            <a:solidFill>
              <a:srgbClr val="FFFFFF"/>
            </a:solidFill>
          </p:spPr>
        </p:sp>
        <p:sp>
          <p:nvSpPr>
            <p:cNvPr id="8" name="Freeform 8"/>
            <p:cNvSpPr/>
            <p:nvPr/>
          </p:nvSpPr>
          <p:spPr>
            <a:xfrm>
              <a:off x="0" y="0"/>
              <a:ext cx="7836408" cy="5158232"/>
            </a:xfrm>
            <a:custGeom>
              <a:avLst/>
              <a:gdLst/>
              <a:ahLst/>
              <a:cxnLst/>
              <a:rect l="l" t="t" r="r" b="b"/>
              <a:pathLst>
                <a:path w="7836408" h="5158232">
                  <a:moveTo>
                    <a:pt x="12700" y="0"/>
                  </a:moveTo>
                  <a:lnTo>
                    <a:pt x="7823708" y="0"/>
                  </a:lnTo>
                  <a:cubicBezTo>
                    <a:pt x="7830693" y="0"/>
                    <a:pt x="7836408" y="5715"/>
                    <a:pt x="7836408" y="12700"/>
                  </a:cubicBezTo>
                  <a:lnTo>
                    <a:pt x="7836408" y="4182110"/>
                  </a:lnTo>
                  <a:cubicBezTo>
                    <a:pt x="7836408" y="4189095"/>
                    <a:pt x="7830693" y="4194810"/>
                    <a:pt x="7823708" y="4194810"/>
                  </a:cubicBezTo>
                  <a:cubicBezTo>
                    <a:pt x="6144768" y="4194810"/>
                    <a:pt x="5188712" y="4488561"/>
                    <a:pt x="4332605" y="4751705"/>
                  </a:cubicBezTo>
                  <a:cubicBezTo>
                    <a:pt x="3638931" y="4964811"/>
                    <a:pt x="3009900" y="5158232"/>
                    <a:pt x="2115947" y="5158232"/>
                  </a:cubicBezTo>
                  <a:cubicBezTo>
                    <a:pt x="1548511" y="5158232"/>
                    <a:pt x="874522" y="5080254"/>
                    <a:pt x="9779" y="4880483"/>
                  </a:cubicBezTo>
                  <a:cubicBezTo>
                    <a:pt x="4064" y="4879213"/>
                    <a:pt x="0" y="4874006"/>
                    <a:pt x="0" y="4868164"/>
                  </a:cubicBezTo>
                  <a:lnTo>
                    <a:pt x="0" y="12700"/>
                  </a:lnTo>
                  <a:cubicBezTo>
                    <a:pt x="0" y="5715"/>
                    <a:pt x="5715" y="0"/>
                    <a:pt x="12700" y="0"/>
                  </a:cubicBezTo>
                  <a:moveTo>
                    <a:pt x="12700" y="25400"/>
                  </a:moveTo>
                  <a:lnTo>
                    <a:pt x="12700" y="12700"/>
                  </a:lnTo>
                  <a:lnTo>
                    <a:pt x="25400" y="12700"/>
                  </a:lnTo>
                  <a:lnTo>
                    <a:pt x="25400" y="4868164"/>
                  </a:lnTo>
                  <a:lnTo>
                    <a:pt x="12700" y="4868164"/>
                  </a:lnTo>
                  <a:lnTo>
                    <a:pt x="15621" y="4855845"/>
                  </a:lnTo>
                  <a:cubicBezTo>
                    <a:pt x="878967" y="5055362"/>
                    <a:pt x="1550924" y="5132959"/>
                    <a:pt x="2116074" y="5132959"/>
                  </a:cubicBezTo>
                  <a:cubicBezTo>
                    <a:pt x="3005836" y="5132959"/>
                    <a:pt x="3631692" y="4940681"/>
                    <a:pt x="4325239" y="4727575"/>
                  </a:cubicBezTo>
                  <a:cubicBezTo>
                    <a:pt x="5182362" y="4464177"/>
                    <a:pt x="6141212" y="4169537"/>
                    <a:pt x="7823835" y="4169537"/>
                  </a:cubicBezTo>
                  <a:lnTo>
                    <a:pt x="7823835" y="4182237"/>
                  </a:lnTo>
                  <a:lnTo>
                    <a:pt x="7811135" y="4182237"/>
                  </a:lnTo>
                  <a:lnTo>
                    <a:pt x="7811135" y="12700"/>
                  </a:lnTo>
                  <a:lnTo>
                    <a:pt x="7823835" y="12700"/>
                  </a:lnTo>
                  <a:lnTo>
                    <a:pt x="7823835" y="25400"/>
                  </a:lnTo>
                  <a:lnTo>
                    <a:pt x="12700" y="25400"/>
                  </a:lnTo>
                  <a:close/>
                </a:path>
              </a:pathLst>
            </a:custGeom>
            <a:solidFill>
              <a:srgbClr val="00B0F0"/>
            </a:solidFill>
          </p:spPr>
        </p:sp>
        <p:sp>
          <p:nvSpPr>
            <p:cNvPr id="9" name="TextBox 9"/>
            <p:cNvSpPr txBox="1"/>
            <p:nvPr/>
          </p:nvSpPr>
          <p:spPr>
            <a:xfrm>
              <a:off x="0" y="0"/>
              <a:ext cx="7836448" cy="5224540"/>
            </a:xfrm>
            <a:prstGeom prst="rect">
              <a:avLst/>
            </a:prstGeom>
          </p:spPr>
          <p:txBody>
            <a:bodyPr lIns="50800" tIns="50800" rIns="50800" bIns="50800" rtlCol="0" anchor="ctr"/>
            <a:lstStyle/>
            <a:p>
              <a:pPr algn="ctr">
                <a:lnSpc>
                  <a:spcPts val="4320"/>
                </a:lnSpc>
              </a:pPr>
              <a:r>
                <a:rPr lang="en-US" sz="3600" spc="33">
                  <a:solidFill>
                    <a:srgbClr val="000000"/>
                  </a:solidFill>
                  <a:latin typeface="TT Rounds Condensed"/>
                  <a:ea typeface="TT Rounds Condensed"/>
                  <a:cs typeface="TT Rounds Condensed"/>
                  <a:sym typeface="TT Rounds Condensed"/>
                </a:rPr>
                <a:t>Cours et mesure</a:t>
              </a:r>
            </a:p>
            <a:p>
              <a:pPr algn="ctr">
                <a:lnSpc>
                  <a:spcPts val="4320"/>
                </a:lnSpc>
              </a:pPr>
              <a:endParaRPr lang="en-US" sz="3600" spc="33">
                <a:solidFill>
                  <a:srgbClr val="000000"/>
                </a:solidFill>
                <a:latin typeface="TT Rounds Condensed"/>
                <a:ea typeface="TT Rounds Condensed"/>
                <a:cs typeface="TT Rounds Condensed"/>
                <a:sym typeface="TT Rounds Condensed"/>
              </a:endParaRPr>
            </a:p>
            <a:p>
              <a:pPr marL="651510" lvl="1" indent="-325755" algn="l">
                <a:lnSpc>
                  <a:spcPts val="4320"/>
                </a:lnSpc>
                <a:buFont typeface="Arial"/>
                <a:buChar char="•"/>
              </a:pPr>
              <a:r>
                <a:rPr lang="en-US" sz="3600" spc="33">
                  <a:solidFill>
                    <a:srgbClr val="000000"/>
                  </a:solidFill>
                  <a:latin typeface="TT Rounds Condensed"/>
                  <a:ea typeface="TT Rounds Condensed"/>
                  <a:cs typeface="TT Rounds Condensed"/>
                  <a:sym typeface="TT Rounds Condensed"/>
                </a:rPr>
                <a:t>Difficulté CE1 /CE2</a:t>
              </a:r>
            </a:p>
          </p:txBody>
        </p:sp>
      </p:grpSp>
      <p:grpSp>
        <p:nvGrpSpPr>
          <p:cNvPr id="10" name="Group 10"/>
          <p:cNvGrpSpPr/>
          <p:nvPr/>
        </p:nvGrpSpPr>
        <p:grpSpPr>
          <a:xfrm>
            <a:off x="3581409" y="2833737"/>
            <a:ext cx="1112355" cy="1042745"/>
            <a:chOff x="0" y="0"/>
            <a:chExt cx="1483140" cy="1390326"/>
          </a:xfrm>
        </p:grpSpPr>
        <p:sp>
          <p:nvSpPr>
            <p:cNvPr id="11" name="Freeform 11"/>
            <p:cNvSpPr/>
            <p:nvPr/>
          </p:nvSpPr>
          <p:spPr>
            <a:xfrm>
              <a:off x="12700" y="12700"/>
              <a:ext cx="1457706" cy="1364869"/>
            </a:xfrm>
            <a:custGeom>
              <a:avLst/>
              <a:gdLst/>
              <a:ahLst/>
              <a:cxnLst/>
              <a:rect l="l" t="t" r="r" b="b"/>
              <a:pathLst>
                <a:path w="1457706" h="1364869">
                  <a:moveTo>
                    <a:pt x="0" y="227457"/>
                  </a:moveTo>
                  <a:cubicBezTo>
                    <a:pt x="0" y="101854"/>
                    <a:pt x="101981" y="0"/>
                    <a:pt x="227711" y="0"/>
                  </a:cubicBezTo>
                  <a:lnTo>
                    <a:pt x="1229995" y="0"/>
                  </a:lnTo>
                  <a:cubicBezTo>
                    <a:pt x="1355725" y="0"/>
                    <a:pt x="1457706" y="101854"/>
                    <a:pt x="1457706" y="227457"/>
                  </a:cubicBezTo>
                  <a:lnTo>
                    <a:pt x="1457706" y="1137412"/>
                  </a:lnTo>
                  <a:cubicBezTo>
                    <a:pt x="1457706" y="1263015"/>
                    <a:pt x="1355725" y="1364869"/>
                    <a:pt x="1229995" y="1364869"/>
                  </a:cubicBezTo>
                  <a:lnTo>
                    <a:pt x="227711" y="1364869"/>
                  </a:lnTo>
                  <a:cubicBezTo>
                    <a:pt x="101981" y="1364869"/>
                    <a:pt x="0" y="1263015"/>
                    <a:pt x="0" y="1137412"/>
                  </a:cubicBezTo>
                  <a:close/>
                </a:path>
              </a:pathLst>
            </a:custGeom>
            <a:solidFill>
              <a:srgbClr val="FFFFFF"/>
            </a:solidFill>
          </p:spPr>
        </p:sp>
        <p:sp>
          <p:nvSpPr>
            <p:cNvPr id="12" name="Freeform 12"/>
            <p:cNvSpPr/>
            <p:nvPr/>
          </p:nvSpPr>
          <p:spPr>
            <a:xfrm>
              <a:off x="0" y="0"/>
              <a:ext cx="1483106" cy="1390269"/>
            </a:xfrm>
            <a:custGeom>
              <a:avLst/>
              <a:gdLst/>
              <a:ahLst/>
              <a:cxnLst/>
              <a:rect l="l" t="t" r="r" b="b"/>
              <a:pathLst>
                <a:path w="1483106" h="1390269">
                  <a:moveTo>
                    <a:pt x="0" y="240157"/>
                  </a:moveTo>
                  <a:cubicBezTo>
                    <a:pt x="0" y="107569"/>
                    <a:pt x="107696" y="0"/>
                    <a:pt x="240411" y="0"/>
                  </a:cubicBezTo>
                  <a:lnTo>
                    <a:pt x="1242695" y="0"/>
                  </a:lnTo>
                  <a:lnTo>
                    <a:pt x="1242695" y="12700"/>
                  </a:lnTo>
                  <a:lnTo>
                    <a:pt x="1242695" y="0"/>
                  </a:lnTo>
                  <a:cubicBezTo>
                    <a:pt x="1375537" y="0"/>
                    <a:pt x="1483106" y="107569"/>
                    <a:pt x="1483106" y="240157"/>
                  </a:cubicBezTo>
                  <a:lnTo>
                    <a:pt x="1470406" y="240157"/>
                  </a:lnTo>
                  <a:lnTo>
                    <a:pt x="1483106" y="240157"/>
                  </a:lnTo>
                  <a:lnTo>
                    <a:pt x="1483106" y="1150112"/>
                  </a:lnTo>
                  <a:lnTo>
                    <a:pt x="1470406" y="1150112"/>
                  </a:lnTo>
                  <a:lnTo>
                    <a:pt x="1483106" y="1150112"/>
                  </a:lnTo>
                  <a:cubicBezTo>
                    <a:pt x="1483106" y="1282827"/>
                    <a:pt x="1375410" y="1390269"/>
                    <a:pt x="1242695" y="1390269"/>
                  </a:cubicBezTo>
                  <a:lnTo>
                    <a:pt x="1242695" y="1377569"/>
                  </a:lnTo>
                  <a:lnTo>
                    <a:pt x="1242695" y="1390269"/>
                  </a:lnTo>
                  <a:lnTo>
                    <a:pt x="240411" y="1390269"/>
                  </a:lnTo>
                  <a:lnTo>
                    <a:pt x="240411" y="1377569"/>
                  </a:lnTo>
                  <a:lnTo>
                    <a:pt x="240411" y="1390269"/>
                  </a:lnTo>
                  <a:cubicBezTo>
                    <a:pt x="107696" y="1390269"/>
                    <a:pt x="0" y="1282827"/>
                    <a:pt x="0" y="1150112"/>
                  </a:cubicBezTo>
                  <a:lnTo>
                    <a:pt x="0" y="240157"/>
                  </a:lnTo>
                  <a:lnTo>
                    <a:pt x="12700" y="240157"/>
                  </a:lnTo>
                  <a:lnTo>
                    <a:pt x="0" y="240157"/>
                  </a:lnTo>
                  <a:moveTo>
                    <a:pt x="25400" y="240157"/>
                  </a:moveTo>
                  <a:lnTo>
                    <a:pt x="25400" y="1150112"/>
                  </a:lnTo>
                  <a:lnTo>
                    <a:pt x="12700" y="1150112"/>
                  </a:lnTo>
                  <a:lnTo>
                    <a:pt x="25400" y="1150112"/>
                  </a:lnTo>
                  <a:cubicBezTo>
                    <a:pt x="25400" y="1268730"/>
                    <a:pt x="121666" y="1364869"/>
                    <a:pt x="240411" y="1364869"/>
                  </a:cubicBezTo>
                  <a:lnTo>
                    <a:pt x="1242695" y="1364869"/>
                  </a:lnTo>
                  <a:cubicBezTo>
                    <a:pt x="1361440" y="1364869"/>
                    <a:pt x="1457706" y="1268730"/>
                    <a:pt x="1457706" y="1150112"/>
                  </a:cubicBezTo>
                  <a:lnTo>
                    <a:pt x="1457706" y="240157"/>
                  </a:lnTo>
                  <a:cubicBezTo>
                    <a:pt x="1457706" y="121539"/>
                    <a:pt x="1361440" y="25400"/>
                    <a:pt x="1242695" y="25400"/>
                  </a:cubicBezTo>
                  <a:lnTo>
                    <a:pt x="240411" y="25400"/>
                  </a:lnTo>
                  <a:lnTo>
                    <a:pt x="240411" y="12700"/>
                  </a:lnTo>
                  <a:lnTo>
                    <a:pt x="240411" y="25400"/>
                  </a:lnTo>
                  <a:cubicBezTo>
                    <a:pt x="121666" y="25400"/>
                    <a:pt x="25400" y="121539"/>
                    <a:pt x="25400" y="240157"/>
                  </a:cubicBezTo>
                  <a:close/>
                </a:path>
              </a:pathLst>
            </a:custGeom>
            <a:solidFill>
              <a:srgbClr val="2F528F"/>
            </a:solidFill>
          </p:spPr>
        </p:sp>
        <p:sp>
          <p:nvSpPr>
            <p:cNvPr id="13" name="TextBox 13"/>
            <p:cNvSpPr txBox="1"/>
            <p:nvPr/>
          </p:nvSpPr>
          <p:spPr>
            <a:xfrm>
              <a:off x="0" y="-9525"/>
              <a:ext cx="1483140" cy="1399851"/>
            </a:xfrm>
            <a:prstGeom prst="rect">
              <a:avLst/>
            </a:prstGeom>
          </p:spPr>
          <p:txBody>
            <a:bodyPr lIns="50800" tIns="50800" rIns="50800" bIns="50800" rtlCol="0" anchor="ctr"/>
            <a:lstStyle/>
            <a:p>
              <a:pPr algn="ctr">
                <a:lnSpc>
                  <a:spcPts val="3600"/>
                </a:lnSpc>
              </a:pPr>
              <a:r>
                <a:rPr lang="en-US" sz="3000">
                  <a:solidFill>
                    <a:srgbClr val="000000"/>
                  </a:solidFill>
                  <a:latin typeface="Trebuchet MS"/>
                  <a:ea typeface="Trebuchet MS"/>
                  <a:cs typeface="Trebuchet MS"/>
                  <a:sym typeface="Trebuchet MS"/>
                </a:rPr>
                <a:t>1</a:t>
              </a:r>
            </a:p>
          </p:txBody>
        </p:sp>
      </p:grpSp>
      <p:grpSp>
        <p:nvGrpSpPr>
          <p:cNvPr id="14" name="Group 14"/>
          <p:cNvGrpSpPr/>
          <p:nvPr/>
        </p:nvGrpSpPr>
        <p:grpSpPr>
          <a:xfrm>
            <a:off x="8818425" y="4219864"/>
            <a:ext cx="5877334" cy="3918406"/>
            <a:chOff x="0" y="0"/>
            <a:chExt cx="7836446" cy="5224542"/>
          </a:xfrm>
        </p:grpSpPr>
        <p:sp>
          <p:nvSpPr>
            <p:cNvPr id="15" name="Freeform 15"/>
            <p:cNvSpPr/>
            <p:nvPr/>
          </p:nvSpPr>
          <p:spPr>
            <a:xfrm>
              <a:off x="12700" y="12700"/>
              <a:ext cx="7811008" cy="5758053"/>
            </a:xfrm>
            <a:custGeom>
              <a:avLst/>
              <a:gdLst/>
              <a:ahLst/>
              <a:cxnLst/>
              <a:rect l="l" t="t" r="r" b="b"/>
              <a:pathLst>
                <a:path w="7811008" h="5758053">
                  <a:moveTo>
                    <a:pt x="0" y="0"/>
                  </a:moveTo>
                  <a:lnTo>
                    <a:pt x="7811008" y="0"/>
                  </a:lnTo>
                  <a:lnTo>
                    <a:pt x="7811008" y="4169410"/>
                  </a:lnTo>
                  <a:cubicBezTo>
                    <a:pt x="3905504" y="4169410"/>
                    <a:pt x="3905504" y="5758053"/>
                    <a:pt x="0" y="4855464"/>
                  </a:cubicBezTo>
                  <a:close/>
                </a:path>
              </a:pathLst>
            </a:custGeom>
            <a:solidFill>
              <a:srgbClr val="FFFFFF"/>
            </a:solidFill>
          </p:spPr>
        </p:sp>
        <p:sp>
          <p:nvSpPr>
            <p:cNvPr id="16" name="Freeform 16"/>
            <p:cNvSpPr/>
            <p:nvPr/>
          </p:nvSpPr>
          <p:spPr>
            <a:xfrm>
              <a:off x="0" y="0"/>
              <a:ext cx="7836408" cy="5158232"/>
            </a:xfrm>
            <a:custGeom>
              <a:avLst/>
              <a:gdLst/>
              <a:ahLst/>
              <a:cxnLst/>
              <a:rect l="l" t="t" r="r" b="b"/>
              <a:pathLst>
                <a:path w="7836408" h="5158232">
                  <a:moveTo>
                    <a:pt x="12700" y="0"/>
                  </a:moveTo>
                  <a:lnTo>
                    <a:pt x="7823708" y="0"/>
                  </a:lnTo>
                  <a:cubicBezTo>
                    <a:pt x="7830693" y="0"/>
                    <a:pt x="7836408" y="5715"/>
                    <a:pt x="7836408" y="12700"/>
                  </a:cubicBezTo>
                  <a:lnTo>
                    <a:pt x="7836408" y="4182110"/>
                  </a:lnTo>
                  <a:cubicBezTo>
                    <a:pt x="7836408" y="4189095"/>
                    <a:pt x="7830693" y="4194810"/>
                    <a:pt x="7823708" y="4194810"/>
                  </a:cubicBezTo>
                  <a:cubicBezTo>
                    <a:pt x="6144768" y="4194810"/>
                    <a:pt x="5188712" y="4488561"/>
                    <a:pt x="4332605" y="4751705"/>
                  </a:cubicBezTo>
                  <a:cubicBezTo>
                    <a:pt x="3638931" y="4964811"/>
                    <a:pt x="3009900" y="5158232"/>
                    <a:pt x="2115947" y="5158232"/>
                  </a:cubicBezTo>
                  <a:cubicBezTo>
                    <a:pt x="1548511" y="5158232"/>
                    <a:pt x="874522" y="5080254"/>
                    <a:pt x="9779" y="4880483"/>
                  </a:cubicBezTo>
                  <a:cubicBezTo>
                    <a:pt x="4064" y="4879213"/>
                    <a:pt x="0" y="4874006"/>
                    <a:pt x="0" y="4868164"/>
                  </a:cubicBezTo>
                  <a:lnTo>
                    <a:pt x="0" y="12700"/>
                  </a:lnTo>
                  <a:cubicBezTo>
                    <a:pt x="0" y="5715"/>
                    <a:pt x="5715" y="0"/>
                    <a:pt x="12700" y="0"/>
                  </a:cubicBezTo>
                  <a:moveTo>
                    <a:pt x="12700" y="25400"/>
                  </a:moveTo>
                  <a:lnTo>
                    <a:pt x="12700" y="12700"/>
                  </a:lnTo>
                  <a:lnTo>
                    <a:pt x="25400" y="12700"/>
                  </a:lnTo>
                  <a:lnTo>
                    <a:pt x="25400" y="4868164"/>
                  </a:lnTo>
                  <a:lnTo>
                    <a:pt x="12700" y="4868164"/>
                  </a:lnTo>
                  <a:lnTo>
                    <a:pt x="15621" y="4855845"/>
                  </a:lnTo>
                  <a:cubicBezTo>
                    <a:pt x="878967" y="5055362"/>
                    <a:pt x="1550924" y="5132959"/>
                    <a:pt x="2116074" y="5132959"/>
                  </a:cubicBezTo>
                  <a:cubicBezTo>
                    <a:pt x="3005836" y="5132959"/>
                    <a:pt x="3631692" y="4940681"/>
                    <a:pt x="4325239" y="4727575"/>
                  </a:cubicBezTo>
                  <a:cubicBezTo>
                    <a:pt x="5182362" y="4464177"/>
                    <a:pt x="6141212" y="4169537"/>
                    <a:pt x="7823835" y="4169537"/>
                  </a:cubicBezTo>
                  <a:lnTo>
                    <a:pt x="7823835" y="4182237"/>
                  </a:lnTo>
                  <a:lnTo>
                    <a:pt x="7811135" y="4182237"/>
                  </a:lnTo>
                  <a:lnTo>
                    <a:pt x="7811135" y="12700"/>
                  </a:lnTo>
                  <a:lnTo>
                    <a:pt x="7823835" y="12700"/>
                  </a:lnTo>
                  <a:lnTo>
                    <a:pt x="7823835" y="25400"/>
                  </a:lnTo>
                  <a:lnTo>
                    <a:pt x="12700" y="25400"/>
                  </a:lnTo>
                  <a:close/>
                </a:path>
              </a:pathLst>
            </a:custGeom>
            <a:solidFill>
              <a:srgbClr val="00B0F0"/>
            </a:solidFill>
          </p:spPr>
        </p:sp>
        <p:sp>
          <p:nvSpPr>
            <p:cNvPr id="17" name="TextBox 17"/>
            <p:cNvSpPr txBox="1"/>
            <p:nvPr/>
          </p:nvSpPr>
          <p:spPr>
            <a:xfrm>
              <a:off x="0" y="0"/>
              <a:ext cx="7836446" cy="5224542"/>
            </a:xfrm>
            <a:prstGeom prst="rect">
              <a:avLst/>
            </a:prstGeom>
          </p:spPr>
          <p:txBody>
            <a:bodyPr lIns="50800" tIns="50800" rIns="50800" bIns="50800" rtlCol="0" anchor="ctr"/>
            <a:lstStyle/>
            <a:p>
              <a:pPr algn="ctr">
                <a:lnSpc>
                  <a:spcPts val="4320"/>
                </a:lnSpc>
              </a:pPr>
              <a:r>
                <a:rPr lang="en-US" sz="3600" spc="33">
                  <a:solidFill>
                    <a:srgbClr val="000000"/>
                  </a:solidFill>
                  <a:latin typeface="TT Rounds Condensed"/>
                  <a:ea typeface="TT Rounds Condensed"/>
                  <a:cs typeface="TT Rounds Condensed"/>
                  <a:sym typeface="TT Rounds Condensed"/>
                </a:rPr>
                <a:t>Lance et compte</a:t>
              </a:r>
            </a:p>
            <a:p>
              <a:pPr algn="ctr">
                <a:lnSpc>
                  <a:spcPts val="4320"/>
                </a:lnSpc>
              </a:pPr>
              <a:endParaRPr lang="en-US" sz="3600" spc="33">
                <a:solidFill>
                  <a:srgbClr val="000000"/>
                </a:solidFill>
                <a:latin typeface="TT Rounds Condensed"/>
                <a:ea typeface="TT Rounds Condensed"/>
                <a:cs typeface="TT Rounds Condensed"/>
                <a:sym typeface="TT Rounds Condensed"/>
              </a:endParaRPr>
            </a:p>
            <a:p>
              <a:pPr marL="651510" lvl="1" indent="-325755" algn="l">
                <a:lnSpc>
                  <a:spcPts val="4320"/>
                </a:lnSpc>
                <a:buFont typeface="Arial"/>
                <a:buChar char="•"/>
              </a:pPr>
              <a:r>
                <a:rPr lang="en-US" sz="3600" spc="33">
                  <a:solidFill>
                    <a:srgbClr val="000000"/>
                  </a:solidFill>
                  <a:latin typeface="TT Rounds Condensed"/>
                  <a:ea typeface="TT Rounds Condensed"/>
                  <a:cs typeface="TT Rounds Condensed"/>
                  <a:sym typeface="TT Rounds Condensed"/>
                </a:rPr>
                <a:t>Difficulté CM1 /CM2</a:t>
              </a:r>
            </a:p>
          </p:txBody>
        </p:sp>
      </p:grpSp>
      <p:grpSp>
        <p:nvGrpSpPr>
          <p:cNvPr id="18" name="Group 18"/>
          <p:cNvGrpSpPr/>
          <p:nvPr/>
        </p:nvGrpSpPr>
        <p:grpSpPr>
          <a:xfrm>
            <a:off x="10840180" y="8750734"/>
            <a:ext cx="1112355" cy="1042744"/>
            <a:chOff x="0" y="0"/>
            <a:chExt cx="1483140" cy="1390326"/>
          </a:xfrm>
        </p:grpSpPr>
        <p:sp>
          <p:nvSpPr>
            <p:cNvPr id="19" name="Freeform 19"/>
            <p:cNvSpPr/>
            <p:nvPr/>
          </p:nvSpPr>
          <p:spPr>
            <a:xfrm>
              <a:off x="12700" y="12700"/>
              <a:ext cx="1457706" cy="1364869"/>
            </a:xfrm>
            <a:custGeom>
              <a:avLst/>
              <a:gdLst/>
              <a:ahLst/>
              <a:cxnLst/>
              <a:rect l="l" t="t" r="r" b="b"/>
              <a:pathLst>
                <a:path w="1457706" h="1364869">
                  <a:moveTo>
                    <a:pt x="0" y="227457"/>
                  </a:moveTo>
                  <a:cubicBezTo>
                    <a:pt x="0" y="101854"/>
                    <a:pt x="101981" y="0"/>
                    <a:pt x="227711" y="0"/>
                  </a:cubicBezTo>
                  <a:lnTo>
                    <a:pt x="1229995" y="0"/>
                  </a:lnTo>
                  <a:cubicBezTo>
                    <a:pt x="1355725" y="0"/>
                    <a:pt x="1457706" y="101854"/>
                    <a:pt x="1457706" y="227457"/>
                  </a:cubicBezTo>
                  <a:lnTo>
                    <a:pt x="1457706" y="1137412"/>
                  </a:lnTo>
                  <a:cubicBezTo>
                    <a:pt x="1457706" y="1263015"/>
                    <a:pt x="1355725" y="1364869"/>
                    <a:pt x="1229995" y="1364869"/>
                  </a:cubicBezTo>
                  <a:lnTo>
                    <a:pt x="227711" y="1364869"/>
                  </a:lnTo>
                  <a:cubicBezTo>
                    <a:pt x="101981" y="1364869"/>
                    <a:pt x="0" y="1263015"/>
                    <a:pt x="0" y="1137412"/>
                  </a:cubicBezTo>
                  <a:close/>
                </a:path>
              </a:pathLst>
            </a:custGeom>
            <a:solidFill>
              <a:srgbClr val="FFFFFF"/>
            </a:solidFill>
          </p:spPr>
        </p:sp>
        <p:sp>
          <p:nvSpPr>
            <p:cNvPr id="20" name="Freeform 20"/>
            <p:cNvSpPr/>
            <p:nvPr/>
          </p:nvSpPr>
          <p:spPr>
            <a:xfrm>
              <a:off x="0" y="0"/>
              <a:ext cx="1483106" cy="1390269"/>
            </a:xfrm>
            <a:custGeom>
              <a:avLst/>
              <a:gdLst/>
              <a:ahLst/>
              <a:cxnLst/>
              <a:rect l="l" t="t" r="r" b="b"/>
              <a:pathLst>
                <a:path w="1483106" h="1390269">
                  <a:moveTo>
                    <a:pt x="0" y="240157"/>
                  </a:moveTo>
                  <a:cubicBezTo>
                    <a:pt x="0" y="107569"/>
                    <a:pt x="107696" y="0"/>
                    <a:pt x="240411" y="0"/>
                  </a:cubicBezTo>
                  <a:lnTo>
                    <a:pt x="1242695" y="0"/>
                  </a:lnTo>
                  <a:lnTo>
                    <a:pt x="1242695" y="12700"/>
                  </a:lnTo>
                  <a:lnTo>
                    <a:pt x="1242695" y="0"/>
                  </a:lnTo>
                  <a:cubicBezTo>
                    <a:pt x="1375537" y="0"/>
                    <a:pt x="1483106" y="107569"/>
                    <a:pt x="1483106" y="240157"/>
                  </a:cubicBezTo>
                  <a:lnTo>
                    <a:pt x="1470406" y="240157"/>
                  </a:lnTo>
                  <a:lnTo>
                    <a:pt x="1483106" y="240157"/>
                  </a:lnTo>
                  <a:lnTo>
                    <a:pt x="1483106" y="1150112"/>
                  </a:lnTo>
                  <a:lnTo>
                    <a:pt x="1470406" y="1150112"/>
                  </a:lnTo>
                  <a:lnTo>
                    <a:pt x="1483106" y="1150112"/>
                  </a:lnTo>
                  <a:cubicBezTo>
                    <a:pt x="1483106" y="1282827"/>
                    <a:pt x="1375410" y="1390269"/>
                    <a:pt x="1242695" y="1390269"/>
                  </a:cubicBezTo>
                  <a:lnTo>
                    <a:pt x="1242695" y="1377569"/>
                  </a:lnTo>
                  <a:lnTo>
                    <a:pt x="1242695" y="1390269"/>
                  </a:lnTo>
                  <a:lnTo>
                    <a:pt x="240411" y="1390269"/>
                  </a:lnTo>
                  <a:lnTo>
                    <a:pt x="240411" y="1377569"/>
                  </a:lnTo>
                  <a:lnTo>
                    <a:pt x="240411" y="1390269"/>
                  </a:lnTo>
                  <a:cubicBezTo>
                    <a:pt x="107696" y="1390269"/>
                    <a:pt x="0" y="1282827"/>
                    <a:pt x="0" y="1150112"/>
                  </a:cubicBezTo>
                  <a:lnTo>
                    <a:pt x="0" y="240157"/>
                  </a:lnTo>
                  <a:lnTo>
                    <a:pt x="12700" y="240157"/>
                  </a:lnTo>
                  <a:lnTo>
                    <a:pt x="0" y="240157"/>
                  </a:lnTo>
                  <a:moveTo>
                    <a:pt x="25400" y="240157"/>
                  </a:moveTo>
                  <a:lnTo>
                    <a:pt x="25400" y="1150112"/>
                  </a:lnTo>
                  <a:lnTo>
                    <a:pt x="12700" y="1150112"/>
                  </a:lnTo>
                  <a:lnTo>
                    <a:pt x="25400" y="1150112"/>
                  </a:lnTo>
                  <a:cubicBezTo>
                    <a:pt x="25400" y="1268730"/>
                    <a:pt x="121666" y="1364869"/>
                    <a:pt x="240411" y="1364869"/>
                  </a:cubicBezTo>
                  <a:lnTo>
                    <a:pt x="1242695" y="1364869"/>
                  </a:lnTo>
                  <a:cubicBezTo>
                    <a:pt x="1361440" y="1364869"/>
                    <a:pt x="1457706" y="1268730"/>
                    <a:pt x="1457706" y="1150112"/>
                  </a:cubicBezTo>
                  <a:lnTo>
                    <a:pt x="1457706" y="240157"/>
                  </a:lnTo>
                  <a:cubicBezTo>
                    <a:pt x="1457706" y="121539"/>
                    <a:pt x="1361440" y="25400"/>
                    <a:pt x="1242695" y="25400"/>
                  </a:cubicBezTo>
                  <a:lnTo>
                    <a:pt x="240411" y="25400"/>
                  </a:lnTo>
                  <a:lnTo>
                    <a:pt x="240411" y="12700"/>
                  </a:lnTo>
                  <a:lnTo>
                    <a:pt x="240411" y="25400"/>
                  </a:lnTo>
                  <a:cubicBezTo>
                    <a:pt x="121666" y="25400"/>
                    <a:pt x="25400" y="121539"/>
                    <a:pt x="25400" y="240157"/>
                  </a:cubicBezTo>
                  <a:close/>
                </a:path>
              </a:pathLst>
            </a:custGeom>
            <a:solidFill>
              <a:srgbClr val="2F528F"/>
            </a:solidFill>
          </p:spPr>
        </p:sp>
        <p:sp>
          <p:nvSpPr>
            <p:cNvPr id="21" name="TextBox 21"/>
            <p:cNvSpPr txBox="1"/>
            <p:nvPr/>
          </p:nvSpPr>
          <p:spPr>
            <a:xfrm>
              <a:off x="0" y="-9525"/>
              <a:ext cx="1483140" cy="1399851"/>
            </a:xfrm>
            <a:prstGeom prst="rect">
              <a:avLst/>
            </a:prstGeom>
          </p:spPr>
          <p:txBody>
            <a:bodyPr lIns="50800" tIns="50800" rIns="50800" bIns="50800" rtlCol="0" anchor="ctr"/>
            <a:lstStyle/>
            <a:p>
              <a:pPr algn="ctr">
                <a:lnSpc>
                  <a:spcPts val="3600"/>
                </a:lnSpc>
              </a:pPr>
              <a:r>
                <a:rPr lang="en-US" sz="3000">
                  <a:solidFill>
                    <a:srgbClr val="000000"/>
                  </a:solidFill>
                  <a:latin typeface="Trebuchet MS"/>
                  <a:ea typeface="Trebuchet MS"/>
                  <a:cs typeface="Trebuchet MS"/>
                  <a:sym typeface="Trebuchet MS"/>
                </a:rPr>
                <a:t>2</a:t>
              </a:r>
            </a:p>
          </p:txBody>
        </p:sp>
      </p:grpSp>
      <p:grpSp>
        <p:nvGrpSpPr>
          <p:cNvPr id="22" name="Group 22"/>
          <p:cNvGrpSpPr/>
          <p:nvPr/>
        </p:nvGrpSpPr>
        <p:grpSpPr>
          <a:xfrm>
            <a:off x="10522154" y="2552138"/>
            <a:ext cx="5144331" cy="1058127"/>
            <a:chOff x="0" y="0"/>
            <a:chExt cx="6859108" cy="1410836"/>
          </a:xfrm>
        </p:grpSpPr>
        <p:sp>
          <p:nvSpPr>
            <p:cNvPr id="23" name="Freeform 23"/>
            <p:cNvSpPr/>
            <p:nvPr/>
          </p:nvSpPr>
          <p:spPr>
            <a:xfrm>
              <a:off x="-1072134" y="-946023"/>
              <a:ext cx="7915529" cy="2341251"/>
            </a:xfrm>
            <a:custGeom>
              <a:avLst/>
              <a:gdLst/>
              <a:ahLst/>
              <a:cxnLst/>
              <a:rect l="l" t="t" r="r" b="b"/>
              <a:pathLst>
                <a:path w="7915529" h="2341251">
                  <a:moveTo>
                    <a:pt x="1087788" y="961677"/>
                  </a:moveTo>
                  <a:lnTo>
                    <a:pt x="2225823" y="961677"/>
                  </a:lnTo>
                  <a:lnTo>
                    <a:pt x="0" y="0"/>
                  </a:lnTo>
                  <a:lnTo>
                    <a:pt x="3932719" y="961677"/>
                  </a:lnTo>
                  <a:lnTo>
                    <a:pt x="7915529" y="961677"/>
                  </a:lnTo>
                  <a:lnTo>
                    <a:pt x="7915529" y="1191632"/>
                  </a:lnTo>
                  <a:lnTo>
                    <a:pt x="7915529" y="1536486"/>
                  </a:lnTo>
                  <a:lnTo>
                    <a:pt x="7915529" y="2341251"/>
                  </a:lnTo>
                  <a:lnTo>
                    <a:pt x="3932719" y="2341251"/>
                  </a:lnTo>
                  <a:lnTo>
                    <a:pt x="2225823" y="2341251"/>
                  </a:lnTo>
                  <a:lnTo>
                    <a:pt x="1087788" y="2341251"/>
                  </a:lnTo>
                  <a:lnTo>
                    <a:pt x="1087788" y="1536486"/>
                  </a:lnTo>
                  <a:lnTo>
                    <a:pt x="1087788" y="1191632"/>
                  </a:lnTo>
                  <a:close/>
                </a:path>
              </a:pathLst>
            </a:custGeom>
            <a:solidFill>
              <a:srgbClr val="A5A5A5"/>
            </a:solidFill>
          </p:spPr>
        </p:sp>
        <p:sp>
          <p:nvSpPr>
            <p:cNvPr id="24" name="Freeform 24"/>
            <p:cNvSpPr/>
            <p:nvPr/>
          </p:nvSpPr>
          <p:spPr>
            <a:xfrm>
              <a:off x="-1086358" y="-959993"/>
              <a:ext cx="7945406" cy="2370866"/>
            </a:xfrm>
            <a:custGeom>
              <a:avLst/>
              <a:gdLst/>
              <a:ahLst/>
              <a:cxnLst/>
              <a:rect l="l" t="t" r="r" b="b"/>
              <a:pathLst>
                <a:path w="7945406" h="2370866">
                  <a:moveTo>
                    <a:pt x="1102012" y="959993"/>
                  </a:moveTo>
                  <a:lnTo>
                    <a:pt x="2240047" y="959993"/>
                  </a:lnTo>
                  <a:lnTo>
                    <a:pt x="2240047" y="975647"/>
                  </a:lnTo>
                  <a:lnTo>
                    <a:pt x="2233316" y="989735"/>
                  </a:lnTo>
                  <a:lnTo>
                    <a:pt x="8763" y="25527"/>
                  </a:lnTo>
                  <a:cubicBezTo>
                    <a:pt x="2794" y="22733"/>
                    <a:pt x="0" y="15748"/>
                    <a:pt x="2413" y="9525"/>
                  </a:cubicBezTo>
                  <a:cubicBezTo>
                    <a:pt x="4826" y="3302"/>
                    <a:pt x="11430" y="0"/>
                    <a:pt x="17780" y="1778"/>
                  </a:cubicBezTo>
                  <a:lnTo>
                    <a:pt x="3951169" y="960619"/>
                  </a:lnTo>
                  <a:lnTo>
                    <a:pt x="3946943" y="975647"/>
                  </a:lnTo>
                  <a:lnTo>
                    <a:pt x="3946943" y="959993"/>
                  </a:lnTo>
                  <a:lnTo>
                    <a:pt x="7929753" y="959993"/>
                  </a:lnTo>
                  <a:cubicBezTo>
                    <a:pt x="7938361" y="959993"/>
                    <a:pt x="7945406" y="967037"/>
                    <a:pt x="7945406" y="975647"/>
                  </a:cubicBezTo>
                  <a:lnTo>
                    <a:pt x="7945406" y="1205602"/>
                  </a:lnTo>
                  <a:lnTo>
                    <a:pt x="7929753" y="1205602"/>
                  </a:lnTo>
                  <a:lnTo>
                    <a:pt x="7929753" y="1189948"/>
                  </a:lnTo>
                  <a:cubicBezTo>
                    <a:pt x="7938361" y="1189948"/>
                    <a:pt x="7945406" y="1196992"/>
                    <a:pt x="7945406" y="1205602"/>
                  </a:cubicBezTo>
                  <a:lnTo>
                    <a:pt x="7945406" y="1550456"/>
                  </a:lnTo>
                  <a:lnTo>
                    <a:pt x="7929753" y="1550456"/>
                  </a:lnTo>
                  <a:lnTo>
                    <a:pt x="7945406" y="1550456"/>
                  </a:lnTo>
                  <a:lnTo>
                    <a:pt x="7945406" y="2355221"/>
                  </a:lnTo>
                  <a:cubicBezTo>
                    <a:pt x="7945406" y="2363830"/>
                    <a:pt x="7938361" y="2370866"/>
                    <a:pt x="7929753" y="2370866"/>
                  </a:cubicBezTo>
                  <a:lnTo>
                    <a:pt x="3946943" y="2370866"/>
                  </a:lnTo>
                  <a:lnTo>
                    <a:pt x="3946943" y="2355221"/>
                  </a:lnTo>
                  <a:lnTo>
                    <a:pt x="3946943" y="2370866"/>
                  </a:lnTo>
                  <a:lnTo>
                    <a:pt x="2240047" y="2370866"/>
                  </a:lnTo>
                  <a:lnTo>
                    <a:pt x="2240047" y="2355221"/>
                  </a:lnTo>
                  <a:lnTo>
                    <a:pt x="2240047" y="2339567"/>
                  </a:lnTo>
                  <a:lnTo>
                    <a:pt x="2240047" y="2355221"/>
                  </a:lnTo>
                  <a:lnTo>
                    <a:pt x="2240047" y="2370866"/>
                  </a:lnTo>
                  <a:lnTo>
                    <a:pt x="1102012" y="2370866"/>
                  </a:lnTo>
                  <a:cubicBezTo>
                    <a:pt x="1093402" y="2370866"/>
                    <a:pt x="1086358" y="2363830"/>
                    <a:pt x="1086358" y="2355221"/>
                  </a:cubicBezTo>
                  <a:lnTo>
                    <a:pt x="1086358" y="1550456"/>
                  </a:lnTo>
                  <a:lnTo>
                    <a:pt x="1102012" y="1550456"/>
                  </a:lnTo>
                  <a:lnTo>
                    <a:pt x="1086358" y="1550456"/>
                  </a:lnTo>
                  <a:lnTo>
                    <a:pt x="1086358" y="1205602"/>
                  </a:lnTo>
                  <a:cubicBezTo>
                    <a:pt x="1086358" y="1196992"/>
                    <a:pt x="1093402" y="1189948"/>
                    <a:pt x="1102012" y="1189948"/>
                  </a:cubicBezTo>
                  <a:lnTo>
                    <a:pt x="1102012" y="1205602"/>
                  </a:lnTo>
                  <a:lnTo>
                    <a:pt x="1086358" y="1205602"/>
                  </a:lnTo>
                  <a:lnTo>
                    <a:pt x="1086358" y="975647"/>
                  </a:lnTo>
                  <a:cubicBezTo>
                    <a:pt x="1086358" y="967037"/>
                    <a:pt x="1093402" y="959993"/>
                    <a:pt x="1102012" y="959993"/>
                  </a:cubicBezTo>
                  <a:moveTo>
                    <a:pt x="1102012" y="991301"/>
                  </a:moveTo>
                  <a:lnTo>
                    <a:pt x="1102012" y="975647"/>
                  </a:lnTo>
                  <a:lnTo>
                    <a:pt x="1117666" y="975647"/>
                  </a:lnTo>
                  <a:lnTo>
                    <a:pt x="1117666" y="1205602"/>
                  </a:lnTo>
                  <a:cubicBezTo>
                    <a:pt x="1117666" y="1214212"/>
                    <a:pt x="1110621" y="1221256"/>
                    <a:pt x="1102012" y="1221256"/>
                  </a:cubicBezTo>
                  <a:lnTo>
                    <a:pt x="1102012" y="1205602"/>
                  </a:lnTo>
                  <a:lnTo>
                    <a:pt x="1117666" y="1205602"/>
                  </a:lnTo>
                  <a:lnTo>
                    <a:pt x="1117666" y="1550456"/>
                  </a:lnTo>
                  <a:lnTo>
                    <a:pt x="1117666" y="2355221"/>
                  </a:lnTo>
                  <a:lnTo>
                    <a:pt x="1102012" y="2355221"/>
                  </a:lnTo>
                  <a:lnTo>
                    <a:pt x="1102012" y="2339567"/>
                  </a:lnTo>
                  <a:lnTo>
                    <a:pt x="2240047" y="2339567"/>
                  </a:lnTo>
                  <a:cubicBezTo>
                    <a:pt x="2248656" y="2339567"/>
                    <a:pt x="2255701" y="2346611"/>
                    <a:pt x="2255701" y="2355221"/>
                  </a:cubicBezTo>
                  <a:cubicBezTo>
                    <a:pt x="2255701" y="2363830"/>
                    <a:pt x="2248656" y="2370866"/>
                    <a:pt x="2240047" y="2370866"/>
                  </a:cubicBezTo>
                  <a:cubicBezTo>
                    <a:pt x="2231437" y="2370866"/>
                    <a:pt x="2224393" y="2363830"/>
                    <a:pt x="2224393" y="2355221"/>
                  </a:cubicBezTo>
                  <a:cubicBezTo>
                    <a:pt x="2224393" y="2346611"/>
                    <a:pt x="2231437" y="2339567"/>
                    <a:pt x="2240047" y="2339567"/>
                  </a:cubicBezTo>
                  <a:lnTo>
                    <a:pt x="3946943" y="2339567"/>
                  </a:lnTo>
                  <a:lnTo>
                    <a:pt x="7929753" y="2339567"/>
                  </a:lnTo>
                  <a:lnTo>
                    <a:pt x="7929753" y="2355221"/>
                  </a:lnTo>
                  <a:lnTo>
                    <a:pt x="7914099" y="2355221"/>
                  </a:lnTo>
                  <a:lnTo>
                    <a:pt x="7914099" y="1550456"/>
                  </a:lnTo>
                  <a:lnTo>
                    <a:pt x="7914099" y="1205602"/>
                  </a:lnTo>
                  <a:lnTo>
                    <a:pt x="7929753" y="1205602"/>
                  </a:lnTo>
                  <a:lnTo>
                    <a:pt x="7929753" y="1221256"/>
                  </a:lnTo>
                  <a:cubicBezTo>
                    <a:pt x="7921143" y="1221256"/>
                    <a:pt x="7914099" y="1214212"/>
                    <a:pt x="7914099" y="1205602"/>
                  </a:cubicBezTo>
                  <a:lnTo>
                    <a:pt x="7914099" y="975647"/>
                  </a:lnTo>
                  <a:lnTo>
                    <a:pt x="7929753" y="975647"/>
                  </a:lnTo>
                  <a:lnTo>
                    <a:pt x="7929753" y="991301"/>
                  </a:lnTo>
                  <a:lnTo>
                    <a:pt x="3946943" y="991301"/>
                  </a:lnTo>
                  <a:cubicBezTo>
                    <a:pt x="3945534" y="991301"/>
                    <a:pt x="3944125" y="991144"/>
                    <a:pt x="3942716" y="990675"/>
                  </a:cubicBezTo>
                  <a:lnTo>
                    <a:pt x="10795" y="26289"/>
                  </a:lnTo>
                  <a:lnTo>
                    <a:pt x="14224" y="14097"/>
                  </a:lnTo>
                  <a:lnTo>
                    <a:pt x="19685" y="2667"/>
                  </a:lnTo>
                  <a:lnTo>
                    <a:pt x="2246778" y="961558"/>
                  </a:lnTo>
                  <a:cubicBezTo>
                    <a:pt x="2253353" y="964689"/>
                    <a:pt x="2256953" y="972046"/>
                    <a:pt x="2255231" y="979091"/>
                  </a:cubicBezTo>
                  <a:cubicBezTo>
                    <a:pt x="2253509" y="986135"/>
                    <a:pt x="2247248" y="991301"/>
                    <a:pt x="2240047" y="991301"/>
                  </a:cubicBezTo>
                  <a:lnTo>
                    <a:pt x="1102012" y="991301"/>
                  </a:lnTo>
                  <a:close/>
                </a:path>
              </a:pathLst>
            </a:custGeom>
            <a:solidFill>
              <a:srgbClr val="787878"/>
            </a:solidFill>
          </p:spPr>
        </p:sp>
        <p:sp>
          <p:nvSpPr>
            <p:cNvPr id="25" name="TextBox 25"/>
            <p:cNvSpPr txBox="1"/>
            <p:nvPr/>
          </p:nvSpPr>
          <p:spPr>
            <a:xfrm>
              <a:off x="0" y="-9525"/>
              <a:ext cx="6859108" cy="1420361"/>
            </a:xfrm>
            <a:prstGeom prst="rect">
              <a:avLst/>
            </a:prstGeom>
          </p:spPr>
          <p:txBody>
            <a:bodyPr lIns="50800" tIns="50800" rIns="50800" bIns="50800" rtlCol="0" anchor="ctr"/>
            <a:lstStyle/>
            <a:p>
              <a:pPr algn="ctr">
                <a:lnSpc>
                  <a:spcPts val="3240"/>
                </a:lnSpc>
              </a:pPr>
              <a:r>
                <a:rPr lang="en-US" sz="2700" spc="25">
                  <a:solidFill>
                    <a:srgbClr val="FFFFFF"/>
                  </a:solidFill>
                  <a:latin typeface="TT Rounds Condensed"/>
                  <a:ea typeface="TT Rounds Condensed"/>
                  <a:cs typeface="TT Rounds Condensed"/>
                  <a:sym typeface="TT Rounds Condensed"/>
                </a:rPr>
                <a:t>Sur le plateau de sport</a:t>
              </a:r>
            </a:p>
          </p:txBody>
        </p:sp>
      </p:gr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740797" y="1881054"/>
            <a:ext cx="8403202" cy="1680968"/>
            <a:chOff x="0" y="0"/>
            <a:chExt cx="11204270" cy="2241290"/>
          </a:xfrm>
        </p:grpSpPr>
        <p:sp>
          <p:nvSpPr>
            <p:cNvPr id="4" name="Freeform 4"/>
            <p:cNvSpPr/>
            <p:nvPr/>
          </p:nvSpPr>
          <p:spPr>
            <a:xfrm>
              <a:off x="0" y="0"/>
              <a:ext cx="11204270" cy="2241290"/>
            </a:xfrm>
            <a:custGeom>
              <a:avLst/>
              <a:gdLst/>
              <a:ahLst/>
              <a:cxnLst/>
              <a:rect l="l" t="t" r="r" b="b"/>
              <a:pathLst>
                <a:path w="11204270" h="2241290">
                  <a:moveTo>
                    <a:pt x="0" y="0"/>
                  </a:moveTo>
                  <a:lnTo>
                    <a:pt x="11204270" y="0"/>
                  </a:lnTo>
                  <a:lnTo>
                    <a:pt x="11204270" y="2241290"/>
                  </a:lnTo>
                  <a:lnTo>
                    <a:pt x="0" y="2241290"/>
                  </a:lnTo>
                  <a:close/>
                </a:path>
              </a:pathLst>
            </a:custGeom>
            <a:solidFill>
              <a:srgbClr val="000000">
                <a:alpha val="0"/>
              </a:srgbClr>
            </a:solidFill>
          </p:spPr>
        </p:sp>
        <p:sp>
          <p:nvSpPr>
            <p:cNvPr id="5" name="TextBox 5"/>
            <p:cNvSpPr txBox="1"/>
            <p:nvPr/>
          </p:nvSpPr>
          <p:spPr>
            <a:xfrm>
              <a:off x="0" y="57150"/>
              <a:ext cx="11204270" cy="2184140"/>
            </a:xfrm>
            <a:prstGeom prst="rect">
              <a:avLst/>
            </a:prstGeom>
          </p:spPr>
          <p:txBody>
            <a:bodyPr lIns="0" tIns="0" rIns="0" bIns="0" rtlCol="0" anchor="ctr"/>
            <a:lstStyle/>
            <a:p>
              <a:pPr algn="ctr">
                <a:lnSpc>
                  <a:spcPts val="5184"/>
                </a:lnSpc>
              </a:pPr>
              <a:r>
                <a:rPr lang="en-US" sz="4800" b="1" spc="-29">
                  <a:solidFill>
                    <a:srgbClr val="000000"/>
                  </a:solidFill>
                  <a:latin typeface="TT Rounds Condensed Bold"/>
                  <a:ea typeface="TT Rounds Condensed Bold"/>
                  <a:cs typeface="TT Rounds Condensed Bold"/>
                  <a:sym typeface="TT Rounds Condensed Bold"/>
                </a:rPr>
                <a:t>Mise en œuvre en classe</a:t>
              </a:r>
            </a:p>
          </p:txBody>
        </p:sp>
      </p:grpSp>
      <p:pic>
        <p:nvPicPr>
          <p:cNvPr id="9" name="Image 8">
            <a:extLst>
              <a:ext uri="{FF2B5EF4-FFF2-40B4-BE49-F238E27FC236}">
                <a16:creationId xmlns:a16="http://schemas.microsoft.com/office/drawing/2014/main" id="{46495FE4-CD61-4166-939C-2BCCAD1D3BEA}"/>
              </a:ext>
            </a:extLst>
          </p:cNvPr>
          <p:cNvPicPr>
            <a:picLocks noChangeAspect="1"/>
          </p:cNvPicPr>
          <p:nvPr/>
        </p:nvPicPr>
        <p:blipFill>
          <a:blip r:embed="rId3"/>
          <a:stretch>
            <a:fillRect/>
          </a:stretch>
        </p:blipFill>
        <p:spPr>
          <a:xfrm>
            <a:off x="457200" y="3848100"/>
            <a:ext cx="16953080" cy="4176846"/>
          </a:xfrm>
          <a:prstGeom prst="rect">
            <a:avLst/>
          </a:prstGeom>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sp>
        <p:nvSpPr>
          <p:cNvPr id="3" name="Freeform 3"/>
          <p:cNvSpPr/>
          <p:nvPr/>
        </p:nvSpPr>
        <p:spPr>
          <a:xfrm>
            <a:off x="1116418" y="326952"/>
            <a:ext cx="13809033" cy="8285420"/>
          </a:xfrm>
          <a:custGeom>
            <a:avLst/>
            <a:gdLst/>
            <a:ahLst/>
            <a:cxnLst/>
            <a:rect l="l" t="t" r="r" b="b"/>
            <a:pathLst>
              <a:path w="13809033" h="8285420">
                <a:moveTo>
                  <a:pt x="0" y="0"/>
                </a:moveTo>
                <a:lnTo>
                  <a:pt x="13809034" y="0"/>
                </a:lnTo>
                <a:lnTo>
                  <a:pt x="13809034" y="8285420"/>
                </a:lnTo>
                <a:lnTo>
                  <a:pt x="0" y="8285420"/>
                </a:lnTo>
                <a:lnTo>
                  <a:pt x="0" y="0"/>
                </a:lnTo>
                <a:close/>
              </a:path>
            </a:pathLst>
          </a:custGeom>
          <a:blipFill>
            <a:blip r:embed="rId3"/>
            <a:stretch>
              <a:fillRect/>
            </a:stretch>
          </a:blipFill>
        </p:spPr>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sp>
        <p:nvSpPr>
          <p:cNvPr id="3" name="Freeform 3"/>
          <p:cNvSpPr/>
          <p:nvPr/>
        </p:nvSpPr>
        <p:spPr>
          <a:xfrm>
            <a:off x="1028700" y="805417"/>
            <a:ext cx="15555288" cy="8769685"/>
          </a:xfrm>
          <a:custGeom>
            <a:avLst/>
            <a:gdLst/>
            <a:ahLst/>
            <a:cxnLst/>
            <a:rect l="l" t="t" r="r" b="b"/>
            <a:pathLst>
              <a:path w="15555288" h="8769685">
                <a:moveTo>
                  <a:pt x="0" y="0"/>
                </a:moveTo>
                <a:lnTo>
                  <a:pt x="15555288" y="0"/>
                </a:lnTo>
                <a:lnTo>
                  <a:pt x="15555288" y="8769684"/>
                </a:lnTo>
                <a:lnTo>
                  <a:pt x="0" y="8769684"/>
                </a:lnTo>
                <a:lnTo>
                  <a:pt x="0" y="0"/>
                </a:lnTo>
                <a:close/>
              </a:path>
            </a:pathLst>
          </a:custGeom>
          <a:blipFill>
            <a:blip r:embed="rId3"/>
            <a:stretch>
              <a:fillRect t="-1567" b="-500"/>
            </a:stretch>
          </a:blipFill>
        </p:spPr>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sp>
        <p:nvSpPr>
          <p:cNvPr id="3" name="Freeform 3"/>
          <p:cNvSpPr/>
          <p:nvPr/>
        </p:nvSpPr>
        <p:spPr>
          <a:xfrm>
            <a:off x="557093" y="4267227"/>
            <a:ext cx="16513678" cy="2772507"/>
          </a:xfrm>
          <a:custGeom>
            <a:avLst/>
            <a:gdLst/>
            <a:ahLst/>
            <a:cxnLst/>
            <a:rect l="l" t="t" r="r" b="b"/>
            <a:pathLst>
              <a:path w="16513678" h="2772507">
                <a:moveTo>
                  <a:pt x="0" y="0"/>
                </a:moveTo>
                <a:lnTo>
                  <a:pt x="16513679" y="0"/>
                </a:lnTo>
                <a:lnTo>
                  <a:pt x="16513679" y="2772507"/>
                </a:lnTo>
                <a:lnTo>
                  <a:pt x="0" y="2772507"/>
                </a:lnTo>
                <a:lnTo>
                  <a:pt x="0" y="0"/>
                </a:lnTo>
                <a:close/>
              </a:path>
            </a:pathLst>
          </a:custGeom>
          <a:blipFill>
            <a:blip r:embed="rId3"/>
            <a:stretch>
              <a:fillRect l="-1100" t="-2444" r="-1100"/>
            </a:stretch>
          </a:blipFill>
        </p:spPr>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pic>
        <p:nvPicPr>
          <p:cNvPr id="5" name="Image 4">
            <a:extLst>
              <a:ext uri="{FF2B5EF4-FFF2-40B4-BE49-F238E27FC236}">
                <a16:creationId xmlns:a16="http://schemas.microsoft.com/office/drawing/2014/main" id="{FCD7EE4A-2145-44A0-9D02-AC41A1B2A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476500"/>
            <a:ext cx="5048341" cy="5048341"/>
          </a:xfrm>
          <a:prstGeom prst="rect">
            <a:avLst/>
          </a:prstGeom>
        </p:spPr>
      </p:pic>
      <p:sp>
        <p:nvSpPr>
          <p:cNvPr id="6" name="ZoneTexte 5">
            <a:extLst>
              <a:ext uri="{FF2B5EF4-FFF2-40B4-BE49-F238E27FC236}">
                <a16:creationId xmlns:a16="http://schemas.microsoft.com/office/drawing/2014/main" id="{F2D07F40-CB31-428E-AFD3-55DAB0A549B1}"/>
              </a:ext>
            </a:extLst>
          </p:cNvPr>
          <p:cNvSpPr txBox="1"/>
          <p:nvPr/>
        </p:nvSpPr>
        <p:spPr>
          <a:xfrm>
            <a:off x="8458200" y="5174794"/>
            <a:ext cx="8153400" cy="523220"/>
          </a:xfrm>
          <a:prstGeom prst="rect">
            <a:avLst/>
          </a:prstGeom>
          <a:noFill/>
        </p:spPr>
        <p:txBody>
          <a:bodyPr wrap="square" rtlCol="0">
            <a:spAutoFit/>
          </a:bodyPr>
          <a:lstStyle/>
          <a:p>
            <a:r>
              <a:rPr lang="fr-FR" sz="2800" dirty="0">
                <a:latin typeface="Verdana" panose="020B0604030504040204" pitchFamily="34" charset="0"/>
                <a:ea typeface="Verdana" panose="020B0604030504040204" pitchFamily="34" charset="0"/>
              </a:rPr>
              <a:t>https://digipad.app/p/131554/1eec5614ced</a:t>
            </a:r>
          </a:p>
        </p:txBody>
      </p:sp>
      <p:sp>
        <p:nvSpPr>
          <p:cNvPr id="7" name="Titre 6">
            <a:extLst>
              <a:ext uri="{FF2B5EF4-FFF2-40B4-BE49-F238E27FC236}">
                <a16:creationId xmlns:a16="http://schemas.microsoft.com/office/drawing/2014/main" id="{A57316AF-ACA2-4D5A-A6EC-38AC77C912CC}"/>
              </a:ext>
            </a:extLst>
          </p:cNvPr>
          <p:cNvSpPr>
            <a:spLocks noGrp="1"/>
          </p:cNvSpPr>
          <p:nvPr>
            <p:ph type="title"/>
          </p:nvPr>
        </p:nvSpPr>
        <p:spPr>
          <a:xfrm>
            <a:off x="7154472" y="1351722"/>
            <a:ext cx="8229600" cy="1143000"/>
          </a:xfrm>
        </p:spPr>
        <p:txBody>
          <a:bodyPr>
            <a:normAutofit fontScale="90000"/>
          </a:bodyPr>
          <a:lstStyle/>
          <a:p>
            <a:r>
              <a:rPr lang="fr-FR" dirty="0"/>
              <a:t>Digipad 30 APQ du Val d’Oise</a:t>
            </a:r>
            <a:br>
              <a:rPr lang="fr-FR" dirty="0"/>
            </a:br>
            <a:r>
              <a:rPr lang="fr-FR" dirty="0"/>
              <a:t>Défi APQ chaque mois</a:t>
            </a:r>
          </a:p>
        </p:txBody>
      </p:sp>
    </p:spTree>
    <p:extLst>
      <p:ext uri="{BB962C8B-B14F-4D97-AF65-F5344CB8AC3E}">
        <p14:creationId xmlns:p14="http://schemas.microsoft.com/office/powerpoint/2010/main" val="403602973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4109604" y="3600450"/>
            <a:ext cx="10162310" cy="3086100"/>
            <a:chOff x="0" y="0"/>
            <a:chExt cx="2676493" cy="812800"/>
          </a:xfrm>
        </p:grpSpPr>
        <p:sp>
          <p:nvSpPr>
            <p:cNvPr id="4" name="Freeform 4"/>
            <p:cNvSpPr/>
            <p:nvPr/>
          </p:nvSpPr>
          <p:spPr>
            <a:xfrm>
              <a:off x="0" y="0"/>
              <a:ext cx="2676493" cy="812800"/>
            </a:xfrm>
            <a:custGeom>
              <a:avLst/>
              <a:gdLst/>
              <a:ahLst/>
              <a:cxnLst/>
              <a:rect l="l" t="t" r="r" b="b"/>
              <a:pathLst>
                <a:path w="2676493" h="812800">
                  <a:moveTo>
                    <a:pt x="38853" y="0"/>
                  </a:moveTo>
                  <a:lnTo>
                    <a:pt x="2637640" y="0"/>
                  </a:lnTo>
                  <a:cubicBezTo>
                    <a:pt x="2659098" y="0"/>
                    <a:pt x="2676493" y="17395"/>
                    <a:pt x="2676493" y="38853"/>
                  </a:cubicBezTo>
                  <a:lnTo>
                    <a:pt x="2676493" y="773947"/>
                  </a:lnTo>
                  <a:cubicBezTo>
                    <a:pt x="2676493" y="795405"/>
                    <a:pt x="2659098" y="812800"/>
                    <a:pt x="2637640" y="812800"/>
                  </a:cubicBezTo>
                  <a:lnTo>
                    <a:pt x="38853" y="812800"/>
                  </a:lnTo>
                  <a:cubicBezTo>
                    <a:pt x="17395" y="812800"/>
                    <a:pt x="0" y="795405"/>
                    <a:pt x="0" y="773947"/>
                  </a:cubicBezTo>
                  <a:lnTo>
                    <a:pt x="0" y="38853"/>
                  </a:lnTo>
                  <a:cubicBezTo>
                    <a:pt x="0" y="17395"/>
                    <a:pt x="17395" y="0"/>
                    <a:pt x="38853" y="0"/>
                  </a:cubicBezTo>
                  <a:close/>
                </a:path>
              </a:pathLst>
            </a:custGeom>
            <a:solidFill>
              <a:srgbClr val="FFFFFF"/>
            </a:solidFill>
          </p:spPr>
        </p:sp>
        <p:sp>
          <p:nvSpPr>
            <p:cNvPr id="5" name="TextBox 5"/>
            <p:cNvSpPr txBox="1"/>
            <p:nvPr/>
          </p:nvSpPr>
          <p:spPr>
            <a:xfrm>
              <a:off x="0" y="-9525"/>
              <a:ext cx="2676493" cy="822325"/>
            </a:xfrm>
            <a:prstGeom prst="rect">
              <a:avLst/>
            </a:prstGeom>
          </p:spPr>
          <p:txBody>
            <a:bodyPr lIns="50800" tIns="50800" rIns="50800" bIns="50800" rtlCol="0" anchor="ctr"/>
            <a:lstStyle/>
            <a:p>
              <a:pPr algn="ctr">
                <a:lnSpc>
                  <a:spcPts val="2520"/>
                </a:lnSpc>
              </a:pPr>
              <a:endParaRPr/>
            </a:p>
          </p:txBody>
        </p:sp>
      </p:grpSp>
      <p:grpSp>
        <p:nvGrpSpPr>
          <p:cNvPr id="6" name="Group 6"/>
          <p:cNvGrpSpPr/>
          <p:nvPr/>
        </p:nvGrpSpPr>
        <p:grpSpPr>
          <a:xfrm>
            <a:off x="2260600" y="3606801"/>
            <a:ext cx="11650404" cy="2469453"/>
            <a:chOff x="0" y="0"/>
            <a:chExt cx="15533872" cy="3292604"/>
          </a:xfrm>
        </p:grpSpPr>
        <p:sp>
          <p:nvSpPr>
            <p:cNvPr id="7" name="Freeform 7"/>
            <p:cNvSpPr/>
            <p:nvPr/>
          </p:nvSpPr>
          <p:spPr>
            <a:xfrm>
              <a:off x="0" y="0"/>
              <a:ext cx="15533872" cy="3292604"/>
            </a:xfrm>
            <a:custGeom>
              <a:avLst/>
              <a:gdLst/>
              <a:ahLst/>
              <a:cxnLst/>
              <a:rect l="l" t="t" r="r" b="b"/>
              <a:pathLst>
                <a:path w="15533872" h="3292604">
                  <a:moveTo>
                    <a:pt x="0" y="0"/>
                  </a:moveTo>
                  <a:lnTo>
                    <a:pt x="15533872" y="0"/>
                  </a:lnTo>
                  <a:lnTo>
                    <a:pt x="15533872" y="3292604"/>
                  </a:lnTo>
                  <a:lnTo>
                    <a:pt x="0" y="3292604"/>
                  </a:lnTo>
                  <a:close/>
                </a:path>
              </a:pathLst>
            </a:custGeom>
            <a:solidFill>
              <a:srgbClr val="000000">
                <a:alpha val="0"/>
              </a:srgbClr>
            </a:solidFill>
          </p:spPr>
        </p:sp>
        <p:sp>
          <p:nvSpPr>
            <p:cNvPr id="8" name="TextBox 8"/>
            <p:cNvSpPr txBox="1"/>
            <p:nvPr/>
          </p:nvSpPr>
          <p:spPr>
            <a:xfrm>
              <a:off x="0" y="85725"/>
              <a:ext cx="15533872" cy="3206879"/>
            </a:xfrm>
            <a:prstGeom prst="rect">
              <a:avLst/>
            </a:prstGeom>
          </p:spPr>
          <p:txBody>
            <a:bodyPr lIns="0" tIns="0" rIns="0" bIns="0" rtlCol="0" anchor="b"/>
            <a:lstStyle/>
            <a:p>
              <a:pPr algn="r">
                <a:lnSpc>
                  <a:spcPts val="8748"/>
                </a:lnSpc>
              </a:pPr>
              <a:r>
                <a:rPr lang="en-US" sz="8100" spc="-49">
                  <a:solidFill>
                    <a:srgbClr val="4472C4"/>
                  </a:solidFill>
                  <a:latin typeface="TT Rounds Condensed"/>
                  <a:ea typeface="TT Rounds Condensed"/>
                  <a:cs typeface="TT Rounds Condensed"/>
                  <a:sym typeface="TT Rounds Condensed"/>
                </a:rPr>
                <a:t>Merci! </a:t>
              </a:r>
            </a:p>
            <a:p>
              <a:pPr algn="r">
                <a:lnSpc>
                  <a:spcPts val="8748"/>
                </a:lnSpc>
              </a:pPr>
              <a:r>
                <a:rPr lang="en-US" sz="8100" spc="-49">
                  <a:solidFill>
                    <a:srgbClr val="4472C4"/>
                  </a:solidFill>
                  <a:latin typeface="TT Rounds Condensed"/>
                  <a:ea typeface="TT Rounds Condensed"/>
                  <a:cs typeface="TT Rounds Condensed"/>
                  <a:sym typeface="TT Rounds Condensed"/>
                </a:rPr>
                <a:t>Rendez-vous le 2 avril</a:t>
              </a:r>
            </a:p>
          </p:txBody>
        </p: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alphaModFix amt="32999"/>
            </a:blip>
            <a:stretch>
              <a:fillRect l="-6249" t="-44444" b="-44444"/>
            </a:stretch>
          </a:blipFill>
        </p:spPr>
      </p:sp>
      <p:grpSp>
        <p:nvGrpSpPr>
          <p:cNvPr id="3" name="Group 3"/>
          <p:cNvGrpSpPr/>
          <p:nvPr/>
        </p:nvGrpSpPr>
        <p:grpSpPr>
          <a:xfrm>
            <a:off x="6790725" y="388890"/>
            <a:ext cx="10878750" cy="1668510"/>
            <a:chOff x="0" y="0"/>
            <a:chExt cx="14505000" cy="2224680"/>
          </a:xfrm>
        </p:grpSpPr>
        <p:sp>
          <p:nvSpPr>
            <p:cNvPr id="4" name="Freeform 4"/>
            <p:cNvSpPr/>
            <p:nvPr/>
          </p:nvSpPr>
          <p:spPr>
            <a:xfrm>
              <a:off x="38100" y="38100"/>
              <a:ext cx="14428851" cy="2148459"/>
            </a:xfrm>
            <a:custGeom>
              <a:avLst/>
              <a:gdLst/>
              <a:ahLst/>
              <a:cxnLst/>
              <a:rect l="l" t="t" r="r" b="b"/>
              <a:pathLst>
                <a:path w="14428851" h="2148459">
                  <a:moveTo>
                    <a:pt x="0" y="0"/>
                  </a:moveTo>
                  <a:lnTo>
                    <a:pt x="14428851" y="0"/>
                  </a:lnTo>
                  <a:lnTo>
                    <a:pt x="14428851" y="2148459"/>
                  </a:lnTo>
                  <a:lnTo>
                    <a:pt x="0" y="2148459"/>
                  </a:lnTo>
                  <a:close/>
                </a:path>
              </a:pathLst>
            </a:custGeom>
            <a:solidFill>
              <a:srgbClr val="B4C7E7"/>
            </a:solidFill>
          </p:spPr>
        </p:sp>
        <p:sp>
          <p:nvSpPr>
            <p:cNvPr id="5" name="Freeform 5"/>
            <p:cNvSpPr/>
            <p:nvPr/>
          </p:nvSpPr>
          <p:spPr>
            <a:xfrm>
              <a:off x="0" y="0"/>
              <a:ext cx="14505051" cy="2224659"/>
            </a:xfrm>
            <a:custGeom>
              <a:avLst/>
              <a:gdLst/>
              <a:ahLst/>
              <a:cxnLst/>
              <a:rect l="l" t="t" r="r" b="b"/>
              <a:pathLst>
                <a:path w="14505051" h="2224659">
                  <a:moveTo>
                    <a:pt x="38100" y="0"/>
                  </a:moveTo>
                  <a:lnTo>
                    <a:pt x="14466951" y="0"/>
                  </a:lnTo>
                  <a:cubicBezTo>
                    <a:pt x="14488033" y="0"/>
                    <a:pt x="14505051" y="17018"/>
                    <a:pt x="14505051" y="38100"/>
                  </a:cubicBezTo>
                  <a:lnTo>
                    <a:pt x="14505051" y="2186559"/>
                  </a:lnTo>
                  <a:cubicBezTo>
                    <a:pt x="14505051" y="2207641"/>
                    <a:pt x="14488033" y="2224659"/>
                    <a:pt x="14466951" y="2224659"/>
                  </a:cubicBezTo>
                  <a:lnTo>
                    <a:pt x="38100" y="2224659"/>
                  </a:lnTo>
                  <a:cubicBezTo>
                    <a:pt x="17018" y="2224659"/>
                    <a:pt x="0" y="2207641"/>
                    <a:pt x="0" y="2186559"/>
                  </a:cubicBezTo>
                  <a:lnTo>
                    <a:pt x="0" y="38100"/>
                  </a:lnTo>
                  <a:cubicBezTo>
                    <a:pt x="0" y="17018"/>
                    <a:pt x="17018" y="0"/>
                    <a:pt x="38100" y="0"/>
                  </a:cubicBezTo>
                  <a:moveTo>
                    <a:pt x="38100" y="76200"/>
                  </a:moveTo>
                  <a:lnTo>
                    <a:pt x="38100" y="38100"/>
                  </a:lnTo>
                  <a:lnTo>
                    <a:pt x="76200" y="38100"/>
                  </a:lnTo>
                  <a:lnTo>
                    <a:pt x="76200" y="2186559"/>
                  </a:lnTo>
                  <a:lnTo>
                    <a:pt x="38100" y="2186559"/>
                  </a:lnTo>
                  <a:lnTo>
                    <a:pt x="38100" y="2148459"/>
                  </a:lnTo>
                  <a:lnTo>
                    <a:pt x="14466951" y="2148459"/>
                  </a:lnTo>
                  <a:lnTo>
                    <a:pt x="14466951" y="2186559"/>
                  </a:lnTo>
                  <a:lnTo>
                    <a:pt x="14428851" y="2186559"/>
                  </a:lnTo>
                  <a:lnTo>
                    <a:pt x="14428851" y="38100"/>
                  </a:lnTo>
                  <a:lnTo>
                    <a:pt x="14466951" y="38100"/>
                  </a:lnTo>
                  <a:lnTo>
                    <a:pt x="14466951" y="76200"/>
                  </a:lnTo>
                  <a:lnTo>
                    <a:pt x="38100" y="76200"/>
                  </a:lnTo>
                  <a:close/>
                </a:path>
              </a:pathLst>
            </a:custGeom>
            <a:solidFill>
              <a:srgbClr val="000000"/>
            </a:solidFill>
          </p:spPr>
        </p:sp>
        <p:sp>
          <p:nvSpPr>
            <p:cNvPr id="6" name="TextBox 6"/>
            <p:cNvSpPr txBox="1"/>
            <p:nvPr/>
          </p:nvSpPr>
          <p:spPr>
            <a:xfrm>
              <a:off x="0" y="85725"/>
              <a:ext cx="14505000" cy="2138955"/>
            </a:xfrm>
            <a:prstGeom prst="rect">
              <a:avLst/>
            </a:prstGeom>
          </p:spPr>
          <p:txBody>
            <a:bodyPr lIns="50800" tIns="50800" rIns="50800" bIns="50800" rtlCol="0" anchor="b"/>
            <a:lstStyle/>
            <a:p>
              <a:pPr algn="ctr">
                <a:lnSpc>
                  <a:spcPts val="8748"/>
                </a:lnSpc>
              </a:pPr>
              <a:r>
                <a:rPr lang="en-US" sz="8100" spc="74">
                  <a:solidFill>
                    <a:srgbClr val="000000"/>
                  </a:solidFill>
                  <a:latin typeface="TT Rounds Condensed"/>
                  <a:ea typeface="TT Rounds Condensed"/>
                  <a:cs typeface="TT Rounds Condensed"/>
                  <a:sym typeface="TT Rounds Condensed"/>
                </a:rPr>
                <a:t>Mises en situation</a:t>
              </a:r>
            </a:p>
          </p:txBody>
        </p:sp>
      </p:grpSp>
      <p:pic>
        <p:nvPicPr>
          <p:cNvPr id="7" name="Picture 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rcRect/>
          <a:stretch>
            <a:fillRect/>
          </a:stretch>
        </p:blipFill>
        <p:spPr>
          <a:xfrm>
            <a:off x="973440" y="3214686"/>
            <a:ext cx="11599560" cy="6524753"/>
          </a:xfrm>
          <a:prstGeom prst="rect">
            <a:avLst/>
          </a:prstGeom>
        </p:spPr>
      </p:pic>
    </p:spTree>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32999"/>
            </a:blip>
            <a:stretch>
              <a:fillRect l="-6249" t="-44444" b="-44444"/>
            </a:stretch>
          </a:blipFill>
        </p:spPr>
      </p:sp>
      <p:grpSp>
        <p:nvGrpSpPr>
          <p:cNvPr id="3" name="Group 3"/>
          <p:cNvGrpSpPr/>
          <p:nvPr/>
        </p:nvGrpSpPr>
        <p:grpSpPr>
          <a:xfrm>
            <a:off x="6362764" y="668614"/>
            <a:ext cx="10878750" cy="1668510"/>
            <a:chOff x="0" y="0"/>
            <a:chExt cx="14505000" cy="2224680"/>
          </a:xfrm>
        </p:grpSpPr>
        <p:sp>
          <p:nvSpPr>
            <p:cNvPr id="4" name="Freeform 4"/>
            <p:cNvSpPr/>
            <p:nvPr/>
          </p:nvSpPr>
          <p:spPr>
            <a:xfrm>
              <a:off x="38100" y="38100"/>
              <a:ext cx="14428851" cy="2148459"/>
            </a:xfrm>
            <a:custGeom>
              <a:avLst/>
              <a:gdLst/>
              <a:ahLst/>
              <a:cxnLst/>
              <a:rect l="l" t="t" r="r" b="b"/>
              <a:pathLst>
                <a:path w="14428851" h="2148459">
                  <a:moveTo>
                    <a:pt x="0" y="0"/>
                  </a:moveTo>
                  <a:lnTo>
                    <a:pt x="14428851" y="0"/>
                  </a:lnTo>
                  <a:lnTo>
                    <a:pt x="14428851" y="2148459"/>
                  </a:lnTo>
                  <a:lnTo>
                    <a:pt x="0" y="2148459"/>
                  </a:lnTo>
                  <a:close/>
                </a:path>
              </a:pathLst>
            </a:custGeom>
            <a:solidFill>
              <a:srgbClr val="B4C7E7"/>
            </a:solidFill>
          </p:spPr>
        </p:sp>
        <p:sp>
          <p:nvSpPr>
            <p:cNvPr id="5" name="Freeform 5"/>
            <p:cNvSpPr/>
            <p:nvPr/>
          </p:nvSpPr>
          <p:spPr>
            <a:xfrm>
              <a:off x="0" y="0"/>
              <a:ext cx="14505051" cy="2224659"/>
            </a:xfrm>
            <a:custGeom>
              <a:avLst/>
              <a:gdLst/>
              <a:ahLst/>
              <a:cxnLst/>
              <a:rect l="l" t="t" r="r" b="b"/>
              <a:pathLst>
                <a:path w="14505051" h="2224659">
                  <a:moveTo>
                    <a:pt x="38100" y="0"/>
                  </a:moveTo>
                  <a:lnTo>
                    <a:pt x="14466951" y="0"/>
                  </a:lnTo>
                  <a:cubicBezTo>
                    <a:pt x="14488033" y="0"/>
                    <a:pt x="14505051" y="17018"/>
                    <a:pt x="14505051" y="38100"/>
                  </a:cubicBezTo>
                  <a:lnTo>
                    <a:pt x="14505051" y="2186559"/>
                  </a:lnTo>
                  <a:cubicBezTo>
                    <a:pt x="14505051" y="2207641"/>
                    <a:pt x="14488033" y="2224659"/>
                    <a:pt x="14466951" y="2224659"/>
                  </a:cubicBezTo>
                  <a:lnTo>
                    <a:pt x="38100" y="2224659"/>
                  </a:lnTo>
                  <a:cubicBezTo>
                    <a:pt x="17018" y="2224659"/>
                    <a:pt x="0" y="2207641"/>
                    <a:pt x="0" y="2186559"/>
                  </a:cubicBezTo>
                  <a:lnTo>
                    <a:pt x="0" y="38100"/>
                  </a:lnTo>
                  <a:cubicBezTo>
                    <a:pt x="0" y="17018"/>
                    <a:pt x="17018" y="0"/>
                    <a:pt x="38100" y="0"/>
                  </a:cubicBezTo>
                  <a:moveTo>
                    <a:pt x="38100" y="76200"/>
                  </a:moveTo>
                  <a:lnTo>
                    <a:pt x="38100" y="38100"/>
                  </a:lnTo>
                  <a:lnTo>
                    <a:pt x="76200" y="38100"/>
                  </a:lnTo>
                  <a:lnTo>
                    <a:pt x="76200" y="2186559"/>
                  </a:lnTo>
                  <a:lnTo>
                    <a:pt x="38100" y="2186559"/>
                  </a:lnTo>
                  <a:lnTo>
                    <a:pt x="38100" y="2148459"/>
                  </a:lnTo>
                  <a:lnTo>
                    <a:pt x="14466951" y="2148459"/>
                  </a:lnTo>
                  <a:lnTo>
                    <a:pt x="14466951" y="2186559"/>
                  </a:lnTo>
                  <a:lnTo>
                    <a:pt x="14428851" y="2186559"/>
                  </a:lnTo>
                  <a:lnTo>
                    <a:pt x="14428851" y="38100"/>
                  </a:lnTo>
                  <a:lnTo>
                    <a:pt x="14466951" y="38100"/>
                  </a:lnTo>
                  <a:lnTo>
                    <a:pt x="14466951" y="76200"/>
                  </a:lnTo>
                  <a:lnTo>
                    <a:pt x="38100" y="76200"/>
                  </a:lnTo>
                  <a:close/>
                </a:path>
              </a:pathLst>
            </a:custGeom>
            <a:solidFill>
              <a:srgbClr val="000000"/>
            </a:solidFill>
          </p:spPr>
        </p:sp>
        <p:sp>
          <p:nvSpPr>
            <p:cNvPr id="6" name="TextBox 6"/>
            <p:cNvSpPr txBox="1"/>
            <p:nvPr/>
          </p:nvSpPr>
          <p:spPr>
            <a:xfrm>
              <a:off x="0" y="85725"/>
              <a:ext cx="14505000" cy="2138955"/>
            </a:xfrm>
            <a:prstGeom prst="rect">
              <a:avLst/>
            </a:prstGeom>
          </p:spPr>
          <p:txBody>
            <a:bodyPr lIns="50800" tIns="50800" rIns="50800" bIns="50800" rtlCol="0" anchor="b"/>
            <a:lstStyle/>
            <a:p>
              <a:pPr algn="ctr">
                <a:lnSpc>
                  <a:spcPts val="8748"/>
                </a:lnSpc>
              </a:pPr>
              <a:r>
                <a:rPr lang="en-US" sz="8100" spc="74">
                  <a:solidFill>
                    <a:srgbClr val="000000"/>
                  </a:solidFill>
                  <a:latin typeface="TT Rounds Condensed"/>
                  <a:ea typeface="TT Rounds Condensed"/>
                  <a:cs typeface="TT Rounds Condensed"/>
                  <a:sym typeface="TT Rounds Condensed"/>
                </a:rPr>
                <a:t>Mises en situation</a:t>
              </a:r>
            </a:p>
          </p:txBody>
        </p:sp>
      </p:grpSp>
      <p:sp>
        <p:nvSpPr>
          <p:cNvPr id="7" name="Freeform 7"/>
          <p:cNvSpPr/>
          <p:nvPr/>
        </p:nvSpPr>
        <p:spPr>
          <a:xfrm>
            <a:off x="2512030" y="1202433"/>
            <a:ext cx="3696349" cy="2665732"/>
          </a:xfrm>
          <a:custGeom>
            <a:avLst/>
            <a:gdLst/>
            <a:ahLst/>
            <a:cxnLst/>
            <a:rect l="l" t="t" r="r" b="b"/>
            <a:pathLst>
              <a:path w="3696349" h="2665732">
                <a:moveTo>
                  <a:pt x="0" y="0"/>
                </a:moveTo>
                <a:lnTo>
                  <a:pt x="3696350" y="0"/>
                </a:lnTo>
                <a:lnTo>
                  <a:pt x="3696350" y="2665732"/>
                </a:lnTo>
                <a:lnTo>
                  <a:pt x="0" y="2665732"/>
                </a:lnTo>
                <a:lnTo>
                  <a:pt x="0" y="0"/>
                </a:lnTo>
                <a:close/>
              </a:path>
            </a:pathLst>
          </a:custGeom>
          <a:blipFill>
            <a:blip r:embed="rId4"/>
            <a:stretch>
              <a:fillRect/>
            </a:stretch>
          </a:blipFill>
        </p:spPr>
      </p:sp>
      <p:sp>
        <p:nvSpPr>
          <p:cNvPr id="8" name="Freeform 8"/>
          <p:cNvSpPr/>
          <p:nvPr/>
        </p:nvSpPr>
        <p:spPr>
          <a:xfrm>
            <a:off x="12651348" y="4377957"/>
            <a:ext cx="4063035" cy="3022010"/>
          </a:xfrm>
          <a:custGeom>
            <a:avLst/>
            <a:gdLst/>
            <a:ahLst/>
            <a:cxnLst/>
            <a:rect l="l" t="t" r="r" b="b"/>
            <a:pathLst>
              <a:path w="4063035" h="3022010">
                <a:moveTo>
                  <a:pt x="0" y="0"/>
                </a:moveTo>
                <a:lnTo>
                  <a:pt x="4063035" y="0"/>
                </a:lnTo>
                <a:lnTo>
                  <a:pt x="4063035" y="3022009"/>
                </a:lnTo>
                <a:lnTo>
                  <a:pt x="0" y="3022009"/>
                </a:lnTo>
                <a:lnTo>
                  <a:pt x="0" y="0"/>
                </a:lnTo>
                <a:close/>
              </a:path>
            </a:pathLst>
          </a:custGeom>
          <a:blipFill>
            <a:blip r:embed="rId5"/>
            <a:stretch>
              <a:fillRect/>
            </a:stretch>
          </a:blipFill>
        </p:spPr>
      </p:sp>
      <p:sp>
        <p:nvSpPr>
          <p:cNvPr id="9" name="Freeform 9"/>
          <p:cNvSpPr/>
          <p:nvPr/>
        </p:nvSpPr>
        <p:spPr>
          <a:xfrm>
            <a:off x="898617" y="6639117"/>
            <a:ext cx="4321968" cy="3007518"/>
          </a:xfrm>
          <a:custGeom>
            <a:avLst/>
            <a:gdLst/>
            <a:ahLst/>
            <a:cxnLst/>
            <a:rect l="l" t="t" r="r" b="b"/>
            <a:pathLst>
              <a:path w="4321968" h="3007518">
                <a:moveTo>
                  <a:pt x="0" y="0"/>
                </a:moveTo>
                <a:lnTo>
                  <a:pt x="4321968" y="0"/>
                </a:lnTo>
                <a:lnTo>
                  <a:pt x="4321968" y="3007518"/>
                </a:lnTo>
                <a:lnTo>
                  <a:pt x="0" y="3007518"/>
                </a:lnTo>
                <a:lnTo>
                  <a:pt x="0" y="0"/>
                </a:lnTo>
                <a:close/>
              </a:path>
            </a:pathLst>
          </a:custGeom>
          <a:blipFill>
            <a:blip r:embed="rId6"/>
            <a:stretch>
              <a:fillRect/>
            </a:stretch>
          </a:blipFill>
        </p:spPr>
      </p:sp>
      <p:sp>
        <p:nvSpPr>
          <p:cNvPr id="10" name="Freeform 10"/>
          <p:cNvSpPr/>
          <p:nvPr/>
        </p:nvSpPr>
        <p:spPr>
          <a:xfrm>
            <a:off x="7295374" y="6233623"/>
            <a:ext cx="3696349" cy="3505816"/>
          </a:xfrm>
          <a:custGeom>
            <a:avLst/>
            <a:gdLst/>
            <a:ahLst/>
            <a:cxnLst/>
            <a:rect l="l" t="t" r="r" b="b"/>
            <a:pathLst>
              <a:path w="3696349" h="3505816">
                <a:moveTo>
                  <a:pt x="0" y="0"/>
                </a:moveTo>
                <a:lnTo>
                  <a:pt x="3696350" y="0"/>
                </a:lnTo>
                <a:lnTo>
                  <a:pt x="3696350" y="3505817"/>
                </a:lnTo>
                <a:lnTo>
                  <a:pt x="0" y="3505817"/>
                </a:lnTo>
                <a:lnTo>
                  <a:pt x="0" y="0"/>
                </a:lnTo>
                <a:close/>
              </a:path>
            </a:pathLst>
          </a:custGeom>
          <a:blipFill>
            <a:blip r:embed="rId7"/>
            <a:stretch>
              <a:fillRect/>
            </a:stretch>
          </a:blipFill>
        </p:spPr>
      </p:sp>
      <p:grpSp>
        <p:nvGrpSpPr>
          <p:cNvPr id="11" name="Group 11"/>
          <p:cNvGrpSpPr/>
          <p:nvPr/>
        </p:nvGrpSpPr>
        <p:grpSpPr>
          <a:xfrm>
            <a:off x="1646959" y="4099214"/>
            <a:ext cx="9040091" cy="2603435"/>
            <a:chOff x="0" y="0"/>
            <a:chExt cx="2380929" cy="685678"/>
          </a:xfrm>
        </p:grpSpPr>
        <p:sp>
          <p:nvSpPr>
            <p:cNvPr id="12" name="Freeform 12"/>
            <p:cNvSpPr/>
            <p:nvPr/>
          </p:nvSpPr>
          <p:spPr>
            <a:xfrm>
              <a:off x="0" y="0"/>
              <a:ext cx="2380929" cy="685678"/>
            </a:xfrm>
            <a:custGeom>
              <a:avLst/>
              <a:gdLst/>
              <a:ahLst/>
              <a:cxnLst/>
              <a:rect l="l" t="t" r="r" b="b"/>
              <a:pathLst>
                <a:path w="2380929" h="685678">
                  <a:moveTo>
                    <a:pt x="43676" y="0"/>
                  </a:moveTo>
                  <a:lnTo>
                    <a:pt x="2337253" y="0"/>
                  </a:lnTo>
                  <a:cubicBezTo>
                    <a:pt x="2361375" y="0"/>
                    <a:pt x="2380929" y="19555"/>
                    <a:pt x="2380929" y="43676"/>
                  </a:cubicBezTo>
                  <a:lnTo>
                    <a:pt x="2380929" y="642002"/>
                  </a:lnTo>
                  <a:cubicBezTo>
                    <a:pt x="2380929" y="653586"/>
                    <a:pt x="2376328" y="664695"/>
                    <a:pt x="2368137" y="672886"/>
                  </a:cubicBezTo>
                  <a:cubicBezTo>
                    <a:pt x="2359946" y="681077"/>
                    <a:pt x="2348837" y="685678"/>
                    <a:pt x="2337253" y="685678"/>
                  </a:cubicBezTo>
                  <a:lnTo>
                    <a:pt x="43676" y="685678"/>
                  </a:lnTo>
                  <a:cubicBezTo>
                    <a:pt x="32093" y="685678"/>
                    <a:pt x="20983" y="681077"/>
                    <a:pt x="12792" y="672886"/>
                  </a:cubicBezTo>
                  <a:cubicBezTo>
                    <a:pt x="4602" y="664695"/>
                    <a:pt x="0" y="653586"/>
                    <a:pt x="0" y="642002"/>
                  </a:cubicBezTo>
                  <a:lnTo>
                    <a:pt x="0" y="43676"/>
                  </a:lnTo>
                  <a:cubicBezTo>
                    <a:pt x="0" y="32093"/>
                    <a:pt x="4602" y="20983"/>
                    <a:pt x="12792" y="12792"/>
                  </a:cubicBezTo>
                  <a:cubicBezTo>
                    <a:pt x="20983" y="4602"/>
                    <a:pt x="32093" y="0"/>
                    <a:pt x="43676" y="0"/>
                  </a:cubicBezTo>
                  <a:close/>
                </a:path>
              </a:pathLst>
            </a:custGeom>
            <a:solidFill>
              <a:srgbClr val="FFFFFF"/>
            </a:solidFill>
          </p:spPr>
        </p:sp>
        <p:sp>
          <p:nvSpPr>
            <p:cNvPr id="13" name="TextBox 13"/>
            <p:cNvSpPr txBox="1"/>
            <p:nvPr/>
          </p:nvSpPr>
          <p:spPr>
            <a:xfrm>
              <a:off x="0" y="-9525"/>
              <a:ext cx="2380929" cy="695203"/>
            </a:xfrm>
            <a:prstGeom prst="rect">
              <a:avLst/>
            </a:prstGeom>
          </p:spPr>
          <p:txBody>
            <a:bodyPr lIns="50800" tIns="50800" rIns="50800" bIns="50800" rtlCol="0" anchor="ctr"/>
            <a:lstStyle/>
            <a:p>
              <a:pPr marL="669283" lvl="1" indent="-334641" algn="just">
                <a:lnSpc>
                  <a:spcPts val="3719"/>
                </a:lnSpc>
                <a:buFont typeface="Arial"/>
                <a:buChar char="•"/>
              </a:pPr>
              <a:r>
                <a:rPr lang="en-US" sz="3099" spc="24">
                  <a:solidFill>
                    <a:srgbClr val="000000"/>
                  </a:solidFill>
                  <a:latin typeface="TT Rounds Condensed"/>
                  <a:ea typeface="TT Rounds Condensed"/>
                  <a:cs typeface="TT Rounds Condensed"/>
                  <a:sym typeface="TT Rounds Condensed"/>
                </a:rPr>
                <a:t>Mémory</a:t>
              </a:r>
            </a:p>
            <a:p>
              <a:pPr marL="669283" lvl="1" indent="-334641" algn="just">
                <a:lnSpc>
                  <a:spcPts val="3719"/>
                </a:lnSpc>
                <a:buFont typeface="Arial"/>
                <a:buChar char="•"/>
              </a:pPr>
              <a:r>
                <a:rPr lang="en-US" sz="3099" spc="24">
                  <a:solidFill>
                    <a:srgbClr val="000000"/>
                  </a:solidFill>
                  <a:latin typeface="TT Rounds Condensed"/>
                  <a:ea typeface="TT Rounds Condensed"/>
                  <a:cs typeface="TT Rounds Condensed"/>
                  <a:sym typeface="TT Rounds Condensed"/>
                </a:rPr>
                <a:t>Morpion</a:t>
              </a:r>
            </a:p>
            <a:p>
              <a:pPr marL="669283" lvl="1" indent="-334641" algn="just">
                <a:lnSpc>
                  <a:spcPts val="3719"/>
                </a:lnSpc>
                <a:buFont typeface="Arial"/>
                <a:buChar char="•"/>
              </a:pPr>
              <a:r>
                <a:rPr lang="en-US" sz="3099" spc="24">
                  <a:solidFill>
                    <a:srgbClr val="000000"/>
                  </a:solidFill>
                  <a:latin typeface="TT Rounds Condensed"/>
                  <a:ea typeface="TT Rounds Condensed"/>
                  <a:cs typeface="TT Rounds Condensed"/>
                  <a:sym typeface="TT Rounds Condensed"/>
                </a:rPr>
                <a:t>Master mind</a:t>
              </a:r>
            </a:p>
            <a:p>
              <a:pPr marL="669283" lvl="1" indent="-334641" algn="just">
                <a:lnSpc>
                  <a:spcPts val="3719"/>
                </a:lnSpc>
                <a:buFont typeface="Arial"/>
                <a:buChar char="•"/>
              </a:pPr>
              <a:r>
                <a:rPr lang="en-US" sz="3099" spc="24">
                  <a:solidFill>
                    <a:srgbClr val="000000"/>
                  </a:solidFill>
                  <a:latin typeface="TT Rounds Condensed"/>
                  <a:ea typeface="TT Rounds Condensed"/>
                  <a:cs typeface="TT Rounds Condensed"/>
                  <a:sym typeface="TT Rounds Condensed"/>
                </a:rPr>
                <a:t>Jeux de construction géométrique: tangram</a:t>
              </a:r>
            </a:p>
            <a:p>
              <a:pPr algn="just">
                <a:lnSpc>
                  <a:spcPts val="3719"/>
                </a:lnSpc>
              </a:pPr>
              <a:endParaRPr lang="en-US" sz="3099" spc="24">
                <a:solidFill>
                  <a:srgbClr val="000000"/>
                </a:solidFill>
                <a:latin typeface="TT Rounds Condensed"/>
                <a:ea typeface="TT Rounds Condensed"/>
                <a:cs typeface="TT Rounds Condensed"/>
                <a:sym typeface="TT Rounds Condensed"/>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32999"/>
            </a:blip>
            <a:stretch>
              <a:fillRect l="-6249" t="-44444" b="-44444"/>
            </a:stretch>
          </a:blipFill>
        </p:spPr>
      </p:sp>
      <p:grpSp>
        <p:nvGrpSpPr>
          <p:cNvPr id="3" name="Group 3"/>
          <p:cNvGrpSpPr/>
          <p:nvPr/>
        </p:nvGrpSpPr>
        <p:grpSpPr>
          <a:xfrm>
            <a:off x="3868020" y="105300"/>
            <a:ext cx="10936080" cy="772740"/>
            <a:chOff x="0" y="0"/>
            <a:chExt cx="14581440" cy="1030320"/>
          </a:xfrm>
        </p:grpSpPr>
        <p:sp>
          <p:nvSpPr>
            <p:cNvPr id="4" name="Freeform 4"/>
            <p:cNvSpPr/>
            <p:nvPr/>
          </p:nvSpPr>
          <p:spPr>
            <a:xfrm>
              <a:off x="0" y="0"/>
              <a:ext cx="14580870" cy="1029335"/>
            </a:xfrm>
            <a:custGeom>
              <a:avLst/>
              <a:gdLst/>
              <a:ahLst/>
              <a:cxnLst/>
              <a:rect l="l" t="t" r="r" b="b"/>
              <a:pathLst>
                <a:path w="14580870" h="1029335">
                  <a:moveTo>
                    <a:pt x="14580870" y="0"/>
                  </a:moveTo>
                  <a:lnTo>
                    <a:pt x="0" y="0"/>
                  </a:lnTo>
                  <a:lnTo>
                    <a:pt x="0" y="1029335"/>
                  </a:lnTo>
                  <a:lnTo>
                    <a:pt x="14580870" y="1029335"/>
                  </a:lnTo>
                  <a:lnTo>
                    <a:pt x="14580870" y="0"/>
                  </a:lnTo>
                  <a:close/>
                </a:path>
              </a:pathLst>
            </a:custGeom>
            <a:solidFill>
              <a:srgbClr val="005DEF"/>
            </a:solidFill>
          </p:spPr>
        </p:sp>
      </p:grpSp>
      <p:grpSp>
        <p:nvGrpSpPr>
          <p:cNvPr id="5" name="Group 5"/>
          <p:cNvGrpSpPr/>
          <p:nvPr/>
        </p:nvGrpSpPr>
        <p:grpSpPr>
          <a:xfrm>
            <a:off x="4325938" y="88560"/>
            <a:ext cx="13026394" cy="2030400"/>
            <a:chOff x="0" y="0"/>
            <a:chExt cx="17368526" cy="2707200"/>
          </a:xfrm>
        </p:grpSpPr>
        <p:sp>
          <p:nvSpPr>
            <p:cNvPr id="6" name="Freeform 6"/>
            <p:cNvSpPr/>
            <p:nvPr/>
          </p:nvSpPr>
          <p:spPr>
            <a:xfrm>
              <a:off x="0" y="0"/>
              <a:ext cx="17368526" cy="2707200"/>
            </a:xfrm>
            <a:custGeom>
              <a:avLst/>
              <a:gdLst/>
              <a:ahLst/>
              <a:cxnLst/>
              <a:rect l="l" t="t" r="r" b="b"/>
              <a:pathLst>
                <a:path w="17368526" h="2707200">
                  <a:moveTo>
                    <a:pt x="0" y="0"/>
                  </a:moveTo>
                  <a:lnTo>
                    <a:pt x="17368526" y="0"/>
                  </a:lnTo>
                  <a:lnTo>
                    <a:pt x="17368526" y="2707200"/>
                  </a:lnTo>
                  <a:lnTo>
                    <a:pt x="0" y="2707200"/>
                  </a:lnTo>
                  <a:close/>
                </a:path>
              </a:pathLst>
            </a:custGeom>
            <a:solidFill>
              <a:srgbClr val="000000">
                <a:alpha val="0"/>
              </a:srgbClr>
            </a:solidFill>
          </p:spPr>
        </p:sp>
        <p:sp>
          <p:nvSpPr>
            <p:cNvPr id="7" name="TextBox 7"/>
            <p:cNvSpPr txBox="1"/>
            <p:nvPr/>
          </p:nvSpPr>
          <p:spPr>
            <a:xfrm>
              <a:off x="0" y="0"/>
              <a:ext cx="17368526" cy="2707200"/>
            </a:xfrm>
            <a:prstGeom prst="rect">
              <a:avLst/>
            </a:prstGeom>
          </p:spPr>
          <p:txBody>
            <a:bodyPr lIns="0" tIns="0" rIns="0" bIns="0" rtlCol="0" anchor="t"/>
            <a:lstStyle/>
            <a:p>
              <a:pPr algn="l">
                <a:lnSpc>
                  <a:spcPts val="6480"/>
                </a:lnSpc>
              </a:pPr>
              <a:r>
                <a:rPr lang="en-US" sz="5400" spc="-34">
                  <a:solidFill>
                    <a:srgbClr val="FFFFFF"/>
                  </a:solidFill>
                  <a:latin typeface="TT Rounds Condensed"/>
                  <a:ea typeface="TT Rounds Condensed"/>
                  <a:cs typeface="TT Rounds Condensed"/>
                  <a:sym typeface="TT Rounds Condensed"/>
                </a:rPr>
                <a:t>ACTIVITÉ PHYSIQUE ET ENFANTS</a:t>
              </a:r>
            </a:p>
          </p:txBody>
        </p:sp>
      </p:grpSp>
      <p:sp>
        <p:nvSpPr>
          <p:cNvPr id="8" name="Freeform 8"/>
          <p:cNvSpPr/>
          <p:nvPr/>
        </p:nvSpPr>
        <p:spPr>
          <a:xfrm>
            <a:off x="628560" y="1006020"/>
            <a:ext cx="6857460" cy="8846280"/>
          </a:xfrm>
          <a:custGeom>
            <a:avLst/>
            <a:gdLst/>
            <a:ahLst/>
            <a:cxnLst/>
            <a:rect l="l" t="t" r="r" b="b"/>
            <a:pathLst>
              <a:path w="6857460" h="8846280">
                <a:moveTo>
                  <a:pt x="0" y="0"/>
                </a:moveTo>
                <a:lnTo>
                  <a:pt x="6857460" y="0"/>
                </a:lnTo>
                <a:lnTo>
                  <a:pt x="6857460" y="8846280"/>
                </a:lnTo>
                <a:lnTo>
                  <a:pt x="0" y="8846280"/>
                </a:lnTo>
                <a:lnTo>
                  <a:pt x="0" y="0"/>
                </a:lnTo>
                <a:close/>
              </a:path>
            </a:pathLst>
          </a:custGeom>
          <a:blipFill>
            <a:blip r:embed="rId4"/>
            <a:stretch>
              <a:fillRect t="-5100" b="-5100"/>
            </a:stretch>
          </a:blipFill>
        </p:spPr>
      </p:sp>
      <p:grpSp>
        <p:nvGrpSpPr>
          <p:cNvPr id="9" name="Group 9"/>
          <p:cNvGrpSpPr/>
          <p:nvPr/>
        </p:nvGrpSpPr>
        <p:grpSpPr>
          <a:xfrm>
            <a:off x="571366" y="948826"/>
            <a:ext cx="6971848" cy="8960668"/>
            <a:chOff x="0" y="0"/>
            <a:chExt cx="9295798" cy="11947558"/>
          </a:xfrm>
        </p:grpSpPr>
        <p:sp>
          <p:nvSpPr>
            <p:cNvPr id="10" name="Freeform 10"/>
            <p:cNvSpPr/>
            <p:nvPr/>
          </p:nvSpPr>
          <p:spPr>
            <a:xfrm>
              <a:off x="0" y="0"/>
              <a:ext cx="9295765" cy="11947525"/>
            </a:xfrm>
            <a:custGeom>
              <a:avLst/>
              <a:gdLst/>
              <a:ahLst/>
              <a:cxnLst/>
              <a:rect l="l" t="t" r="r" b="b"/>
              <a:pathLst>
                <a:path w="9295765" h="11947525">
                  <a:moveTo>
                    <a:pt x="38100" y="11871325"/>
                  </a:moveTo>
                  <a:lnTo>
                    <a:pt x="9257665" y="11871325"/>
                  </a:lnTo>
                  <a:lnTo>
                    <a:pt x="9257665" y="11909425"/>
                  </a:lnTo>
                  <a:lnTo>
                    <a:pt x="9219565" y="11909425"/>
                  </a:lnTo>
                  <a:lnTo>
                    <a:pt x="9219565" y="38100"/>
                  </a:lnTo>
                  <a:lnTo>
                    <a:pt x="9257665" y="38100"/>
                  </a:lnTo>
                  <a:lnTo>
                    <a:pt x="9257665" y="76200"/>
                  </a:lnTo>
                  <a:lnTo>
                    <a:pt x="38100" y="76200"/>
                  </a:lnTo>
                  <a:lnTo>
                    <a:pt x="38100" y="38100"/>
                  </a:lnTo>
                  <a:lnTo>
                    <a:pt x="76200" y="38100"/>
                  </a:lnTo>
                  <a:lnTo>
                    <a:pt x="76200" y="11909425"/>
                  </a:lnTo>
                  <a:lnTo>
                    <a:pt x="38100" y="11909425"/>
                  </a:lnTo>
                  <a:lnTo>
                    <a:pt x="38100" y="11871325"/>
                  </a:lnTo>
                  <a:moveTo>
                    <a:pt x="38100" y="11947525"/>
                  </a:moveTo>
                  <a:cubicBezTo>
                    <a:pt x="17018" y="11947525"/>
                    <a:pt x="0" y="11930507"/>
                    <a:pt x="0" y="11909425"/>
                  </a:cubicBezTo>
                  <a:lnTo>
                    <a:pt x="0" y="38100"/>
                  </a:lnTo>
                  <a:cubicBezTo>
                    <a:pt x="0" y="17018"/>
                    <a:pt x="17018" y="0"/>
                    <a:pt x="38100" y="0"/>
                  </a:cubicBezTo>
                  <a:lnTo>
                    <a:pt x="9257665" y="0"/>
                  </a:lnTo>
                  <a:cubicBezTo>
                    <a:pt x="9278747" y="0"/>
                    <a:pt x="9295765" y="17018"/>
                    <a:pt x="9295765" y="38100"/>
                  </a:cubicBezTo>
                  <a:lnTo>
                    <a:pt x="9295765" y="11909425"/>
                  </a:lnTo>
                  <a:cubicBezTo>
                    <a:pt x="9295765" y="11930507"/>
                    <a:pt x="9278747" y="11947525"/>
                    <a:pt x="9257665" y="11947525"/>
                  </a:cubicBezTo>
                  <a:lnTo>
                    <a:pt x="38100" y="11947525"/>
                  </a:lnTo>
                  <a:close/>
                </a:path>
              </a:pathLst>
            </a:custGeom>
            <a:solidFill>
              <a:srgbClr val="FF0000"/>
            </a:solidFill>
          </p:spPr>
        </p:sp>
      </p:grpSp>
      <p:grpSp>
        <p:nvGrpSpPr>
          <p:cNvPr id="11" name="Group 11"/>
          <p:cNvGrpSpPr/>
          <p:nvPr/>
        </p:nvGrpSpPr>
        <p:grpSpPr>
          <a:xfrm>
            <a:off x="7600950" y="2118960"/>
            <a:ext cx="10281319" cy="7516260"/>
            <a:chOff x="0" y="0"/>
            <a:chExt cx="2707837" cy="1979591"/>
          </a:xfrm>
        </p:grpSpPr>
        <p:sp>
          <p:nvSpPr>
            <p:cNvPr id="12" name="Freeform 12"/>
            <p:cNvSpPr/>
            <p:nvPr/>
          </p:nvSpPr>
          <p:spPr>
            <a:xfrm>
              <a:off x="0" y="0"/>
              <a:ext cx="2707837" cy="1979591"/>
            </a:xfrm>
            <a:custGeom>
              <a:avLst/>
              <a:gdLst/>
              <a:ahLst/>
              <a:cxnLst/>
              <a:rect l="l" t="t" r="r" b="b"/>
              <a:pathLst>
                <a:path w="2707837" h="1979591">
                  <a:moveTo>
                    <a:pt x="38403" y="0"/>
                  </a:moveTo>
                  <a:lnTo>
                    <a:pt x="2669434" y="0"/>
                  </a:lnTo>
                  <a:cubicBezTo>
                    <a:pt x="2679619" y="0"/>
                    <a:pt x="2689387" y="4046"/>
                    <a:pt x="2696589" y="11248"/>
                  </a:cubicBezTo>
                  <a:cubicBezTo>
                    <a:pt x="2703791" y="18450"/>
                    <a:pt x="2707837" y="28218"/>
                    <a:pt x="2707837" y="38403"/>
                  </a:cubicBezTo>
                  <a:lnTo>
                    <a:pt x="2707837" y="1941188"/>
                  </a:lnTo>
                  <a:cubicBezTo>
                    <a:pt x="2707837" y="1962397"/>
                    <a:pt x="2690644" y="1979591"/>
                    <a:pt x="2669434" y="1979591"/>
                  </a:cubicBezTo>
                  <a:lnTo>
                    <a:pt x="38403" y="1979591"/>
                  </a:lnTo>
                  <a:cubicBezTo>
                    <a:pt x="28218" y="1979591"/>
                    <a:pt x="18450" y="1975545"/>
                    <a:pt x="11248" y="1968343"/>
                  </a:cubicBezTo>
                  <a:cubicBezTo>
                    <a:pt x="4046" y="1961141"/>
                    <a:pt x="0" y="1951373"/>
                    <a:pt x="0" y="1941188"/>
                  </a:cubicBezTo>
                  <a:lnTo>
                    <a:pt x="0" y="38403"/>
                  </a:lnTo>
                  <a:cubicBezTo>
                    <a:pt x="0" y="28218"/>
                    <a:pt x="4046" y="18450"/>
                    <a:pt x="11248" y="11248"/>
                  </a:cubicBezTo>
                  <a:cubicBezTo>
                    <a:pt x="18450" y="4046"/>
                    <a:pt x="28218" y="0"/>
                    <a:pt x="38403" y="0"/>
                  </a:cubicBezTo>
                  <a:close/>
                </a:path>
              </a:pathLst>
            </a:custGeom>
            <a:solidFill>
              <a:srgbClr val="FFFFFF"/>
            </a:solidFill>
          </p:spPr>
        </p:sp>
        <p:sp>
          <p:nvSpPr>
            <p:cNvPr id="13" name="TextBox 13"/>
            <p:cNvSpPr txBox="1"/>
            <p:nvPr/>
          </p:nvSpPr>
          <p:spPr>
            <a:xfrm>
              <a:off x="0" y="0"/>
              <a:ext cx="2707837" cy="1979591"/>
            </a:xfrm>
            <a:prstGeom prst="rect">
              <a:avLst/>
            </a:prstGeom>
          </p:spPr>
          <p:txBody>
            <a:bodyPr lIns="50800" tIns="50800" rIns="50800" bIns="50800" rtlCol="0" anchor="ctr"/>
            <a:lstStyle/>
            <a:p>
              <a:pPr algn="ctr">
                <a:lnSpc>
                  <a:spcPts val="2160"/>
                </a:lnSpc>
              </a:pPr>
              <a:endParaRPr/>
            </a:p>
          </p:txBody>
        </p:sp>
      </p:grpSp>
      <p:grpSp>
        <p:nvGrpSpPr>
          <p:cNvPr id="14" name="Group 14"/>
          <p:cNvGrpSpPr/>
          <p:nvPr/>
        </p:nvGrpSpPr>
        <p:grpSpPr>
          <a:xfrm>
            <a:off x="11279520" y="5327640"/>
            <a:ext cx="4932360" cy="841320"/>
            <a:chOff x="0" y="0"/>
            <a:chExt cx="6576480" cy="1121760"/>
          </a:xfrm>
        </p:grpSpPr>
        <p:sp>
          <p:nvSpPr>
            <p:cNvPr id="15" name="Freeform 15"/>
            <p:cNvSpPr/>
            <p:nvPr/>
          </p:nvSpPr>
          <p:spPr>
            <a:xfrm>
              <a:off x="0" y="0"/>
              <a:ext cx="6576480" cy="1121760"/>
            </a:xfrm>
            <a:custGeom>
              <a:avLst/>
              <a:gdLst/>
              <a:ahLst/>
              <a:cxnLst/>
              <a:rect l="l" t="t" r="r" b="b"/>
              <a:pathLst>
                <a:path w="6576480" h="1121760">
                  <a:moveTo>
                    <a:pt x="0" y="0"/>
                  </a:moveTo>
                  <a:lnTo>
                    <a:pt x="6576480" y="0"/>
                  </a:lnTo>
                  <a:lnTo>
                    <a:pt x="6576480" y="1121760"/>
                  </a:lnTo>
                  <a:lnTo>
                    <a:pt x="0" y="1121760"/>
                  </a:lnTo>
                  <a:close/>
                </a:path>
              </a:pathLst>
            </a:custGeom>
            <a:solidFill>
              <a:srgbClr val="000000">
                <a:alpha val="0"/>
              </a:srgbClr>
            </a:solidFill>
          </p:spPr>
        </p:sp>
        <p:sp>
          <p:nvSpPr>
            <p:cNvPr id="16" name="TextBox 16"/>
            <p:cNvSpPr txBox="1"/>
            <p:nvPr/>
          </p:nvSpPr>
          <p:spPr>
            <a:xfrm>
              <a:off x="0" y="-57150"/>
              <a:ext cx="6576480" cy="1178910"/>
            </a:xfrm>
            <a:prstGeom prst="rect">
              <a:avLst/>
            </a:prstGeom>
          </p:spPr>
          <p:txBody>
            <a:bodyPr lIns="0" tIns="0" rIns="0" bIns="0" rtlCol="0" anchor="t"/>
            <a:lstStyle/>
            <a:p>
              <a:pPr algn="l">
                <a:lnSpc>
                  <a:spcPts val="3240"/>
                </a:lnSpc>
              </a:pPr>
              <a:r>
                <a:rPr lang="en-US" sz="2700" b="1" spc="-10">
                  <a:solidFill>
                    <a:srgbClr val="000000"/>
                  </a:solidFill>
                  <a:latin typeface="Arial Bold"/>
                  <a:ea typeface="Arial Bold"/>
                  <a:cs typeface="Arial Bold"/>
                  <a:sym typeface="Arial Bold"/>
                </a:rPr>
                <a:t>Meilleurs résultats scolaires  Moins de décrochage scolaire</a:t>
              </a:r>
            </a:p>
          </p:txBody>
        </p:sp>
      </p:grpSp>
      <p:grpSp>
        <p:nvGrpSpPr>
          <p:cNvPr id="17" name="Group 17"/>
          <p:cNvGrpSpPr/>
          <p:nvPr/>
        </p:nvGrpSpPr>
        <p:grpSpPr>
          <a:xfrm>
            <a:off x="8892056" y="5549996"/>
            <a:ext cx="1419907" cy="485167"/>
            <a:chOff x="0" y="0"/>
            <a:chExt cx="1893210" cy="646890"/>
          </a:xfrm>
        </p:grpSpPr>
        <p:sp>
          <p:nvSpPr>
            <p:cNvPr id="18" name="Freeform 18"/>
            <p:cNvSpPr/>
            <p:nvPr/>
          </p:nvSpPr>
          <p:spPr>
            <a:xfrm>
              <a:off x="9525" y="9525"/>
              <a:ext cx="1874139" cy="627888"/>
            </a:xfrm>
            <a:custGeom>
              <a:avLst/>
              <a:gdLst/>
              <a:ahLst/>
              <a:cxnLst/>
              <a:rect l="l" t="t" r="r" b="b"/>
              <a:pathLst>
                <a:path w="1874139" h="627888">
                  <a:moveTo>
                    <a:pt x="0" y="0"/>
                  </a:moveTo>
                  <a:lnTo>
                    <a:pt x="1874139" y="0"/>
                  </a:lnTo>
                  <a:lnTo>
                    <a:pt x="1874139" y="627888"/>
                  </a:lnTo>
                  <a:lnTo>
                    <a:pt x="0" y="627888"/>
                  </a:lnTo>
                  <a:close/>
                </a:path>
              </a:pathLst>
            </a:custGeom>
            <a:solidFill>
              <a:srgbClr val="F1F1F1"/>
            </a:solidFill>
          </p:spPr>
        </p:sp>
        <p:sp>
          <p:nvSpPr>
            <p:cNvPr id="19" name="Freeform 19"/>
            <p:cNvSpPr/>
            <p:nvPr/>
          </p:nvSpPr>
          <p:spPr>
            <a:xfrm>
              <a:off x="0" y="0"/>
              <a:ext cx="1893189" cy="646938"/>
            </a:xfrm>
            <a:custGeom>
              <a:avLst/>
              <a:gdLst/>
              <a:ahLst/>
              <a:cxnLst/>
              <a:rect l="l" t="t" r="r" b="b"/>
              <a:pathLst>
                <a:path w="1893189" h="646938">
                  <a:moveTo>
                    <a:pt x="9525" y="0"/>
                  </a:moveTo>
                  <a:lnTo>
                    <a:pt x="1883664" y="0"/>
                  </a:lnTo>
                  <a:cubicBezTo>
                    <a:pt x="1888871" y="0"/>
                    <a:pt x="1893189" y="4318"/>
                    <a:pt x="1893189" y="9525"/>
                  </a:cubicBezTo>
                  <a:lnTo>
                    <a:pt x="1893189" y="637413"/>
                  </a:lnTo>
                  <a:cubicBezTo>
                    <a:pt x="1893189" y="642620"/>
                    <a:pt x="1888871" y="646938"/>
                    <a:pt x="1883664" y="646938"/>
                  </a:cubicBezTo>
                  <a:lnTo>
                    <a:pt x="9525" y="646938"/>
                  </a:lnTo>
                  <a:cubicBezTo>
                    <a:pt x="4318" y="646938"/>
                    <a:pt x="0" y="642620"/>
                    <a:pt x="0" y="637413"/>
                  </a:cubicBezTo>
                  <a:lnTo>
                    <a:pt x="0" y="9525"/>
                  </a:lnTo>
                  <a:cubicBezTo>
                    <a:pt x="0" y="4318"/>
                    <a:pt x="4318" y="0"/>
                    <a:pt x="9525" y="0"/>
                  </a:cubicBezTo>
                  <a:moveTo>
                    <a:pt x="9525" y="19050"/>
                  </a:moveTo>
                  <a:lnTo>
                    <a:pt x="9525" y="9525"/>
                  </a:lnTo>
                  <a:lnTo>
                    <a:pt x="19050" y="9525"/>
                  </a:lnTo>
                  <a:lnTo>
                    <a:pt x="19050" y="637413"/>
                  </a:lnTo>
                  <a:lnTo>
                    <a:pt x="9525" y="637413"/>
                  </a:lnTo>
                  <a:lnTo>
                    <a:pt x="9525" y="627888"/>
                  </a:lnTo>
                  <a:lnTo>
                    <a:pt x="1883664" y="627888"/>
                  </a:lnTo>
                  <a:lnTo>
                    <a:pt x="1883664" y="637413"/>
                  </a:lnTo>
                  <a:lnTo>
                    <a:pt x="1874139" y="637413"/>
                  </a:lnTo>
                  <a:lnTo>
                    <a:pt x="1874139" y="9525"/>
                  </a:lnTo>
                  <a:lnTo>
                    <a:pt x="1883664" y="9525"/>
                  </a:lnTo>
                  <a:lnTo>
                    <a:pt x="1883664" y="19050"/>
                  </a:lnTo>
                  <a:lnTo>
                    <a:pt x="9525" y="19050"/>
                  </a:lnTo>
                  <a:close/>
                </a:path>
              </a:pathLst>
            </a:custGeom>
            <a:solidFill>
              <a:srgbClr val="000000"/>
            </a:solidFill>
          </p:spPr>
        </p:sp>
        <p:sp>
          <p:nvSpPr>
            <p:cNvPr id="20" name="TextBox 20"/>
            <p:cNvSpPr txBox="1"/>
            <p:nvPr/>
          </p:nvSpPr>
          <p:spPr>
            <a:xfrm>
              <a:off x="0" y="-19050"/>
              <a:ext cx="1893210" cy="665940"/>
            </a:xfrm>
            <a:prstGeom prst="rect">
              <a:avLst/>
            </a:prstGeom>
          </p:spPr>
          <p:txBody>
            <a:bodyPr lIns="50800" tIns="50800" rIns="50800" bIns="50800" rtlCol="0" anchor="t"/>
            <a:lstStyle/>
            <a:p>
              <a:pPr algn="l">
                <a:lnSpc>
                  <a:spcPts val="3240"/>
                </a:lnSpc>
              </a:pPr>
              <a:r>
                <a:rPr lang="en-US" sz="2700" spc="-1">
                  <a:solidFill>
                    <a:srgbClr val="000000"/>
                  </a:solidFill>
                  <a:latin typeface="Arimo"/>
                  <a:ea typeface="Arimo"/>
                  <a:cs typeface="Arimo"/>
                  <a:sym typeface="Arimo"/>
                </a:rPr>
                <a:t>ÉCOLE</a:t>
              </a:r>
            </a:p>
          </p:txBody>
        </p:sp>
      </p:grpSp>
      <p:grpSp>
        <p:nvGrpSpPr>
          <p:cNvPr id="21" name="Group 21"/>
          <p:cNvGrpSpPr/>
          <p:nvPr/>
        </p:nvGrpSpPr>
        <p:grpSpPr>
          <a:xfrm>
            <a:off x="8309396" y="7893056"/>
            <a:ext cx="2172127" cy="487328"/>
            <a:chOff x="0" y="0"/>
            <a:chExt cx="2896170" cy="649770"/>
          </a:xfrm>
        </p:grpSpPr>
        <p:sp>
          <p:nvSpPr>
            <p:cNvPr id="22" name="Freeform 22"/>
            <p:cNvSpPr/>
            <p:nvPr/>
          </p:nvSpPr>
          <p:spPr>
            <a:xfrm>
              <a:off x="9525" y="9525"/>
              <a:ext cx="2877058" cy="630682"/>
            </a:xfrm>
            <a:custGeom>
              <a:avLst/>
              <a:gdLst/>
              <a:ahLst/>
              <a:cxnLst/>
              <a:rect l="l" t="t" r="r" b="b"/>
              <a:pathLst>
                <a:path w="2877058" h="630682">
                  <a:moveTo>
                    <a:pt x="0" y="0"/>
                  </a:moveTo>
                  <a:lnTo>
                    <a:pt x="2877058" y="0"/>
                  </a:lnTo>
                  <a:lnTo>
                    <a:pt x="2877058" y="630682"/>
                  </a:lnTo>
                  <a:lnTo>
                    <a:pt x="0" y="630682"/>
                  </a:lnTo>
                  <a:close/>
                </a:path>
              </a:pathLst>
            </a:custGeom>
            <a:solidFill>
              <a:srgbClr val="F1F1F1"/>
            </a:solidFill>
          </p:spPr>
        </p:sp>
        <p:sp>
          <p:nvSpPr>
            <p:cNvPr id="23" name="Freeform 23"/>
            <p:cNvSpPr/>
            <p:nvPr/>
          </p:nvSpPr>
          <p:spPr>
            <a:xfrm>
              <a:off x="0" y="0"/>
              <a:ext cx="2896108" cy="649732"/>
            </a:xfrm>
            <a:custGeom>
              <a:avLst/>
              <a:gdLst/>
              <a:ahLst/>
              <a:cxnLst/>
              <a:rect l="l" t="t" r="r" b="b"/>
              <a:pathLst>
                <a:path w="2896108" h="649732">
                  <a:moveTo>
                    <a:pt x="9525" y="0"/>
                  </a:moveTo>
                  <a:lnTo>
                    <a:pt x="2886583" y="0"/>
                  </a:lnTo>
                  <a:cubicBezTo>
                    <a:pt x="2891790" y="0"/>
                    <a:pt x="2896108" y="4318"/>
                    <a:pt x="2896108" y="9525"/>
                  </a:cubicBezTo>
                  <a:lnTo>
                    <a:pt x="2896108" y="640207"/>
                  </a:lnTo>
                  <a:cubicBezTo>
                    <a:pt x="2896108" y="645414"/>
                    <a:pt x="2891790" y="649732"/>
                    <a:pt x="2886583" y="649732"/>
                  </a:cubicBezTo>
                  <a:lnTo>
                    <a:pt x="9525" y="649732"/>
                  </a:lnTo>
                  <a:cubicBezTo>
                    <a:pt x="4318" y="649732"/>
                    <a:pt x="0" y="645414"/>
                    <a:pt x="0" y="640207"/>
                  </a:cubicBezTo>
                  <a:lnTo>
                    <a:pt x="0" y="9525"/>
                  </a:lnTo>
                  <a:cubicBezTo>
                    <a:pt x="0" y="4318"/>
                    <a:pt x="4318" y="0"/>
                    <a:pt x="9525" y="0"/>
                  </a:cubicBezTo>
                  <a:moveTo>
                    <a:pt x="9525" y="19050"/>
                  </a:moveTo>
                  <a:lnTo>
                    <a:pt x="9525" y="9525"/>
                  </a:lnTo>
                  <a:lnTo>
                    <a:pt x="19050" y="9525"/>
                  </a:lnTo>
                  <a:lnTo>
                    <a:pt x="19050" y="640207"/>
                  </a:lnTo>
                  <a:lnTo>
                    <a:pt x="9525" y="640207"/>
                  </a:lnTo>
                  <a:lnTo>
                    <a:pt x="9525" y="630682"/>
                  </a:lnTo>
                  <a:lnTo>
                    <a:pt x="2886583" y="630682"/>
                  </a:lnTo>
                  <a:lnTo>
                    <a:pt x="2886583" y="640207"/>
                  </a:lnTo>
                  <a:lnTo>
                    <a:pt x="2877058" y="640207"/>
                  </a:lnTo>
                  <a:lnTo>
                    <a:pt x="2877058" y="9525"/>
                  </a:lnTo>
                  <a:lnTo>
                    <a:pt x="2886583" y="9525"/>
                  </a:lnTo>
                  <a:lnTo>
                    <a:pt x="2886583" y="19050"/>
                  </a:lnTo>
                  <a:lnTo>
                    <a:pt x="9525" y="19050"/>
                  </a:lnTo>
                  <a:close/>
                </a:path>
              </a:pathLst>
            </a:custGeom>
            <a:solidFill>
              <a:srgbClr val="000000"/>
            </a:solidFill>
          </p:spPr>
        </p:sp>
        <p:sp>
          <p:nvSpPr>
            <p:cNvPr id="24" name="TextBox 24"/>
            <p:cNvSpPr txBox="1"/>
            <p:nvPr/>
          </p:nvSpPr>
          <p:spPr>
            <a:xfrm>
              <a:off x="0" y="-19050"/>
              <a:ext cx="2896170" cy="668820"/>
            </a:xfrm>
            <a:prstGeom prst="rect">
              <a:avLst/>
            </a:prstGeom>
          </p:spPr>
          <p:txBody>
            <a:bodyPr lIns="50800" tIns="50800" rIns="50800" bIns="50800" rtlCol="0" anchor="t"/>
            <a:lstStyle/>
            <a:p>
              <a:pPr algn="l">
                <a:lnSpc>
                  <a:spcPts val="3240"/>
                </a:lnSpc>
              </a:pPr>
              <a:r>
                <a:rPr lang="en-US" sz="2700" spc="-10">
                  <a:solidFill>
                    <a:srgbClr val="000000"/>
                  </a:solidFill>
                  <a:latin typeface="Arimo"/>
                  <a:ea typeface="Arimo"/>
                  <a:cs typeface="Arimo"/>
                  <a:sym typeface="Arimo"/>
                </a:rPr>
                <a:t>INSERTION</a:t>
              </a:r>
            </a:p>
          </p:txBody>
        </p:sp>
      </p:grpSp>
      <p:grpSp>
        <p:nvGrpSpPr>
          <p:cNvPr id="25" name="Group 25"/>
          <p:cNvGrpSpPr/>
          <p:nvPr/>
        </p:nvGrpSpPr>
        <p:grpSpPr>
          <a:xfrm>
            <a:off x="11366460" y="7528140"/>
            <a:ext cx="6247800" cy="1664280"/>
            <a:chOff x="0" y="0"/>
            <a:chExt cx="8330400" cy="2219040"/>
          </a:xfrm>
        </p:grpSpPr>
        <p:sp>
          <p:nvSpPr>
            <p:cNvPr id="26" name="Freeform 26"/>
            <p:cNvSpPr/>
            <p:nvPr/>
          </p:nvSpPr>
          <p:spPr>
            <a:xfrm>
              <a:off x="0" y="0"/>
              <a:ext cx="8330400" cy="2219040"/>
            </a:xfrm>
            <a:custGeom>
              <a:avLst/>
              <a:gdLst/>
              <a:ahLst/>
              <a:cxnLst/>
              <a:rect l="l" t="t" r="r" b="b"/>
              <a:pathLst>
                <a:path w="8330400" h="2219040">
                  <a:moveTo>
                    <a:pt x="0" y="0"/>
                  </a:moveTo>
                  <a:lnTo>
                    <a:pt x="8330400" y="0"/>
                  </a:lnTo>
                  <a:lnTo>
                    <a:pt x="8330400" y="2219040"/>
                  </a:lnTo>
                  <a:lnTo>
                    <a:pt x="0" y="2219040"/>
                  </a:lnTo>
                  <a:close/>
                </a:path>
              </a:pathLst>
            </a:custGeom>
            <a:solidFill>
              <a:srgbClr val="000000">
                <a:alpha val="0"/>
              </a:srgbClr>
            </a:solidFill>
          </p:spPr>
        </p:sp>
        <p:sp>
          <p:nvSpPr>
            <p:cNvPr id="27" name="TextBox 27"/>
            <p:cNvSpPr txBox="1"/>
            <p:nvPr/>
          </p:nvSpPr>
          <p:spPr>
            <a:xfrm>
              <a:off x="0" y="-57150"/>
              <a:ext cx="8330400" cy="2276190"/>
            </a:xfrm>
            <a:prstGeom prst="rect">
              <a:avLst/>
            </a:prstGeom>
          </p:spPr>
          <p:txBody>
            <a:bodyPr lIns="0" tIns="0" rIns="0" bIns="0" rtlCol="0" anchor="t"/>
            <a:lstStyle/>
            <a:p>
              <a:pPr algn="l">
                <a:lnSpc>
                  <a:spcPts val="3240"/>
                </a:lnSpc>
              </a:pPr>
              <a:r>
                <a:rPr lang="en-US" sz="2700" b="1" spc="-10">
                  <a:solidFill>
                    <a:srgbClr val="000000"/>
                  </a:solidFill>
                  <a:latin typeface="Arial Bold"/>
                  <a:ea typeface="Arial Bold"/>
                  <a:cs typeface="Arial Bold"/>
                  <a:sym typeface="Arial Bold"/>
                </a:rPr>
                <a:t>Meilleur comportement social  Meilleure estime de soi</a:t>
              </a:r>
            </a:p>
            <a:p>
              <a:pPr algn="l">
                <a:lnSpc>
                  <a:spcPts val="3240"/>
                </a:lnSpc>
              </a:pPr>
              <a:r>
                <a:rPr lang="en-US" sz="2700" b="1" spc="-10">
                  <a:solidFill>
                    <a:srgbClr val="000000"/>
                  </a:solidFill>
                  <a:latin typeface="Arial Bold"/>
                  <a:ea typeface="Arial Bold"/>
                  <a:cs typeface="Arial Bold"/>
                  <a:sym typeface="Arial Bold"/>
                </a:rPr>
                <a:t>Maintien de ces qualités à l’âge adulte</a:t>
              </a:r>
            </a:p>
          </p:txBody>
        </p:sp>
      </p:grpSp>
      <p:grpSp>
        <p:nvGrpSpPr>
          <p:cNvPr id="28" name="Group 28"/>
          <p:cNvGrpSpPr/>
          <p:nvPr/>
        </p:nvGrpSpPr>
        <p:grpSpPr>
          <a:xfrm>
            <a:off x="11335140" y="2811240"/>
            <a:ext cx="5769900" cy="2075760"/>
            <a:chOff x="0" y="0"/>
            <a:chExt cx="7693200" cy="2767680"/>
          </a:xfrm>
        </p:grpSpPr>
        <p:sp>
          <p:nvSpPr>
            <p:cNvPr id="29" name="Freeform 29"/>
            <p:cNvSpPr/>
            <p:nvPr/>
          </p:nvSpPr>
          <p:spPr>
            <a:xfrm>
              <a:off x="0" y="0"/>
              <a:ext cx="7693200" cy="2767680"/>
            </a:xfrm>
            <a:custGeom>
              <a:avLst/>
              <a:gdLst/>
              <a:ahLst/>
              <a:cxnLst/>
              <a:rect l="l" t="t" r="r" b="b"/>
              <a:pathLst>
                <a:path w="7693200" h="2767680">
                  <a:moveTo>
                    <a:pt x="0" y="0"/>
                  </a:moveTo>
                  <a:lnTo>
                    <a:pt x="7693200" y="0"/>
                  </a:lnTo>
                  <a:lnTo>
                    <a:pt x="7693200" y="2767680"/>
                  </a:lnTo>
                  <a:lnTo>
                    <a:pt x="0" y="2767680"/>
                  </a:lnTo>
                  <a:close/>
                </a:path>
              </a:pathLst>
            </a:custGeom>
            <a:solidFill>
              <a:srgbClr val="000000">
                <a:alpha val="0"/>
              </a:srgbClr>
            </a:solidFill>
          </p:spPr>
        </p:sp>
        <p:sp>
          <p:nvSpPr>
            <p:cNvPr id="30" name="TextBox 30"/>
            <p:cNvSpPr txBox="1"/>
            <p:nvPr/>
          </p:nvSpPr>
          <p:spPr>
            <a:xfrm>
              <a:off x="0" y="-19050"/>
              <a:ext cx="7693200" cy="2786730"/>
            </a:xfrm>
            <a:prstGeom prst="rect">
              <a:avLst/>
            </a:prstGeom>
          </p:spPr>
          <p:txBody>
            <a:bodyPr lIns="0" tIns="0" rIns="0" bIns="0" rtlCol="0" anchor="t"/>
            <a:lstStyle/>
            <a:p>
              <a:pPr algn="l">
                <a:lnSpc>
                  <a:spcPts val="3240"/>
                </a:lnSpc>
              </a:pPr>
              <a:r>
                <a:rPr lang="en-US" sz="2700" spc="-10">
                  <a:solidFill>
                    <a:srgbClr val="000000"/>
                  </a:solidFill>
                  <a:latin typeface="Arimo"/>
                  <a:ea typeface="Arimo"/>
                  <a:cs typeface="Arimo"/>
                  <a:sym typeface="Arimo"/>
                </a:rPr>
                <a:t>Amélioration du surpoids  Amélioration des indicateurs de santé  Amélioration des fonctions	cognitives</a:t>
              </a:r>
            </a:p>
          </p:txBody>
        </p:sp>
      </p:grpSp>
      <p:grpSp>
        <p:nvGrpSpPr>
          <p:cNvPr id="31" name="Group 31"/>
          <p:cNvGrpSpPr/>
          <p:nvPr/>
        </p:nvGrpSpPr>
        <p:grpSpPr>
          <a:xfrm>
            <a:off x="8892056" y="3177236"/>
            <a:ext cx="1399388" cy="486248"/>
            <a:chOff x="0" y="0"/>
            <a:chExt cx="1865850" cy="648330"/>
          </a:xfrm>
        </p:grpSpPr>
        <p:sp>
          <p:nvSpPr>
            <p:cNvPr id="32" name="Freeform 32"/>
            <p:cNvSpPr/>
            <p:nvPr/>
          </p:nvSpPr>
          <p:spPr>
            <a:xfrm>
              <a:off x="9525" y="9525"/>
              <a:ext cx="1846834" cy="629285"/>
            </a:xfrm>
            <a:custGeom>
              <a:avLst/>
              <a:gdLst/>
              <a:ahLst/>
              <a:cxnLst/>
              <a:rect l="l" t="t" r="r" b="b"/>
              <a:pathLst>
                <a:path w="1846834" h="629285">
                  <a:moveTo>
                    <a:pt x="0" y="0"/>
                  </a:moveTo>
                  <a:lnTo>
                    <a:pt x="1846834" y="0"/>
                  </a:lnTo>
                  <a:lnTo>
                    <a:pt x="1846834" y="629285"/>
                  </a:lnTo>
                  <a:lnTo>
                    <a:pt x="0" y="629285"/>
                  </a:lnTo>
                  <a:close/>
                </a:path>
              </a:pathLst>
            </a:custGeom>
            <a:solidFill>
              <a:srgbClr val="F1F1F1"/>
            </a:solidFill>
          </p:spPr>
        </p:sp>
        <p:sp>
          <p:nvSpPr>
            <p:cNvPr id="33" name="Freeform 33"/>
            <p:cNvSpPr/>
            <p:nvPr/>
          </p:nvSpPr>
          <p:spPr>
            <a:xfrm>
              <a:off x="0" y="0"/>
              <a:ext cx="1865884" cy="648335"/>
            </a:xfrm>
            <a:custGeom>
              <a:avLst/>
              <a:gdLst/>
              <a:ahLst/>
              <a:cxnLst/>
              <a:rect l="l" t="t" r="r" b="b"/>
              <a:pathLst>
                <a:path w="1865884" h="648335">
                  <a:moveTo>
                    <a:pt x="9525" y="0"/>
                  </a:moveTo>
                  <a:lnTo>
                    <a:pt x="1856359" y="0"/>
                  </a:lnTo>
                  <a:cubicBezTo>
                    <a:pt x="1861566" y="0"/>
                    <a:pt x="1865884" y="4318"/>
                    <a:pt x="1865884" y="9525"/>
                  </a:cubicBezTo>
                  <a:lnTo>
                    <a:pt x="1865884" y="638810"/>
                  </a:lnTo>
                  <a:cubicBezTo>
                    <a:pt x="1865884" y="644017"/>
                    <a:pt x="1861566" y="648335"/>
                    <a:pt x="1856359" y="648335"/>
                  </a:cubicBezTo>
                  <a:lnTo>
                    <a:pt x="9525" y="648335"/>
                  </a:lnTo>
                  <a:cubicBezTo>
                    <a:pt x="4318" y="648335"/>
                    <a:pt x="0" y="644017"/>
                    <a:pt x="0" y="638810"/>
                  </a:cubicBezTo>
                  <a:lnTo>
                    <a:pt x="0" y="9525"/>
                  </a:lnTo>
                  <a:cubicBezTo>
                    <a:pt x="0" y="4318"/>
                    <a:pt x="4318" y="0"/>
                    <a:pt x="9525" y="0"/>
                  </a:cubicBezTo>
                  <a:moveTo>
                    <a:pt x="9525" y="19050"/>
                  </a:moveTo>
                  <a:lnTo>
                    <a:pt x="9525" y="9525"/>
                  </a:lnTo>
                  <a:lnTo>
                    <a:pt x="19050" y="9525"/>
                  </a:lnTo>
                  <a:lnTo>
                    <a:pt x="19050" y="638810"/>
                  </a:lnTo>
                  <a:lnTo>
                    <a:pt x="9525" y="638810"/>
                  </a:lnTo>
                  <a:lnTo>
                    <a:pt x="9525" y="629285"/>
                  </a:lnTo>
                  <a:lnTo>
                    <a:pt x="1856359" y="629285"/>
                  </a:lnTo>
                  <a:lnTo>
                    <a:pt x="1856359" y="638810"/>
                  </a:lnTo>
                  <a:lnTo>
                    <a:pt x="1846834" y="638810"/>
                  </a:lnTo>
                  <a:lnTo>
                    <a:pt x="1846834" y="9525"/>
                  </a:lnTo>
                  <a:lnTo>
                    <a:pt x="1856359" y="9525"/>
                  </a:lnTo>
                  <a:lnTo>
                    <a:pt x="1856359" y="19050"/>
                  </a:lnTo>
                  <a:lnTo>
                    <a:pt x="9525" y="19050"/>
                  </a:lnTo>
                  <a:close/>
                </a:path>
              </a:pathLst>
            </a:custGeom>
            <a:solidFill>
              <a:srgbClr val="000000"/>
            </a:solidFill>
          </p:spPr>
        </p:sp>
        <p:sp>
          <p:nvSpPr>
            <p:cNvPr id="34" name="TextBox 34"/>
            <p:cNvSpPr txBox="1"/>
            <p:nvPr/>
          </p:nvSpPr>
          <p:spPr>
            <a:xfrm>
              <a:off x="0" y="-19050"/>
              <a:ext cx="1865850" cy="667380"/>
            </a:xfrm>
            <a:prstGeom prst="rect">
              <a:avLst/>
            </a:prstGeom>
          </p:spPr>
          <p:txBody>
            <a:bodyPr lIns="50800" tIns="50800" rIns="50800" bIns="50800" rtlCol="0" anchor="t"/>
            <a:lstStyle/>
            <a:p>
              <a:pPr algn="l">
                <a:lnSpc>
                  <a:spcPts val="3240"/>
                </a:lnSpc>
              </a:pPr>
              <a:r>
                <a:rPr lang="en-US" sz="2700" spc="-1">
                  <a:solidFill>
                    <a:srgbClr val="000000"/>
                  </a:solidFill>
                  <a:latin typeface="Arimo"/>
                  <a:ea typeface="Arimo"/>
                  <a:cs typeface="Arimo"/>
                  <a:sym typeface="Arimo"/>
                </a:rPr>
                <a:t>SANTÉ</a:t>
              </a:r>
            </a:p>
          </p:txBody>
        </p:sp>
      </p:grpSp>
      <p:grpSp>
        <p:nvGrpSpPr>
          <p:cNvPr id="35" name="Group 35"/>
          <p:cNvGrpSpPr/>
          <p:nvPr/>
        </p:nvGrpSpPr>
        <p:grpSpPr>
          <a:xfrm>
            <a:off x="16641180" y="9640620"/>
            <a:ext cx="271080" cy="292680"/>
            <a:chOff x="0" y="0"/>
            <a:chExt cx="361440" cy="390240"/>
          </a:xfrm>
        </p:grpSpPr>
        <p:sp>
          <p:nvSpPr>
            <p:cNvPr id="36" name="Freeform 36"/>
            <p:cNvSpPr/>
            <p:nvPr/>
          </p:nvSpPr>
          <p:spPr>
            <a:xfrm>
              <a:off x="0" y="0"/>
              <a:ext cx="361440" cy="390240"/>
            </a:xfrm>
            <a:custGeom>
              <a:avLst/>
              <a:gdLst/>
              <a:ahLst/>
              <a:cxnLst/>
              <a:rect l="l" t="t" r="r" b="b"/>
              <a:pathLst>
                <a:path w="361440" h="390240">
                  <a:moveTo>
                    <a:pt x="0" y="0"/>
                  </a:moveTo>
                  <a:lnTo>
                    <a:pt x="361440" y="0"/>
                  </a:lnTo>
                  <a:lnTo>
                    <a:pt x="361440" y="390240"/>
                  </a:lnTo>
                  <a:lnTo>
                    <a:pt x="0" y="390240"/>
                  </a:lnTo>
                  <a:close/>
                </a:path>
              </a:pathLst>
            </a:custGeom>
            <a:solidFill>
              <a:srgbClr val="000000">
                <a:alpha val="0"/>
              </a:srgbClr>
            </a:solidFill>
          </p:spPr>
        </p:sp>
        <p:sp>
          <p:nvSpPr>
            <p:cNvPr id="37" name="TextBox 37"/>
            <p:cNvSpPr txBox="1"/>
            <p:nvPr/>
          </p:nvSpPr>
          <p:spPr>
            <a:xfrm>
              <a:off x="0" y="0"/>
              <a:ext cx="361440" cy="390240"/>
            </a:xfrm>
            <a:prstGeom prst="rect">
              <a:avLst/>
            </a:prstGeom>
          </p:spPr>
          <p:txBody>
            <a:bodyPr lIns="0" tIns="0" rIns="0" bIns="0" rtlCol="0" anchor="t"/>
            <a:lstStyle/>
            <a:p>
              <a:pPr algn="l">
                <a:lnSpc>
                  <a:spcPts val="2160"/>
                </a:lnSpc>
              </a:pPr>
              <a:r>
                <a:rPr lang="en-US" sz="1800" spc="15">
                  <a:solidFill>
                    <a:srgbClr val="888888"/>
                  </a:solidFill>
                  <a:latin typeface="TT Rounds Condensed"/>
                  <a:ea typeface="TT Rounds Condensed"/>
                  <a:cs typeface="TT Rounds Condensed"/>
                  <a:sym typeface="TT Rounds Condensed"/>
                </a:rPr>
                <a:t>25</a:t>
              </a:r>
            </a:p>
          </p:txBody>
        </p:sp>
      </p:grpSp>
      <p:grpSp>
        <p:nvGrpSpPr>
          <p:cNvPr id="38" name="Group 38"/>
          <p:cNvGrpSpPr/>
          <p:nvPr/>
        </p:nvGrpSpPr>
        <p:grpSpPr>
          <a:xfrm>
            <a:off x="7579980" y="9635220"/>
            <a:ext cx="6583140" cy="514080"/>
            <a:chOff x="0" y="0"/>
            <a:chExt cx="8777520" cy="685440"/>
          </a:xfrm>
        </p:grpSpPr>
        <p:sp>
          <p:nvSpPr>
            <p:cNvPr id="39" name="Freeform 39"/>
            <p:cNvSpPr/>
            <p:nvPr/>
          </p:nvSpPr>
          <p:spPr>
            <a:xfrm>
              <a:off x="0" y="0"/>
              <a:ext cx="8777520" cy="685440"/>
            </a:xfrm>
            <a:custGeom>
              <a:avLst/>
              <a:gdLst/>
              <a:ahLst/>
              <a:cxnLst/>
              <a:rect l="l" t="t" r="r" b="b"/>
              <a:pathLst>
                <a:path w="8777520" h="685440">
                  <a:moveTo>
                    <a:pt x="0" y="0"/>
                  </a:moveTo>
                  <a:lnTo>
                    <a:pt x="8777520" y="0"/>
                  </a:lnTo>
                  <a:lnTo>
                    <a:pt x="8777520" y="685440"/>
                  </a:lnTo>
                  <a:lnTo>
                    <a:pt x="0" y="685440"/>
                  </a:lnTo>
                  <a:close/>
                </a:path>
              </a:pathLst>
            </a:custGeom>
            <a:solidFill>
              <a:srgbClr val="000000">
                <a:alpha val="0"/>
              </a:srgbClr>
            </a:solidFill>
          </p:spPr>
        </p:sp>
        <p:sp>
          <p:nvSpPr>
            <p:cNvPr id="40" name="TextBox 40"/>
            <p:cNvSpPr txBox="1"/>
            <p:nvPr/>
          </p:nvSpPr>
          <p:spPr>
            <a:xfrm>
              <a:off x="0" y="-9525"/>
              <a:ext cx="8777520" cy="694965"/>
            </a:xfrm>
            <a:prstGeom prst="rect">
              <a:avLst/>
            </a:prstGeom>
          </p:spPr>
          <p:txBody>
            <a:bodyPr lIns="0" tIns="0" rIns="0" bIns="0" rtlCol="0" anchor="ctr"/>
            <a:lstStyle/>
            <a:p>
              <a:pPr algn="ctr">
                <a:lnSpc>
                  <a:spcPts val="2646"/>
                </a:lnSpc>
              </a:pPr>
              <a:r>
                <a:rPr lang="en-US" sz="2205" spc="19">
                  <a:solidFill>
                    <a:srgbClr val="898989"/>
                  </a:solidFill>
                  <a:latin typeface="TT Rounds Condensed"/>
                  <a:ea typeface="TT Rounds Condensed"/>
                  <a:cs typeface="TT Rounds Condensed"/>
                  <a:sym typeface="TT Rounds Condensed"/>
                </a:rPr>
                <a:t>François CARRÉ - Pr émérite CHU de Rennes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3860222" y="2447059"/>
            <a:ext cx="11502737" cy="5205846"/>
            <a:chOff x="0" y="0"/>
            <a:chExt cx="3029527" cy="1371087"/>
          </a:xfrm>
        </p:grpSpPr>
        <p:sp>
          <p:nvSpPr>
            <p:cNvPr id="4" name="Freeform 4"/>
            <p:cNvSpPr/>
            <p:nvPr/>
          </p:nvSpPr>
          <p:spPr>
            <a:xfrm>
              <a:off x="0" y="0"/>
              <a:ext cx="3029527" cy="1371087"/>
            </a:xfrm>
            <a:custGeom>
              <a:avLst/>
              <a:gdLst/>
              <a:ahLst/>
              <a:cxnLst/>
              <a:rect l="l" t="t" r="r" b="b"/>
              <a:pathLst>
                <a:path w="3029527" h="1371087">
                  <a:moveTo>
                    <a:pt x="34326" y="0"/>
                  </a:moveTo>
                  <a:lnTo>
                    <a:pt x="2995202" y="0"/>
                  </a:lnTo>
                  <a:cubicBezTo>
                    <a:pt x="3004306" y="0"/>
                    <a:pt x="3013036" y="3616"/>
                    <a:pt x="3019474" y="10054"/>
                  </a:cubicBezTo>
                  <a:cubicBezTo>
                    <a:pt x="3025911" y="16491"/>
                    <a:pt x="3029527" y="25222"/>
                    <a:pt x="3029527" y="34326"/>
                  </a:cubicBezTo>
                  <a:lnTo>
                    <a:pt x="3029527" y="1336761"/>
                  </a:lnTo>
                  <a:cubicBezTo>
                    <a:pt x="3029527" y="1345865"/>
                    <a:pt x="3025911" y="1354596"/>
                    <a:pt x="3019474" y="1361033"/>
                  </a:cubicBezTo>
                  <a:cubicBezTo>
                    <a:pt x="3013036" y="1367471"/>
                    <a:pt x="3004306" y="1371087"/>
                    <a:pt x="2995202" y="1371087"/>
                  </a:cubicBezTo>
                  <a:lnTo>
                    <a:pt x="34326" y="1371087"/>
                  </a:lnTo>
                  <a:cubicBezTo>
                    <a:pt x="25222" y="1371087"/>
                    <a:pt x="16491" y="1367471"/>
                    <a:pt x="10054" y="1361033"/>
                  </a:cubicBezTo>
                  <a:cubicBezTo>
                    <a:pt x="3616" y="1354596"/>
                    <a:pt x="0" y="1345865"/>
                    <a:pt x="0" y="1336761"/>
                  </a:cubicBezTo>
                  <a:lnTo>
                    <a:pt x="0" y="34326"/>
                  </a:lnTo>
                  <a:cubicBezTo>
                    <a:pt x="0" y="25222"/>
                    <a:pt x="3616" y="16491"/>
                    <a:pt x="10054" y="10054"/>
                  </a:cubicBezTo>
                  <a:cubicBezTo>
                    <a:pt x="16491" y="3616"/>
                    <a:pt x="25222" y="0"/>
                    <a:pt x="34326" y="0"/>
                  </a:cubicBezTo>
                  <a:close/>
                </a:path>
              </a:pathLst>
            </a:custGeom>
            <a:solidFill>
              <a:srgbClr val="FFFFFF"/>
            </a:solidFill>
          </p:spPr>
        </p:sp>
        <p:sp>
          <p:nvSpPr>
            <p:cNvPr id="5" name="TextBox 5"/>
            <p:cNvSpPr txBox="1"/>
            <p:nvPr/>
          </p:nvSpPr>
          <p:spPr>
            <a:xfrm>
              <a:off x="0" y="0"/>
              <a:ext cx="3029527" cy="1371087"/>
            </a:xfrm>
            <a:prstGeom prst="rect">
              <a:avLst/>
            </a:prstGeom>
          </p:spPr>
          <p:txBody>
            <a:bodyPr lIns="50800" tIns="50800" rIns="50800" bIns="50800" rtlCol="0" anchor="ctr"/>
            <a:lstStyle/>
            <a:p>
              <a:pPr algn="ctr">
                <a:lnSpc>
                  <a:spcPts val="5879"/>
                </a:lnSpc>
              </a:pPr>
              <a:r>
                <a:rPr lang="en-US" sz="4899" spc="41">
                  <a:solidFill>
                    <a:srgbClr val="000000"/>
                  </a:solidFill>
                  <a:latin typeface="TT Rounds Condensed"/>
                  <a:ea typeface="TT Rounds Condensed"/>
                  <a:cs typeface="TT Rounds Condensed"/>
                  <a:sym typeface="TT Rounds Condensed"/>
                </a:rPr>
                <a:t>Dans quelle mesure une situation d’EPS et une situation d’APQ peuvent-elles s’articuler et/ou être complémentaires?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1028700" y="2008165"/>
            <a:ext cx="16547523" cy="6333258"/>
            <a:chOff x="0" y="0"/>
            <a:chExt cx="4358195" cy="1668018"/>
          </a:xfrm>
        </p:grpSpPr>
        <p:sp>
          <p:nvSpPr>
            <p:cNvPr id="4" name="Freeform 4"/>
            <p:cNvSpPr/>
            <p:nvPr/>
          </p:nvSpPr>
          <p:spPr>
            <a:xfrm>
              <a:off x="0" y="0"/>
              <a:ext cx="4358196" cy="1668019"/>
            </a:xfrm>
            <a:custGeom>
              <a:avLst/>
              <a:gdLst/>
              <a:ahLst/>
              <a:cxnLst/>
              <a:rect l="l" t="t" r="r" b="b"/>
              <a:pathLst>
                <a:path w="4358196" h="1668019">
                  <a:moveTo>
                    <a:pt x="23861" y="0"/>
                  </a:moveTo>
                  <a:lnTo>
                    <a:pt x="4334335" y="0"/>
                  </a:lnTo>
                  <a:cubicBezTo>
                    <a:pt x="4347513" y="0"/>
                    <a:pt x="4358196" y="10683"/>
                    <a:pt x="4358196" y="23861"/>
                  </a:cubicBezTo>
                  <a:lnTo>
                    <a:pt x="4358196" y="1644158"/>
                  </a:lnTo>
                  <a:cubicBezTo>
                    <a:pt x="4358196" y="1650486"/>
                    <a:pt x="4355682" y="1656555"/>
                    <a:pt x="4351207" y="1661030"/>
                  </a:cubicBezTo>
                  <a:cubicBezTo>
                    <a:pt x="4346732" y="1665505"/>
                    <a:pt x="4340663" y="1668019"/>
                    <a:pt x="4334335" y="1668019"/>
                  </a:cubicBezTo>
                  <a:lnTo>
                    <a:pt x="23861" y="1668019"/>
                  </a:lnTo>
                  <a:cubicBezTo>
                    <a:pt x="17533" y="1668019"/>
                    <a:pt x="11463" y="1665505"/>
                    <a:pt x="6989" y="1661030"/>
                  </a:cubicBezTo>
                  <a:cubicBezTo>
                    <a:pt x="2514" y="1656555"/>
                    <a:pt x="0" y="1650486"/>
                    <a:pt x="0" y="1644158"/>
                  </a:cubicBezTo>
                  <a:lnTo>
                    <a:pt x="0" y="23861"/>
                  </a:lnTo>
                  <a:cubicBezTo>
                    <a:pt x="0" y="17533"/>
                    <a:pt x="2514" y="11463"/>
                    <a:pt x="6989" y="6989"/>
                  </a:cubicBezTo>
                  <a:cubicBezTo>
                    <a:pt x="11463" y="2514"/>
                    <a:pt x="17533" y="0"/>
                    <a:pt x="23861" y="0"/>
                  </a:cubicBezTo>
                  <a:close/>
                </a:path>
              </a:pathLst>
            </a:custGeom>
            <a:solidFill>
              <a:srgbClr val="FFFFFF"/>
            </a:solidFill>
          </p:spPr>
        </p:sp>
        <p:sp>
          <p:nvSpPr>
            <p:cNvPr id="5" name="TextBox 5"/>
            <p:cNvSpPr txBox="1"/>
            <p:nvPr/>
          </p:nvSpPr>
          <p:spPr>
            <a:xfrm>
              <a:off x="0" y="0"/>
              <a:ext cx="4358195" cy="1668018"/>
            </a:xfrm>
            <a:prstGeom prst="rect">
              <a:avLst/>
            </a:prstGeom>
          </p:spPr>
          <p:txBody>
            <a:bodyPr lIns="50800" tIns="50800" rIns="50800" bIns="50800" rtlCol="0" anchor="ctr"/>
            <a:lstStyle/>
            <a:p>
              <a:pPr algn="ctr">
                <a:lnSpc>
                  <a:spcPts val="2160"/>
                </a:lnSpc>
              </a:pPr>
              <a:endParaRPr/>
            </a:p>
          </p:txBody>
        </p:sp>
      </p:grpSp>
      <p:grpSp>
        <p:nvGrpSpPr>
          <p:cNvPr id="6" name="Group 6"/>
          <p:cNvGrpSpPr/>
          <p:nvPr/>
        </p:nvGrpSpPr>
        <p:grpSpPr>
          <a:xfrm>
            <a:off x="12249847" y="2696656"/>
            <a:ext cx="5791200" cy="5408211"/>
            <a:chOff x="0" y="0"/>
            <a:chExt cx="7721600" cy="7210948"/>
          </a:xfrm>
        </p:grpSpPr>
        <p:sp>
          <p:nvSpPr>
            <p:cNvPr id="7" name="Freeform 7"/>
            <p:cNvSpPr/>
            <p:nvPr/>
          </p:nvSpPr>
          <p:spPr>
            <a:xfrm>
              <a:off x="-1524" y="-1524"/>
              <a:ext cx="7724648" cy="7213981"/>
            </a:xfrm>
            <a:custGeom>
              <a:avLst/>
              <a:gdLst/>
              <a:ahLst/>
              <a:cxnLst/>
              <a:rect l="l" t="t" r="r" b="b"/>
              <a:pathLst>
                <a:path w="7724648" h="7213981">
                  <a:moveTo>
                    <a:pt x="1524" y="0"/>
                  </a:moveTo>
                  <a:lnTo>
                    <a:pt x="7723124" y="0"/>
                  </a:lnTo>
                  <a:cubicBezTo>
                    <a:pt x="7724013" y="0"/>
                    <a:pt x="7724648" y="762"/>
                    <a:pt x="7724648" y="1524"/>
                  </a:cubicBezTo>
                  <a:lnTo>
                    <a:pt x="7724648" y="7212457"/>
                  </a:lnTo>
                  <a:cubicBezTo>
                    <a:pt x="7724648" y="7213346"/>
                    <a:pt x="7723886" y="7213981"/>
                    <a:pt x="7723124" y="7213981"/>
                  </a:cubicBezTo>
                  <a:lnTo>
                    <a:pt x="1524" y="7213981"/>
                  </a:lnTo>
                  <a:cubicBezTo>
                    <a:pt x="635" y="7213981"/>
                    <a:pt x="0" y="7213219"/>
                    <a:pt x="0" y="7212457"/>
                  </a:cubicBezTo>
                  <a:lnTo>
                    <a:pt x="0" y="1524"/>
                  </a:lnTo>
                  <a:cubicBezTo>
                    <a:pt x="0" y="635"/>
                    <a:pt x="762" y="0"/>
                    <a:pt x="1524" y="0"/>
                  </a:cubicBezTo>
                  <a:moveTo>
                    <a:pt x="1524" y="3048"/>
                  </a:moveTo>
                  <a:lnTo>
                    <a:pt x="1524" y="1524"/>
                  </a:lnTo>
                  <a:lnTo>
                    <a:pt x="3048" y="1524"/>
                  </a:lnTo>
                  <a:lnTo>
                    <a:pt x="3048" y="7212457"/>
                  </a:lnTo>
                  <a:lnTo>
                    <a:pt x="1524" y="7212457"/>
                  </a:lnTo>
                  <a:lnTo>
                    <a:pt x="1524" y="7210933"/>
                  </a:lnTo>
                  <a:lnTo>
                    <a:pt x="7723124" y="7210933"/>
                  </a:lnTo>
                  <a:lnTo>
                    <a:pt x="7723124" y="7212457"/>
                  </a:lnTo>
                  <a:lnTo>
                    <a:pt x="7721600" y="7212457"/>
                  </a:lnTo>
                  <a:lnTo>
                    <a:pt x="7721600" y="1524"/>
                  </a:lnTo>
                  <a:lnTo>
                    <a:pt x="7723124" y="1524"/>
                  </a:lnTo>
                  <a:lnTo>
                    <a:pt x="7723124" y="3048"/>
                  </a:lnTo>
                  <a:lnTo>
                    <a:pt x="1524" y="3048"/>
                  </a:lnTo>
                  <a:close/>
                </a:path>
              </a:pathLst>
            </a:custGeom>
            <a:solidFill>
              <a:srgbClr val="000000"/>
            </a:solidFill>
          </p:spPr>
        </p:sp>
        <p:sp>
          <p:nvSpPr>
            <p:cNvPr id="8" name="TextBox 8"/>
            <p:cNvSpPr txBox="1"/>
            <p:nvPr/>
          </p:nvSpPr>
          <p:spPr>
            <a:xfrm>
              <a:off x="0" y="114300"/>
              <a:ext cx="7721600" cy="7096648"/>
            </a:xfrm>
            <a:prstGeom prst="rect">
              <a:avLst/>
            </a:prstGeom>
          </p:spPr>
          <p:txBody>
            <a:bodyPr lIns="50800" tIns="50800" rIns="50800" bIns="50800" rtlCol="0" anchor="t"/>
            <a:lstStyle/>
            <a:p>
              <a:pPr algn="l">
                <a:lnSpc>
                  <a:spcPts val="2580"/>
                </a:lnSpc>
              </a:pPr>
              <a:r>
                <a:rPr lang="en-US" sz="3199" b="1" spc="10">
                  <a:solidFill>
                    <a:srgbClr val="000000"/>
                  </a:solidFill>
                  <a:latin typeface="TT Rounds Condensed Bold"/>
                  <a:ea typeface="TT Rounds Condensed Bold"/>
                  <a:cs typeface="TT Rounds Condensed Bold"/>
                  <a:sym typeface="TT Rounds Condensed Bold"/>
                </a:rPr>
                <a:t>Ce qui est recherché</a:t>
              </a:r>
            </a:p>
            <a:p>
              <a:pPr algn="l">
                <a:lnSpc>
                  <a:spcPts val="3839"/>
                </a:lnSpc>
              </a:pPr>
              <a:r>
                <a:rPr lang="en-US" sz="3199" spc="29">
                  <a:solidFill>
                    <a:srgbClr val="000000"/>
                  </a:solidFill>
                  <a:latin typeface="TT Rounds Condensed"/>
                  <a:ea typeface="TT Rounds Condensed"/>
                  <a:cs typeface="TT Rounds Condensed"/>
                  <a:sym typeface="TT Rounds Condensed"/>
                </a:rPr>
                <a:t>Bouger, courir, autonomie</a:t>
              </a:r>
            </a:p>
            <a:p>
              <a:pPr algn="l">
                <a:lnSpc>
                  <a:spcPts val="3839"/>
                </a:lnSpc>
              </a:pPr>
              <a:r>
                <a:rPr lang="en-US" sz="3199" spc="29">
                  <a:solidFill>
                    <a:srgbClr val="000000"/>
                  </a:solidFill>
                  <a:latin typeface="TT Rounds Condensed"/>
                  <a:ea typeface="TT Rounds Condensed"/>
                  <a:cs typeface="TT Rounds Condensed"/>
                  <a:sym typeface="TT Rounds Condensed"/>
                </a:rPr>
                <a:t>S’engager totalement et suffisamment afin d’agir sur la filière anaérobie alactique  Produire des efforts courts et intenses dans des situations variées et aménagées (jeu, seul, à plusieurs, défis entre classes…)</a:t>
              </a:r>
            </a:p>
          </p:txBody>
        </p:sp>
      </p:grpSp>
      <p:grpSp>
        <p:nvGrpSpPr>
          <p:cNvPr id="9" name="Group 9"/>
          <p:cNvGrpSpPr/>
          <p:nvPr/>
        </p:nvGrpSpPr>
        <p:grpSpPr>
          <a:xfrm>
            <a:off x="6057202" y="4356362"/>
            <a:ext cx="6192645" cy="3387387"/>
            <a:chOff x="0" y="0"/>
            <a:chExt cx="8256860" cy="4516516"/>
          </a:xfrm>
        </p:grpSpPr>
        <p:sp>
          <p:nvSpPr>
            <p:cNvPr id="10" name="Freeform 10"/>
            <p:cNvSpPr/>
            <p:nvPr/>
          </p:nvSpPr>
          <p:spPr>
            <a:xfrm>
              <a:off x="57150" y="57150"/>
              <a:ext cx="8142605" cy="4402201"/>
            </a:xfrm>
            <a:custGeom>
              <a:avLst/>
              <a:gdLst/>
              <a:ahLst/>
              <a:cxnLst/>
              <a:rect l="l" t="t" r="r" b="b"/>
              <a:pathLst>
                <a:path w="8142605" h="4402201">
                  <a:moveTo>
                    <a:pt x="0" y="1834261"/>
                  </a:moveTo>
                  <a:lnTo>
                    <a:pt x="2226945" y="0"/>
                  </a:lnTo>
                  <a:lnTo>
                    <a:pt x="2226945" y="733679"/>
                  </a:lnTo>
                  <a:lnTo>
                    <a:pt x="4071239" y="733679"/>
                  </a:lnTo>
                  <a:cubicBezTo>
                    <a:pt x="4211828" y="733679"/>
                    <a:pt x="4325747" y="815848"/>
                    <a:pt x="4325747" y="917067"/>
                  </a:cubicBezTo>
                  <a:cubicBezTo>
                    <a:pt x="4325747" y="1018286"/>
                    <a:pt x="4211828" y="1100455"/>
                    <a:pt x="4071239" y="1100455"/>
                  </a:cubicBezTo>
                  <a:cubicBezTo>
                    <a:pt x="3930650" y="1100455"/>
                    <a:pt x="3816731" y="1182624"/>
                    <a:pt x="3816731" y="1283843"/>
                  </a:cubicBezTo>
                  <a:cubicBezTo>
                    <a:pt x="3816731" y="1385062"/>
                    <a:pt x="3930650" y="1467231"/>
                    <a:pt x="4071239" y="1467231"/>
                  </a:cubicBezTo>
                  <a:lnTo>
                    <a:pt x="5915533" y="1467231"/>
                  </a:lnTo>
                  <a:lnTo>
                    <a:pt x="5915533" y="733679"/>
                  </a:lnTo>
                  <a:lnTo>
                    <a:pt x="8142605" y="2567940"/>
                  </a:lnTo>
                  <a:lnTo>
                    <a:pt x="5915533" y="4402201"/>
                  </a:lnTo>
                  <a:lnTo>
                    <a:pt x="5915533" y="3668522"/>
                  </a:lnTo>
                  <a:lnTo>
                    <a:pt x="4071239" y="3668522"/>
                  </a:lnTo>
                  <a:cubicBezTo>
                    <a:pt x="3930650" y="3668522"/>
                    <a:pt x="3816731" y="3586353"/>
                    <a:pt x="3816731" y="3485134"/>
                  </a:cubicBezTo>
                  <a:lnTo>
                    <a:pt x="3816731" y="2934843"/>
                  </a:lnTo>
                  <a:lnTo>
                    <a:pt x="2226945" y="2934843"/>
                  </a:lnTo>
                  <a:lnTo>
                    <a:pt x="2226945" y="3668522"/>
                  </a:lnTo>
                  <a:close/>
                </a:path>
              </a:pathLst>
            </a:custGeom>
            <a:solidFill>
              <a:srgbClr val="4472C4"/>
            </a:solidFill>
          </p:spPr>
        </p:sp>
        <p:sp>
          <p:nvSpPr>
            <p:cNvPr id="11" name="Freeform 11"/>
            <p:cNvSpPr/>
            <p:nvPr/>
          </p:nvSpPr>
          <p:spPr>
            <a:xfrm>
              <a:off x="3873881" y="974217"/>
              <a:ext cx="509016" cy="550164"/>
            </a:xfrm>
            <a:custGeom>
              <a:avLst/>
              <a:gdLst/>
              <a:ahLst/>
              <a:cxnLst/>
              <a:rect l="l" t="t" r="r" b="b"/>
              <a:pathLst>
                <a:path w="509016" h="550164">
                  <a:moveTo>
                    <a:pt x="509016" y="0"/>
                  </a:moveTo>
                  <a:cubicBezTo>
                    <a:pt x="509016" y="101346"/>
                    <a:pt x="395097" y="183388"/>
                    <a:pt x="254508" y="183388"/>
                  </a:cubicBezTo>
                  <a:cubicBezTo>
                    <a:pt x="113919" y="183388"/>
                    <a:pt x="0" y="265557"/>
                    <a:pt x="0" y="366776"/>
                  </a:cubicBezTo>
                  <a:cubicBezTo>
                    <a:pt x="0" y="467995"/>
                    <a:pt x="113919" y="550164"/>
                    <a:pt x="254508" y="550164"/>
                  </a:cubicBezTo>
                  <a:lnTo>
                    <a:pt x="509016" y="550164"/>
                  </a:lnTo>
                  <a:close/>
                </a:path>
              </a:pathLst>
            </a:custGeom>
            <a:solidFill>
              <a:srgbClr val="365B9C"/>
            </a:solidFill>
          </p:spPr>
        </p:sp>
        <p:sp>
          <p:nvSpPr>
            <p:cNvPr id="12" name="Freeform 12"/>
            <p:cNvSpPr/>
            <p:nvPr/>
          </p:nvSpPr>
          <p:spPr>
            <a:xfrm>
              <a:off x="57150" y="57150"/>
              <a:ext cx="8142605" cy="4402201"/>
            </a:xfrm>
            <a:custGeom>
              <a:avLst/>
              <a:gdLst/>
              <a:ahLst/>
              <a:cxnLst/>
              <a:rect l="l" t="t" r="r" b="b"/>
              <a:pathLst>
                <a:path w="8142605" h="4402201">
                  <a:moveTo>
                    <a:pt x="0" y="1834261"/>
                  </a:moveTo>
                  <a:lnTo>
                    <a:pt x="2226945" y="0"/>
                  </a:lnTo>
                  <a:lnTo>
                    <a:pt x="2226945" y="733679"/>
                  </a:lnTo>
                  <a:lnTo>
                    <a:pt x="4071239" y="733679"/>
                  </a:lnTo>
                  <a:cubicBezTo>
                    <a:pt x="4211828" y="733679"/>
                    <a:pt x="4325747" y="815848"/>
                    <a:pt x="4325747" y="917067"/>
                  </a:cubicBezTo>
                  <a:cubicBezTo>
                    <a:pt x="4325747" y="1018286"/>
                    <a:pt x="4211828" y="1100455"/>
                    <a:pt x="4071239" y="1100455"/>
                  </a:cubicBezTo>
                  <a:cubicBezTo>
                    <a:pt x="3930650" y="1100455"/>
                    <a:pt x="3816731" y="1182624"/>
                    <a:pt x="3816731" y="1283843"/>
                  </a:cubicBezTo>
                  <a:cubicBezTo>
                    <a:pt x="3816731" y="1385062"/>
                    <a:pt x="3930650" y="1467231"/>
                    <a:pt x="4071239" y="1467231"/>
                  </a:cubicBezTo>
                  <a:lnTo>
                    <a:pt x="5915533" y="1467231"/>
                  </a:lnTo>
                  <a:lnTo>
                    <a:pt x="5915533" y="733679"/>
                  </a:lnTo>
                  <a:lnTo>
                    <a:pt x="8142605" y="2567940"/>
                  </a:lnTo>
                  <a:lnTo>
                    <a:pt x="5915533" y="4402201"/>
                  </a:lnTo>
                  <a:lnTo>
                    <a:pt x="5915533" y="3668522"/>
                  </a:lnTo>
                  <a:lnTo>
                    <a:pt x="4071239" y="3668522"/>
                  </a:lnTo>
                  <a:cubicBezTo>
                    <a:pt x="3930650" y="3668522"/>
                    <a:pt x="3816731" y="3586353"/>
                    <a:pt x="3816731" y="3485134"/>
                  </a:cubicBezTo>
                  <a:lnTo>
                    <a:pt x="3816731" y="2934843"/>
                  </a:lnTo>
                  <a:lnTo>
                    <a:pt x="2226945" y="2934843"/>
                  </a:lnTo>
                  <a:lnTo>
                    <a:pt x="2226945" y="3668522"/>
                  </a:lnTo>
                  <a:close/>
                  <a:moveTo>
                    <a:pt x="4325747" y="917067"/>
                  </a:moveTo>
                  <a:lnTo>
                    <a:pt x="4325747" y="1467358"/>
                  </a:lnTo>
                  <a:moveTo>
                    <a:pt x="3816858" y="1283970"/>
                  </a:moveTo>
                  <a:lnTo>
                    <a:pt x="3816858" y="2934843"/>
                  </a:lnTo>
                </a:path>
              </a:pathLst>
            </a:custGeom>
            <a:solidFill>
              <a:srgbClr val="000000">
                <a:alpha val="0"/>
              </a:srgbClr>
            </a:solidFill>
          </p:spPr>
        </p:sp>
        <p:sp>
          <p:nvSpPr>
            <p:cNvPr id="13" name="Freeform 13"/>
            <p:cNvSpPr/>
            <p:nvPr/>
          </p:nvSpPr>
          <p:spPr>
            <a:xfrm>
              <a:off x="0" y="-3937"/>
              <a:ext cx="8256905" cy="4524375"/>
            </a:xfrm>
            <a:custGeom>
              <a:avLst/>
              <a:gdLst/>
              <a:ahLst/>
              <a:cxnLst/>
              <a:rect l="l" t="t" r="r" b="b"/>
              <a:pathLst>
                <a:path w="8256905" h="4524375">
                  <a:moveTo>
                    <a:pt x="20828" y="1851279"/>
                  </a:moveTo>
                  <a:lnTo>
                    <a:pt x="2247773" y="17018"/>
                  </a:lnTo>
                  <a:cubicBezTo>
                    <a:pt x="2264791" y="2921"/>
                    <a:pt x="2288540" y="0"/>
                    <a:pt x="2308479" y="9398"/>
                  </a:cubicBezTo>
                  <a:cubicBezTo>
                    <a:pt x="2328418" y="18796"/>
                    <a:pt x="2341245" y="38989"/>
                    <a:pt x="2341245" y="61087"/>
                  </a:cubicBezTo>
                  <a:lnTo>
                    <a:pt x="2341245" y="794766"/>
                  </a:lnTo>
                  <a:lnTo>
                    <a:pt x="2284095" y="794766"/>
                  </a:lnTo>
                  <a:lnTo>
                    <a:pt x="2284095" y="737616"/>
                  </a:lnTo>
                  <a:lnTo>
                    <a:pt x="4128389" y="737616"/>
                  </a:lnTo>
                  <a:lnTo>
                    <a:pt x="4128389" y="794766"/>
                  </a:lnTo>
                  <a:lnTo>
                    <a:pt x="4128389" y="737616"/>
                  </a:lnTo>
                  <a:cubicBezTo>
                    <a:pt x="4281805" y="737616"/>
                    <a:pt x="4440047" y="829437"/>
                    <a:pt x="4440047" y="978154"/>
                  </a:cubicBezTo>
                  <a:lnTo>
                    <a:pt x="4382897" y="978154"/>
                  </a:lnTo>
                  <a:lnTo>
                    <a:pt x="4440047" y="978154"/>
                  </a:lnTo>
                  <a:cubicBezTo>
                    <a:pt x="4440047" y="1126871"/>
                    <a:pt x="4281932" y="1218692"/>
                    <a:pt x="4128389" y="1218692"/>
                  </a:cubicBezTo>
                  <a:lnTo>
                    <a:pt x="4128389" y="1161542"/>
                  </a:lnTo>
                  <a:lnTo>
                    <a:pt x="4128389" y="1218692"/>
                  </a:lnTo>
                  <a:cubicBezTo>
                    <a:pt x="4000754" y="1218692"/>
                    <a:pt x="3931031" y="1291082"/>
                    <a:pt x="3931031" y="1344930"/>
                  </a:cubicBezTo>
                  <a:lnTo>
                    <a:pt x="3873881" y="1344930"/>
                  </a:lnTo>
                  <a:lnTo>
                    <a:pt x="3931031" y="1344930"/>
                  </a:lnTo>
                  <a:cubicBezTo>
                    <a:pt x="3931031" y="1398778"/>
                    <a:pt x="4000754" y="1471168"/>
                    <a:pt x="4128389" y="1471168"/>
                  </a:cubicBezTo>
                  <a:lnTo>
                    <a:pt x="4128389" y="1528318"/>
                  </a:lnTo>
                  <a:lnTo>
                    <a:pt x="4128389" y="1471168"/>
                  </a:lnTo>
                  <a:lnTo>
                    <a:pt x="5972683" y="1471168"/>
                  </a:lnTo>
                  <a:lnTo>
                    <a:pt x="5972683" y="1528318"/>
                  </a:lnTo>
                  <a:lnTo>
                    <a:pt x="5915533" y="1528318"/>
                  </a:lnTo>
                  <a:lnTo>
                    <a:pt x="5915533" y="794766"/>
                  </a:lnTo>
                  <a:cubicBezTo>
                    <a:pt x="5915533" y="772668"/>
                    <a:pt x="5928233" y="752475"/>
                    <a:pt x="5948299" y="743077"/>
                  </a:cubicBezTo>
                  <a:cubicBezTo>
                    <a:pt x="5968365" y="733679"/>
                    <a:pt x="5991987" y="736600"/>
                    <a:pt x="6009005" y="750697"/>
                  </a:cubicBezTo>
                  <a:lnTo>
                    <a:pt x="8236077" y="2584958"/>
                  </a:lnTo>
                  <a:cubicBezTo>
                    <a:pt x="8249285" y="2595753"/>
                    <a:pt x="8256905" y="2612009"/>
                    <a:pt x="8256905" y="2629027"/>
                  </a:cubicBezTo>
                  <a:cubicBezTo>
                    <a:pt x="8256905" y="2646045"/>
                    <a:pt x="8249285" y="2662301"/>
                    <a:pt x="8236077" y="2673096"/>
                  </a:cubicBezTo>
                  <a:lnTo>
                    <a:pt x="6009005" y="4507357"/>
                  </a:lnTo>
                  <a:cubicBezTo>
                    <a:pt x="5991987" y="4521454"/>
                    <a:pt x="5968238" y="4524375"/>
                    <a:pt x="5948299" y="4514977"/>
                  </a:cubicBezTo>
                  <a:cubicBezTo>
                    <a:pt x="5928360" y="4505579"/>
                    <a:pt x="5915533" y="4485386"/>
                    <a:pt x="5915533" y="4463288"/>
                  </a:cubicBezTo>
                  <a:lnTo>
                    <a:pt x="5915533" y="3729609"/>
                  </a:lnTo>
                  <a:lnTo>
                    <a:pt x="5972683" y="3729609"/>
                  </a:lnTo>
                  <a:lnTo>
                    <a:pt x="5972683" y="3786759"/>
                  </a:lnTo>
                  <a:lnTo>
                    <a:pt x="4128389" y="3786759"/>
                  </a:lnTo>
                  <a:lnTo>
                    <a:pt x="4128389" y="3729609"/>
                  </a:lnTo>
                  <a:lnTo>
                    <a:pt x="4128389" y="3786759"/>
                  </a:lnTo>
                  <a:cubicBezTo>
                    <a:pt x="3974973" y="3786759"/>
                    <a:pt x="3816731" y="3694938"/>
                    <a:pt x="3816731" y="3546221"/>
                  </a:cubicBezTo>
                  <a:lnTo>
                    <a:pt x="3873881" y="3546221"/>
                  </a:lnTo>
                  <a:lnTo>
                    <a:pt x="3816731" y="3546221"/>
                  </a:lnTo>
                  <a:lnTo>
                    <a:pt x="3816731" y="2995930"/>
                  </a:lnTo>
                  <a:lnTo>
                    <a:pt x="3873881" y="2995930"/>
                  </a:lnTo>
                  <a:lnTo>
                    <a:pt x="3873881" y="3053080"/>
                  </a:lnTo>
                  <a:lnTo>
                    <a:pt x="2284095" y="3053080"/>
                  </a:lnTo>
                  <a:lnTo>
                    <a:pt x="2284095" y="2995930"/>
                  </a:lnTo>
                  <a:lnTo>
                    <a:pt x="2341245" y="2995930"/>
                  </a:lnTo>
                  <a:lnTo>
                    <a:pt x="2341245" y="3729609"/>
                  </a:lnTo>
                  <a:cubicBezTo>
                    <a:pt x="2341245" y="3751707"/>
                    <a:pt x="2328545" y="3771900"/>
                    <a:pt x="2308479" y="3781298"/>
                  </a:cubicBezTo>
                  <a:cubicBezTo>
                    <a:pt x="2288413" y="3790696"/>
                    <a:pt x="2264791" y="3787775"/>
                    <a:pt x="2247773" y="3773678"/>
                  </a:cubicBezTo>
                  <a:lnTo>
                    <a:pt x="20828" y="1939417"/>
                  </a:lnTo>
                  <a:cubicBezTo>
                    <a:pt x="7620" y="1928622"/>
                    <a:pt x="0" y="1912366"/>
                    <a:pt x="0" y="1895348"/>
                  </a:cubicBezTo>
                  <a:cubicBezTo>
                    <a:pt x="0" y="1878330"/>
                    <a:pt x="7620" y="1862074"/>
                    <a:pt x="20828" y="1851279"/>
                  </a:cubicBezTo>
                  <a:moveTo>
                    <a:pt x="93472" y="1939544"/>
                  </a:moveTo>
                  <a:lnTo>
                    <a:pt x="57150" y="1895348"/>
                  </a:lnTo>
                  <a:lnTo>
                    <a:pt x="93472" y="1851279"/>
                  </a:lnTo>
                  <a:lnTo>
                    <a:pt x="2320417" y="3685413"/>
                  </a:lnTo>
                  <a:lnTo>
                    <a:pt x="2284095" y="3729482"/>
                  </a:lnTo>
                  <a:lnTo>
                    <a:pt x="2226945" y="3729482"/>
                  </a:lnTo>
                  <a:lnTo>
                    <a:pt x="2226945" y="2995930"/>
                  </a:lnTo>
                  <a:cubicBezTo>
                    <a:pt x="2226945" y="2964307"/>
                    <a:pt x="2252472" y="2938780"/>
                    <a:pt x="2284095" y="2938780"/>
                  </a:cubicBezTo>
                  <a:lnTo>
                    <a:pt x="3874008" y="2938780"/>
                  </a:lnTo>
                  <a:cubicBezTo>
                    <a:pt x="3905631" y="2938780"/>
                    <a:pt x="3931158" y="2964307"/>
                    <a:pt x="3931158" y="2995930"/>
                  </a:cubicBezTo>
                  <a:lnTo>
                    <a:pt x="3931158" y="3546221"/>
                  </a:lnTo>
                  <a:cubicBezTo>
                    <a:pt x="3931158" y="3600069"/>
                    <a:pt x="4000881" y="3672459"/>
                    <a:pt x="4128516" y="3672459"/>
                  </a:cubicBezTo>
                  <a:lnTo>
                    <a:pt x="5972683" y="3672459"/>
                  </a:lnTo>
                  <a:cubicBezTo>
                    <a:pt x="6004306" y="3672459"/>
                    <a:pt x="6029833" y="3697986"/>
                    <a:pt x="6029833" y="3729609"/>
                  </a:cubicBezTo>
                  <a:lnTo>
                    <a:pt x="6029833" y="4463288"/>
                  </a:lnTo>
                  <a:lnTo>
                    <a:pt x="5972683" y="4463288"/>
                  </a:lnTo>
                  <a:lnTo>
                    <a:pt x="5936361" y="4419219"/>
                  </a:lnTo>
                  <a:lnTo>
                    <a:pt x="8163433" y="2584958"/>
                  </a:lnTo>
                  <a:lnTo>
                    <a:pt x="8199755" y="2629027"/>
                  </a:lnTo>
                  <a:lnTo>
                    <a:pt x="8163433" y="2673096"/>
                  </a:lnTo>
                  <a:lnTo>
                    <a:pt x="5936361" y="838962"/>
                  </a:lnTo>
                  <a:lnTo>
                    <a:pt x="5972683" y="794893"/>
                  </a:lnTo>
                  <a:lnTo>
                    <a:pt x="6029833" y="794893"/>
                  </a:lnTo>
                  <a:lnTo>
                    <a:pt x="6029833" y="1528572"/>
                  </a:lnTo>
                  <a:cubicBezTo>
                    <a:pt x="6029833" y="1560195"/>
                    <a:pt x="6004306" y="1585722"/>
                    <a:pt x="5972683" y="1585722"/>
                  </a:cubicBezTo>
                  <a:lnTo>
                    <a:pt x="4128389" y="1585722"/>
                  </a:lnTo>
                  <a:cubicBezTo>
                    <a:pt x="3974973" y="1585722"/>
                    <a:pt x="3816731" y="1493901"/>
                    <a:pt x="3816731" y="1345184"/>
                  </a:cubicBezTo>
                  <a:cubicBezTo>
                    <a:pt x="3816731" y="1196467"/>
                    <a:pt x="3974846" y="1104646"/>
                    <a:pt x="4128389" y="1104646"/>
                  </a:cubicBezTo>
                  <a:cubicBezTo>
                    <a:pt x="4256024" y="1104646"/>
                    <a:pt x="4325747" y="1032256"/>
                    <a:pt x="4325747" y="978408"/>
                  </a:cubicBezTo>
                  <a:cubicBezTo>
                    <a:pt x="4325747" y="924560"/>
                    <a:pt x="4256024" y="852170"/>
                    <a:pt x="4128389" y="852170"/>
                  </a:cubicBezTo>
                  <a:lnTo>
                    <a:pt x="2284095" y="852170"/>
                  </a:lnTo>
                  <a:cubicBezTo>
                    <a:pt x="2252472" y="852170"/>
                    <a:pt x="2226945" y="826643"/>
                    <a:pt x="2226945" y="795020"/>
                  </a:cubicBezTo>
                  <a:lnTo>
                    <a:pt x="2226945" y="61087"/>
                  </a:lnTo>
                  <a:lnTo>
                    <a:pt x="2284095" y="61087"/>
                  </a:lnTo>
                  <a:lnTo>
                    <a:pt x="2320417" y="105156"/>
                  </a:lnTo>
                  <a:lnTo>
                    <a:pt x="93472" y="1939417"/>
                  </a:lnTo>
                  <a:close/>
                </a:path>
              </a:pathLst>
            </a:custGeom>
            <a:solidFill>
              <a:srgbClr val="000000"/>
            </a:solidFill>
          </p:spPr>
        </p:sp>
        <p:sp>
          <p:nvSpPr>
            <p:cNvPr id="14" name="Freeform 14"/>
            <p:cNvSpPr/>
            <p:nvPr/>
          </p:nvSpPr>
          <p:spPr>
            <a:xfrm>
              <a:off x="3816731" y="917067"/>
              <a:ext cx="623316" cy="664591"/>
            </a:xfrm>
            <a:custGeom>
              <a:avLst/>
              <a:gdLst/>
              <a:ahLst/>
              <a:cxnLst/>
              <a:rect l="l" t="t" r="r" b="b"/>
              <a:pathLst>
                <a:path w="623316" h="664591">
                  <a:moveTo>
                    <a:pt x="623316" y="57150"/>
                  </a:moveTo>
                  <a:cubicBezTo>
                    <a:pt x="623316" y="205867"/>
                    <a:pt x="465201" y="297688"/>
                    <a:pt x="311658" y="297688"/>
                  </a:cubicBezTo>
                  <a:lnTo>
                    <a:pt x="311658" y="240538"/>
                  </a:lnTo>
                  <a:lnTo>
                    <a:pt x="311658" y="297688"/>
                  </a:lnTo>
                  <a:cubicBezTo>
                    <a:pt x="184023" y="297688"/>
                    <a:pt x="114300" y="370078"/>
                    <a:pt x="114300" y="423926"/>
                  </a:cubicBezTo>
                  <a:lnTo>
                    <a:pt x="57150" y="423926"/>
                  </a:lnTo>
                  <a:lnTo>
                    <a:pt x="114300" y="423926"/>
                  </a:lnTo>
                  <a:cubicBezTo>
                    <a:pt x="114300" y="477774"/>
                    <a:pt x="184023" y="550164"/>
                    <a:pt x="311658" y="550164"/>
                  </a:cubicBezTo>
                  <a:lnTo>
                    <a:pt x="311658" y="607314"/>
                  </a:lnTo>
                  <a:lnTo>
                    <a:pt x="311658" y="550164"/>
                  </a:lnTo>
                  <a:lnTo>
                    <a:pt x="566166" y="550164"/>
                  </a:lnTo>
                  <a:lnTo>
                    <a:pt x="566166" y="607314"/>
                  </a:lnTo>
                  <a:lnTo>
                    <a:pt x="509016" y="607314"/>
                  </a:lnTo>
                  <a:lnTo>
                    <a:pt x="509016" y="57150"/>
                  </a:lnTo>
                  <a:lnTo>
                    <a:pt x="566166" y="57150"/>
                  </a:lnTo>
                  <a:lnTo>
                    <a:pt x="623316" y="57150"/>
                  </a:lnTo>
                  <a:moveTo>
                    <a:pt x="509016" y="57150"/>
                  </a:moveTo>
                  <a:cubicBezTo>
                    <a:pt x="509016" y="25527"/>
                    <a:pt x="534543" y="0"/>
                    <a:pt x="566166" y="0"/>
                  </a:cubicBezTo>
                  <a:cubicBezTo>
                    <a:pt x="597789" y="0"/>
                    <a:pt x="623316" y="25527"/>
                    <a:pt x="623316" y="57150"/>
                  </a:cubicBezTo>
                  <a:lnTo>
                    <a:pt x="623316" y="607441"/>
                  </a:lnTo>
                  <a:cubicBezTo>
                    <a:pt x="623316" y="639064"/>
                    <a:pt x="597789" y="664591"/>
                    <a:pt x="566166" y="664591"/>
                  </a:cubicBezTo>
                  <a:lnTo>
                    <a:pt x="311658" y="664591"/>
                  </a:lnTo>
                  <a:cubicBezTo>
                    <a:pt x="158242" y="664591"/>
                    <a:pt x="0" y="572770"/>
                    <a:pt x="0" y="424053"/>
                  </a:cubicBezTo>
                  <a:cubicBezTo>
                    <a:pt x="0" y="275336"/>
                    <a:pt x="158115" y="183515"/>
                    <a:pt x="311658" y="183515"/>
                  </a:cubicBezTo>
                  <a:cubicBezTo>
                    <a:pt x="439293" y="183515"/>
                    <a:pt x="509016" y="111125"/>
                    <a:pt x="509016" y="57277"/>
                  </a:cubicBezTo>
                  <a:close/>
                </a:path>
              </a:pathLst>
            </a:custGeom>
            <a:solidFill>
              <a:srgbClr val="000000"/>
            </a:solidFill>
          </p:spPr>
        </p:sp>
        <p:sp>
          <p:nvSpPr>
            <p:cNvPr id="15" name="Freeform 15"/>
            <p:cNvSpPr/>
            <p:nvPr/>
          </p:nvSpPr>
          <p:spPr>
            <a:xfrm>
              <a:off x="0" y="-3937"/>
              <a:ext cx="8256905" cy="4524375"/>
            </a:xfrm>
            <a:custGeom>
              <a:avLst/>
              <a:gdLst/>
              <a:ahLst/>
              <a:cxnLst/>
              <a:rect l="l" t="t" r="r" b="b"/>
              <a:pathLst>
                <a:path w="8256905" h="4524375">
                  <a:moveTo>
                    <a:pt x="20828" y="1851279"/>
                  </a:moveTo>
                  <a:lnTo>
                    <a:pt x="2247773" y="17018"/>
                  </a:lnTo>
                  <a:cubicBezTo>
                    <a:pt x="2264791" y="2921"/>
                    <a:pt x="2288540" y="0"/>
                    <a:pt x="2308479" y="9398"/>
                  </a:cubicBezTo>
                  <a:cubicBezTo>
                    <a:pt x="2328418" y="18796"/>
                    <a:pt x="2341245" y="38989"/>
                    <a:pt x="2341245" y="61087"/>
                  </a:cubicBezTo>
                  <a:lnTo>
                    <a:pt x="2341245" y="794766"/>
                  </a:lnTo>
                  <a:lnTo>
                    <a:pt x="2284095" y="794766"/>
                  </a:lnTo>
                  <a:lnTo>
                    <a:pt x="2284095" y="737616"/>
                  </a:lnTo>
                  <a:lnTo>
                    <a:pt x="4128389" y="737616"/>
                  </a:lnTo>
                  <a:lnTo>
                    <a:pt x="4128389" y="794766"/>
                  </a:lnTo>
                  <a:lnTo>
                    <a:pt x="4128389" y="737616"/>
                  </a:lnTo>
                  <a:cubicBezTo>
                    <a:pt x="4281805" y="737616"/>
                    <a:pt x="4440047" y="829437"/>
                    <a:pt x="4440047" y="978154"/>
                  </a:cubicBezTo>
                  <a:lnTo>
                    <a:pt x="4382897" y="978154"/>
                  </a:lnTo>
                  <a:lnTo>
                    <a:pt x="4440047" y="978154"/>
                  </a:lnTo>
                  <a:cubicBezTo>
                    <a:pt x="4440047" y="1126871"/>
                    <a:pt x="4281932" y="1218692"/>
                    <a:pt x="4128389" y="1218692"/>
                  </a:cubicBezTo>
                  <a:lnTo>
                    <a:pt x="4128389" y="1161542"/>
                  </a:lnTo>
                  <a:lnTo>
                    <a:pt x="4128389" y="1218692"/>
                  </a:lnTo>
                  <a:cubicBezTo>
                    <a:pt x="4000754" y="1218692"/>
                    <a:pt x="3931031" y="1291082"/>
                    <a:pt x="3931031" y="1344930"/>
                  </a:cubicBezTo>
                  <a:lnTo>
                    <a:pt x="3873881" y="1344930"/>
                  </a:lnTo>
                  <a:lnTo>
                    <a:pt x="3931031" y="1344930"/>
                  </a:lnTo>
                  <a:cubicBezTo>
                    <a:pt x="3931031" y="1398778"/>
                    <a:pt x="4000754" y="1471168"/>
                    <a:pt x="4128389" y="1471168"/>
                  </a:cubicBezTo>
                  <a:lnTo>
                    <a:pt x="4128389" y="1528318"/>
                  </a:lnTo>
                  <a:lnTo>
                    <a:pt x="4128389" y="1471168"/>
                  </a:lnTo>
                  <a:lnTo>
                    <a:pt x="5972683" y="1471168"/>
                  </a:lnTo>
                  <a:lnTo>
                    <a:pt x="5972683" y="1528318"/>
                  </a:lnTo>
                  <a:lnTo>
                    <a:pt x="5915533" y="1528318"/>
                  </a:lnTo>
                  <a:lnTo>
                    <a:pt x="5915533" y="794766"/>
                  </a:lnTo>
                  <a:cubicBezTo>
                    <a:pt x="5915533" y="772668"/>
                    <a:pt x="5928233" y="752475"/>
                    <a:pt x="5948299" y="743077"/>
                  </a:cubicBezTo>
                  <a:cubicBezTo>
                    <a:pt x="5968365" y="733679"/>
                    <a:pt x="5991987" y="736600"/>
                    <a:pt x="6009005" y="750697"/>
                  </a:cubicBezTo>
                  <a:lnTo>
                    <a:pt x="8236077" y="2584958"/>
                  </a:lnTo>
                  <a:cubicBezTo>
                    <a:pt x="8249285" y="2595753"/>
                    <a:pt x="8256905" y="2612009"/>
                    <a:pt x="8256905" y="2629027"/>
                  </a:cubicBezTo>
                  <a:cubicBezTo>
                    <a:pt x="8256905" y="2646045"/>
                    <a:pt x="8249285" y="2662301"/>
                    <a:pt x="8236077" y="2673096"/>
                  </a:cubicBezTo>
                  <a:lnTo>
                    <a:pt x="6009005" y="4507357"/>
                  </a:lnTo>
                  <a:cubicBezTo>
                    <a:pt x="5991987" y="4521454"/>
                    <a:pt x="5968238" y="4524375"/>
                    <a:pt x="5948299" y="4514977"/>
                  </a:cubicBezTo>
                  <a:cubicBezTo>
                    <a:pt x="5928360" y="4505579"/>
                    <a:pt x="5915533" y="4485386"/>
                    <a:pt x="5915533" y="4463288"/>
                  </a:cubicBezTo>
                  <a:lnTo>
                    <a:pt x="5915533" y="3729609"/>
                  </a:lnTo>
                  <a:lnTo>
                    <a:pt x="5972683" y="3729609"/>
                  </a:lnTo>
                  <a:lnTo>
                    <a:pt x="5972683" y="3786759"/>
                  </a:lnTo>
                  <a:lnTo>
                    <a:pt x="4128389" y="3786759"/>
                  </a:lnTo>
                  <a:lnTo>
                    <a:pt x="4128389" y="3729609"/>
                  </a:lnTo>
                  <a:lnTo>
                    <a:pt x="4128389" y="3786759"/>
                  </a:lnTo>
                  <a:cubicBezTo>
                    <a:pt x="3974973" y="3786759"/>
                    <a:pt x="3816731" y="3694938"/>
                    <a:pt x="3816731" y="3546221"/>
                  </a:cubicBezTo>
                  <a:lnTo>
                    <a:pt x="3873881" y="3546221"/>
                  </a:lnTo>
                  <a:lnTo>
                    <a:pt x="3816731" y="3546221"/>
                  </a:lnTo>
                  <a:lnTo>
                    <a:pt x="3816731" y="2995930"/>
                  </a:lnTo>
                  <a:lnTo>
                    <a:pt x="3873881" y="2995930"/>
                  </a:lnTo>
                  <a:lnTo>
                    <a:pt x="3873881" y="3053080"/>
                  </a:lnTo>
                  <a:lnTo>
                    <a:pt x="2284095" y="3053080"/>
                  </a:lnTo>
                  <a:lnTo>
                    <a:pt x="2284095" y="2995930"/>
                  </a:lnTo>
                  <a:lnTo>
                    <a:pt x="2341245" y="2995930"/>
                  </a:lnTo>
                  <a:lnTo>
                    <a:pt x="2341245" y="3729609"/>
                  </a:lnTo>
                  <a:cubicBezTo>
                    <a:pt x="2341245" y="3751707"/>
                    <a:pt x="2328545" y="3771900"/>
                    <a:pt x="2308479" y="3781298"/>
                  </a:cubicBezTo>
                  <a:cubicBezTo>
                    <a:pt x="2288413" y="3790696"/>
                    <a:pt x="2264791" y="3787775"/>
                    <a:pt x="2247773" y="3773678"/>
                  </a:cubicBezTo>
                  <a:lnTo>
                    <a:pt x="20828" y="1939417"/>
                  </a:lnTo>
                  <a:cubicBezTo>
                    <a:pt x="7620" y="1928622"/>
                    <a:pt x="0" y="1912366"/>
                    <a:pt x="0" y="1895348"/>
                  </a:cubicBezTo>
                  <a:cubicBezTo>
                    <a:pt x="0" y="1878330"/>
                    <a:pt x="7620" y="1862074"/>
                    <a:pt x="20828" y="1851279"/>
                  </a:cubicBezTo>
                  <a:moveTo>
                    <a:pt x="93472" y="1939544"/>
                  </a:moveTo>
                  <a:lnTo>
                    <a:pt x="57150" y="1895348"/>
                  </a:lnTo>
                  <a:lnTo>
                    <a:pt x="93472" y="1851279"/>
                  </a:lnTo>
                  <a:lnTo>
                    <a:pt x="2320417" y="3685413"/>
                  </a:lnTo>
                  <a:lnTo>
                    <a:pt x="2284095" y="3729482"/>
                  </a:lnTo>
                  <a:lnTo>
                    <a:pt x="2226945" y="3729482"/>
                  </a:lnTo>
                  <a:lnTo>
                    <a:pt x="2226945" y="2995930"/>
                  </a:lnTo>
                  <a:cubicBezTo>
                    <a:pt x="2226945" y="2964307"/>
                    <a:pt x="2252472" y="2938780"/>
                    <a:pt x="2284095" y="2938780"/>
                  </a:cubicBezTo>
                  <a:lnTo>
                    <a:pt x="3874008" y="2938780"/>
                  </a:lnTo>
                  <a:cubicBezTo>
                    <a:pt x="3905631" y="2938780"/>
                    <a:pt x="3931158" y="2964307"/>
                    <a:pt x="3931158" y="2995930"/>
                  </a:cubicBezTo>
                  <a:lnTo>
                    <a:pt x="3931158" y="3546221"/>
                  </a:lnTo>
                  <a:cubicBezTo>
                    <a:pt x="3931158" y="3600069"/>
                    <a:pt x="4000881" y="3672459"/>
                    <a:pt x="4128516" y="3672459"/>
                  </a:cubicBezTo>
                  <a:lnTo>
                    <a:pt x="5972683" y="3672459"/>
                  </a:lnTo>
                  <a:cubicBezTo>
                    <a:pt x="6004306" y="3672459"/>
                    <a:pt x="6029833" y="3697986"/>
                    <a:pt x="6029833" y="3729609"/>
                  </a:cubicBezTo>
                  <a:lnTo>
                    <a:pt x="6029833" y="4463288"/>
                  </a:lnTo>
                  <a:lnTo>
                    <a:pt x="5972683" y="4463288"/>
                  </a:lnTo>
                  <a:lnTo>
                    <a:pt x="5936361" y="4419219"/>
                  </a:lnTo>
                  <a:lnTo>
                    <a:pt x="8163433" y="2584958"/>
                  </a:lnTo>
                  <a:lnTo>
                    <a:pt x="8199755" y="2629027"/>
                  </a:lnTo>
                  <a:lnTo>
                    <a:pt x="8163433" y="2673096"/>
                  </a:lnTo>
                  <a:lnTo>
                    <a:pt x="5936361" y="838962"/>
                  </a:lnTo>
                  <a:lnTo>
                    <a:pt x="5972683" y="794893"/>
                  </a:lnTo>
                  <a:lnTo>
                    <a:pt x="6029833" y="794893"/>
                  </a:lnTo>
                  <a:lnTo>
                    <a:pt x="6029833" y="1528572"/>
                  </a:lnTo>
                  <a:cubicBezTo>
                    <a:pt x="6029833" y="1560195"/>
                    <a:pt x="6004306" y="1585722"/>
                    <a:pt x="5972683" y="1585722"/>
                  </a:cubicBezTo>
                  <a:lnTo>
                    <a:pt x="4128389" y="1585722"/>
                  </a:lnTo>
                  <a:cubicBezTo>
                    <a:pt x="3974973" y="1585722"/>
                    <a:pt x="3816731" y="1493901"/>
                    <a:pt x="3816731" y="1345184"/>
                  </a:cubicBezTo>
                  <a:cubicBezTo>
                    <a:pt x="3816731" y="1196467"/>
                    <a:pt x="3974846" y="1104646"/>
                    <a:pt x="4128389" y="1104646"/>
                  </a:cubicBezTo>
                  <a:cubicBezTo>
                    <a:pt x="4256024" y="1104646"/>
                    <a:pt x="4325747" y="1032256"/>
                    <a:pt x="4325747" y="978408"/>
                  </a:cubicBezTo>
                  <a:cubicBezTo>
                    <a:pt x="4325747" y="924560"/>
                    <a:pt x="4256024" y="852170"/>
                    <a:pt x="4128389" y="852170"/>
                  </a:cubicBezTo>
                  <a:lnTo>
                    <a:pt x="2284095" y="852170"/>
                  </a:lnTo>
                  <a:cubicBezTo>
                    <a:pt x="2252472" y="852170"/>
                    <a:pt x="2226945" y="826643"/>
                    <a:pt x="2226945" y="795020"/>
                  </a:cubicBezTo>
                  <a:lnTo>
                    <a:pt x="2226945" y="61087"/>
                  </a:lnTo>
                  <a:lnTo>
                    <a:pt x="2284095" y="61087"/>
                  </a:lnTo>
                  <a:lnTo>
                    <a:pt x="2320417" y="105156"/>
                  </a:lnTo>
                  <a:lnTo>
                    <a:pt x="93472" y="1939417"/>
                  </a:lnTo>
                  <a:close/>
                  <a:moveTo>
                    <a:pt x="4440047" y="978154"/>
                  </a:moveTo>
                  <a:lnTo>
                    <a:pt x="4440047" y="1528445"/>
                  </a:lnTo>
                  <a:lnTo>
                    <a:pt x="4325747" y="1528445"/>
                  </a:lnTo>
                  <a:lnTo>
                    <a:pt x="4325747" y="978154"/>
                  </a:lnTo>
                  <a:close/>
                  <a:moveTo>
                    <a:pt x="3931158" y="1345057"/>
                  </a:moveTo>
                  <a:lnTo>
                    <a:pt x="3931158" y="2995930"/>
                  </a:lnTo>
                  <a:lnTo>
                    <a:pt x="3816858" y="2995930"/>
                  </a:lnTo>
                  <a:lnTo>
                    <a:pt x="3816858" y="1345057"/>
                  </a:lnTo>
                  <a:close/>
                </a:path>
              </a:pathLst>
            </a:custGeom>
            <a:solidFill>
              <a:srgbClr val="000000"/>
            </a:solidFill>
          </p:spPr>
        </p:sp>
      </p:grpSp>
      <p:grpSp>
        <p:nvGrpSpPr>
          <p:cNvPr id="16" name="Group 16"/>
          <p:cNvGrpSpPr/>
          <p:nvPr/>
        </p:nvGrpSpPr>
        <p:grpSpPr>
          <a:xfrm>
            <a:off x="6057202" y="5072373"/>
            <a:ext cx="2742921" cy="1636865"/>
            <a:chOff x="0" y="0"/>
            <a:chExt cx="3657228" cy="2182486"/>
          </a:xfrm>
        </p:grpSpPr>
        <p:sp>
          <p:nvSpPr>
            <p:cNvPr id="17" name="Freeform 17"/>
            <p:cNvSpPr/>
            <p:nvPr/>
          </p:nvSpPr>
          <p:spPr>
            <a:xfrm>
              <a:off x="0" y="0"/>
              <a:ext cx="3657219" cy="2182495"/>
            </a:xfrm>
            <a:custGeom>
              <a:avLst/>
              <a:gdLst/>
              <a:ahLst/>
              <a:cxnLst/>
              <a:rect l="l" t="t" r="r" b="b"/>
              <a:pathLst>
                <a:path w="3657219" h="2182495">
                  <a:moveTo>
                    <a:pt x="12700" y="0"/>
                  </a:moveTo>
                  <a:lnTo>
                    <a:pt x="3644519" y="0"/>
                  </a:lnTo>
                  <a:cubicBezTo>
                    <a:pt x="3651504" y="0"/>
                    <a:pt x="3657219" y="5715"/>
                    <a:pt x="3657219" y="12700"/>
                  </a:cubicBezTo>
                  <a:lnTo>
                    <a:pt x="3657219" y="2169795"/>
                  </a:lnTo>
                  <a:cubicBezTo>
                    <a:pt x="3657219" y="2176780"/>
                    <a:pt x="3651504" y="2182495"/>
                    <a:pt x="3644519" y="2182495"/>
                  </a:cubicBezTo>
                  <a:lnTo>
                    <a:pt x="12700" y="2182495"/>
                  </a:lnTo>
                  <a:cubicBezTo>
                    <a:pt x="5715" y="2182495"/>
                    <a:pt x="0" y="2176780"/>
                    <a:pt x="0" y="2169795"/>
                  </a:cubicBezTo>
                  <a:lnTo>
                    <a:pt x="0" y="12700"/>
                  </a:lnTo>
                  <a:cubicBezTo>
                    <a:pt x="0" y="5715"/>
                    <a:pt x="5715" y="0"/>
                    <a:pt x="12700" y="0"/>
                  </a:cubicBezTo>
                  <a:moveTo>
                    <a:pt x="12700" y="25400"/>
                  </a:moveTo>
                  <a:lnTo>
                    <a:pt x="12700" y="12700"/>
                  </a:lnTo>
                  <a:lnTo>
                    <a:pt x="25400" y="12700"/>
                  </a:lnTo>
                  <a:lnTo>
                    <a:pt x="25400" y="2169795"/>
                  </a:lnTo>
                  <a:lnTo>
                    <a:pt x="12700" y="2169795"/>
                  </a:lnTo>
                  <a:lnTo>
                    <a:pt x="12700" y="2157095"/>
                  </a:lnTo>
                  <a:lnTo>
                    <a:pt x="3644519" y="2157095"/>
                  </a:lnTo>
                  <a:lnTo>
                    <a:pt x="3644519" y="2169795"/>
                  </a:lnTo>
                  <a:lnTo>
                    <a:pt x="3631819" y="2169795"/>
                  </a:lnTo>
                  <a:lnTo>
                    <a:pt x="3631819" y="12700"/>
                  </a:lnTo>
                  <a:lnTo>
                    <a:pt x="3644519" y="12700"/>
                  </a:lnTo>
                  <a:lnTo>
                    <a:pt x="3644519" y="25400"/>
                  </a:lnTo>
                  <a:lnTo>
                    <a:pt x="12700" y="25400"/>
                  </a:lnTo>
                  <a:close/>
                </a:path>
              </a:pathLst>
            </a:custGeom>
            <a:solidFill>
              <a:srgbClr val="000000"/>
            </a:solidFill>
          </p:spPr>
        </p:sp>
        <p:sp>
          <p:nvSpPr>
            <p:cNvPr id="18" name="TextBox 18"/>
            <p:cNvSpPr txBox="1"/>
            <p:nvPr/>
          </p:nvSpPr>
          <p:spPr>
            <a:xfrm>
              <a:off x="0" y="57150"/>
              <a:ext cx="3657228" cy="2125336"/>
            </a:xfrm>
            <a:prstGeom prst="rect">
              <a:avLst/>
            </a:prstGeom>
          </p:spPr>
          <p:txBody>
            <a:bodyPr lIns="50800" tIns="50800" rIns="50800" bIns="50800" rtlCol="0" anchor="ctr"/>
            <a:lstStyle/>
            <a:p>
              <a:pPr algn="ctr">
                <a:lnSpc>
                  <a:spcPts val="5184"/>
                </a:lnSpc>
              </a:pPr>
              <a:r>
                <a:rPr lang="en-US" sz="4800" spc="44">
                  <a:solidFill>
                    <a:srgbClr val="FFFFFF"/>
                  </a:solidFill>
                  <a:latin typeface="TT Rounds Condensed"/>
                  <a:ea typeface="TT Rounds Condensed"/>
                  <a:cs typeface="TT Rounds Condensed"/>
                  <a:sym typeface="TT Rounds Condensed"/>
                </a:rPr>
                <a:t>EPS</a:t>
              </a:r>
            </a:p>
          </p:txBody>
        </p:sp>
      </p:grpSp>
      <p:grpSp>
        <p:nvGrpSpPr>
          <p:cNvPr id="19" name="Group 19"/>
          <p:cNvGrpSpPr/>
          <p:nvPr/>
        </p:nvGrpSpPr>
        <p:grpSpPr>
          <a:xfrm>
            <a:off x="8800123" y="5143500"/>
            <a:ext cx="3238170" cy="2352876"/>
            <a:chOff x="0" y="0"/>
            <a:chExt cx="4317560" cy="3137168"/>
          </a:xfrm>
        </p:grpSpPr>
        <p:sp>
          <p:nvSpPr>
            <p:cNvPr id="20" name="Freeform 20"/>
            <p:cNvSpPr/>
            <p:nvPr/>
          </p:nvSpPr>
          <p:spPr>
            <a:xfrm>
              <a:off x="0" y="0"/>
              <a:ext cx="4317619" cy="3137154"/>
            </a:xfrm>
            <a:custGeom>
              <a:avLst/>
              <a:gdLst/>
              <a:ahLst/>
              <a:cxnLst/>
              <a:rect l="l" t="t" r="r" b="b"/>
              <a:pathLst>
                <a:path w="4317619" h="3137154">
                  <a:moveTo>
                    <a:pt x="12700" y="0"/>
                  </a:moveTo>
                  <a:lnTo>
                    <a:pt x="4304919" y="0"/>
                  </a:lnTo>
                  <a:cubicBezTo>
                    <a:pt x="4311904" y="0"/>
                    <a:pt x="4317619" y="5715"/>
                    <a:pt x="4317619" y="12700"/>
                  </a:cubicBezTo>
                  <a:lnTo>
                    <a:pt x="4317619" y="3124454"/>
                  </a:lnTo>
                  <a:cubicBezTo>
                    <a:pt x="4317619" y="3131439"/>
                    <a:pt x="4311904" y="3137154"/>
                    <a:pt x="4304919" y="3137154"/>
                  </a:cubicBezTo>
                  <a:lnTo>
                    <a:pt x="12700" y="3137154"/>
                  </a:lnTo>
                  <a:cubicBezTo>
                    <a:pt x="5715" y="3137154"/>
                    <a:pt x="0" y="3131439"/>
                    <a:pt x="0" y="3124454"/>
                  </a:cubicBezTo>
                  <a:lnTo>
                    <a:pt x="0" y="12700"/>
                  </a:lnTo>
                  <a:cubicBezTo>
                    <a:pt x="0" y="5715"/>
                    <a:pt x="5715" y="0"/>
                    <a:pt x="12700" y="0"/>
                  </a:cubicBezTo>
                  <a:moveTo>
                    <a:pt x="12700" y="25400"/>
                  </a:moveTo>
                  <a:lnTo>
                    <a:pt x="12700" y="12700"/>
                  </a:lnTo>
                  <a:lnTo>
                    <a:pt x="25400" y="12700"/>
                  </a:lnTo>
                  <a:lnTo>
                    <a:pt x="25400" y="3124454"/>
                  </a:lnTo>
                  <a:lnTo>
                    <a:pt x="12700" y="3124454"/>
                  </a:lnTo>
                  <a:lnTo>
                    <a:pt x="12700" y="3111754"/>
                  </a:lnTo>
                  <a:lnTo>
                    <a:pt x="4304919" y="3111754"/>
                  </a:lnTo>
                  <a:lnTo>
                    <a:pt x="4304919" y="3124454"/>
                  </a:lnTo>
                  <a:lnTo>
                    <a:pt x="4292219" y="3124454"/>
                  </a:lnTo>
                  <a:lnTo>
                    <a:pt x="4292219" y="12700"/>
                  </a:lnTo>
                  <a:lnTo>
                    <a:pt x="4304919" y="12700"/>
                  </a:lnTo>
                  <a:lnTo>
                    <a:pt x="4304919" y="25400"/>
                  </a:lnTo>
                  <a:lnTo>
                    <a:pt x="12700" y="25400"/>
                  </a:lnTo>
                  <a:close/>
                </a:path>
              </a:pathLst>
            </a:custGeom>
            <a:solidFill>
              <a:srgbClr val="000000"/>
            </a:solidFill>
          </p:spPr>
        </p:sp>
        <p:sp>
          <p:nvSpPr>
            <p:cNvPr id="21" name="TextBox 21"/>
            <p:cNvSpPr txBox="1"/>
            <p:nvPr/>
          </p:nvSpPr>
          <p:spPr>
            <a:xfrm>
              <a:off x="0" y="57150"/>
              <a:ext cx="4317560" cy="3080018"/>
            </a:xfrm>
            <a:prstGeom prst="rect">
              <a:avLst/>
            </a:prstGeom>
          </p:spPr>
          <p:txBody>
            <a:bodyPr lIns="50800" tIns="50800" rIns="50800" bIns="50800" rtlCol="0" anchor="ctr"/>
            <a:lstStyle/>
            <a:p>
              <a:pPr algn="ctr">
                <a:lnSpc>
                  <a:spcPts val="5184"/>
                </a:lnSpc>
              </a:pPr>
              <a:r>
                <a:rPr lang="en-US" sz="4800" spc="44">
                  <a:solidFill>
                    <a:srgbClr val="FFFFFF"/>
                  </a:solidFill>
                  <a:latin typeface="TT Rounds Condensed"/>
                  <a:ea typeface="TT Rounds Condensed"/>
                  <a:cs typeface="TT Rounds Condensed"/>
                  <a:sym typeface="TT Rounds Condensed"/>
                </a:rPr>
                <a:t>30 APQ</a:t>
              </a:r>
            </a:p>
          </p:txBody>
        </p:sp>
      </p:grpSp>
      <p:grpSp>
        <p:nvGrpSpPr>
          <p:cNvPr id="22" name="Group 22"/>
          <p:cNvGrpSpPr/>
          <p:nvPr/>
        </p:nvGrpSpPr>
        <p:grpSpPr>
          <a:xfrm>
            <a:off x="570802" y="2460100"/>
            <a:ext cx="5486400" cy="5881323"/>
            <a:chOff x="0" y="0"/>
            <a:chExt cx="7315200" cy="7841764"/>
          </a:xfrm>
        </p:grpSpPr>
        <p:sp>
          <p:nvSpPr>
            <p:cNvPr id="23" name="Freeform 23"/>
            <p:cNvSpPr/>
            <p:nvPr/>
          </p:nvSpPr>
          <p:spPr>
            <a:xfrm>
              <a:off x="-1524" y="-1524"/>
              <a:ext cx="7318248" cy="7844790"/>
            </a:xfrm>
            <a:custGeom>
              <a:avLst/>
              <a:gdLst/>
              <a:ahLst/>
              <a:cxnLst/>
              <a:rect l="l" t="t" r="r" b="b"/>
              <a:pathLst>
                <a:path w="7318248" h="7844790">
                  <a:moveTo>
                    <a:pt x="1524" y="0"/>
                  </a:moveTo>
                  <a:lnTo>
                    <a:pt x="7316724" y="0"/>
                  </a:lnTo>
                  <a:cubicBezTo>
                    <a:pt x="7317613" y="0"/>
                    <a:pt x="7318248" y="762"/>
                    <a:pt x="7318248" y="1524"/>
                  </a:cubicBezTo>
                  <a:lnTo>
                    <a:pt x="7318248" y="7843266"/>
                  </a:lnTo>
                  <a:cubicBezTo>
                    <a:pt x="7318248" y="7844155"/>
                    <a:pt x="7317486" y="7844790"/>
                    <a:pt x="7316724" y="7844790"/>
                  </a:cubicBezTo>
                  <a:lnTo>
                    <a:pt x="1524" y="7844790"/>
                  </a:lnTo>
                  <a:cubicBezTo>
                    <a:pt x="635" y="7844790"/>
                    <a:pt x="0" y="7844028"/>
                    <a:pt x="0" y="7843266"/>
                  </a:cubicBezTo>
                  <a:lnTo>
                    <a:pt x="0" y="1524"/>
                  </a:lnTo>
                  <a:cubicBezTo>
                    <a:pt x="0" y="635"/>
                    <a:pt x="762" y="0"/>
                    <a:pt x="1524" y="0"/>
                  </a:cubicBezTo>
                  <a:moveTo>
                    <a:pt x="1524" y="3048"/>
                  </a:moveTo>
                  <a:lnTo>
                    <a:pt x="1524" y="1524"/>
                  </a:lnTo>
                  <a:lnTo>
                    <a:pt x="3048" y="1524"/>
                  </a:lnTo>
                  <a:lnTo>
                    <a:pt x="3048" y="7843266"/>
                  </a:lnTo>
                  <a:lnTo>
                    <a:pt x="1524" y="7843266"/>
                  </a:lnTo>
                  <a:lnTo>
                    <a:pt x="1524" y="7841742"/>
                  </a:lnTo>
                  <a:lnTo>
                    <a:pt x="7316724" y="7841742"/>
                  </a:lnTo>
                  <a:lnTo>
                    <a:pt x="7316724" y="7843266"/>
                  </a:lnTo>
                  <a:lnTo>
                    <a:pt x="7315200" y="7843266"/>
                  </a:lnTo>
                  <a:lnTo>
                    <a:pt x="7315200" y="1524"/>
                  </a:lnTo>
                  <a:lnTo>
                    <a:pt x="7316724" y="1524"/>
                  </a:lnTo>
                  <a:lnTo>
                    <a:pt x="7316724" y="3048"/>
                  </a:lnTo>
                  <a:lnTo>
                    <a:pt x="1524" y="3048"/>
                  </a:lnTo>
                  <a:close/>
                </a:path>
              </a:pathLst>
            </a:custGeom>
            <a:solidFill>
              <a:srgbClr val="000000"/>
            </a:solidFill>
          </p:spPr>
        </p:sp>
        <p:sp>
          <p:nvSpPr>
            <p:cNvPr id="24" name="TextBox 24"/>
            <p:cNvSpPr txBox="1"/>
            <p:nvPr/>
          </p:nvSpPr>
          <p:spPr>
            <a:xfrm>
              <a:off x="0" y="114300"/>
              <a:ext cx="7315200" cy="7727464"/>
            </a:xfrm>
            <a:prstGeom prst="rect">
              <a:avLst/>
            </a:prstGeom>
          </p:spPr>
          <p:txBody>
            <a:bodyPr lIns="50800" tIns="50800" rIns="50800" bIns="50800" rtlCol="0" anchor="t"/>
            <a:lstStyle/>
            <a:p>
              <a:pPr algn="l">
                <a:lnSpc>
                  <a:spcPts val="2599"/>
                </a:lnSpc>
              </a:pPr>
              <a:r>
                <a:rPr lang="en-US" sz="3199" b="1" spc="10">
                  <a:solidFill>
                    <a:srgbClr val="000000"/>
                  </a:solidFill>
                  <a:latin typeface="TT Rounds Condensed Bold"/>
                  <a:ea typeface="TT Rounds Condensed Bold"/>
                  <a:cs typeface="TT Rounds Condensed Bold"/>
                  <a:sym typeface="TT Rounds Condensed Bold"/>
                </a:rPr>
                <a:t>Ce qui est à apprendre</a:t>
              </a:r>
            </a:p>
            <a:p>
              <a:pPr marL="1175917" lvl="2" indent="-391972" algn="l">
                <a:lnSpc>
                  <a:spcPts val="3839"/>
                </a:lnSpc>
                <a:buFont typeface="Arial"/>
                <a:buChar char="⚬"/>
              </a:pPr>
              <a:r>
                <a:rPr lang="en-US" sz="3199" spc="29">
                  <a:solidFill>
                    <a:srgbClr val="000000"/>
                  </a:solidFill>
                  <a:latin typeface="TT Rounds Condensed"/>
                  <a:ea typeface="TT Rounds Condensed"/>
                  <a:cs typeface="TT Rounds Condensed"/>
                  <a:sym typeface="TT Rounds Condensed"/>
                </a:rPr>
                <a:t>Se déplacer selon des directions, dans un ordre précis, pour relever les symboles et revenir le plus rapidement possible.</a:t>
              </a:r>
            </a:p>
            <a:p>
              <a:pPr marL="1175917" lvl="2" indent="-391972" algn="l">
                <a:lnSpc>
                  <a:spcPts val="3839"/>
                </a:lnSpc>
                <a:buFont typeface="Arial"/>
                <a:buChar char="⚬"/>
              </a:pPr>
              <a:r>
                <a:rPr lang="en-US" sz="3199" spc="29">
                  <a:solidFill>
                    <a:srgbClr val="000000"/>
                  </a:solidFill>
                  <a:latin typeface="TT Rounds Condensed"/>
                  <a:ea typeface="TT Rounds Condensed"/>
                  <a:cs typeface="TT Rounds Condensed"/>
                  <a:sym typeface="TT Rounds Condensed"/>
                </a:rPr>
                <a:t>S’orienter dans son déplacement.</a:t>
              </a:r>
            </a:p>
            <a:p>
              <a:pPr marL="1175917" lvl="2" indent="-391972" algn="l">
                <a:lnSpc>
                  <a:spcPts val="3839"/>
                </a:lnSpc>
                <a:buFont typeface="Arial"/>
                <a:buChar char="⚬"/>
              </a:pPr>
              <a:r>
                <a:rPr lang="en-US" sz="3199" spc="10">
                  <a:solidFill>
                    <a:srgbClr val="000000"/>
                  </a:solidFill>
                  <a:latin typeface="TT Rounds Condensed"/>
                  <a:ea typeface="TT Rounds Condensed"/>
                  <a:cs typeface="TT Rounds Condensed"/>
                  <a:sym typeface="TT Rounds Condensed"/>
                </a:rPr>
                <a:t>Les différents rôles: observation, prise de temps, régulation</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3129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2999"/>
            </a:blip>
            <a:stretch>
              <a:fillRect l="-6249" t="-44444" b="-44444"/>
            </a:stretch>
          </a:blipFill>
        </p:spPr>
      </p:sp>
      <p:grpSp>
        <p:nvGrpSpPr>
          <p:cNvPr id="3" name="Group 3"/>
          <p:cNvGrpSpPr/>
          <p:nvPr/>
        </p:nvGrpSpPr>
        <p:grpSpPr>
          <a:xfrm>
            <a:off x="6934200" y="1839344"/>
            <a:ext cx="10325100" cy="7864891"/>
            <a:chOff x="0" y="0"/>
            <a:chExt cx="2719368" cy="2071412"/>
          </a:xfrm>
        </p:grpSpPr>
        <p:sp>
          <p:nvSpPr>
            <p:cNvPr id="4" name="Freeform 4"/>
            <p:cNvSpPr/>
            <p:nvPr/>
          </p:nvSpPr>
          <p:spPr>
            <a:xfrm>
              <a:off x="0" y="0"/>
              <a:ext cx="2719368" cy="2071412"/>
            </a:xfrm>
            <a:custGeom>
              <a:avLst/>
              <a:gdLst/>
              <a:ahLst/>
              <a:cxnLst/>
              <a:rect l="l" t="t" r="r" b="b"/>
              <a:pathLst>
                <a:path w="2719368" h="2071412">
                  <a:moveTo>
                    <a:pt x="38241" y="0"/>
                  </a:moveTo>
                  <a:lnTo>
                    <a:pt x="2681127" y="0"/>
                  </a:lnTo>
                  <a:cubicBezTo>
                    <a:pt x="2702247" y="0"/>
                    <a:pt x="2719368" y="17121"/>
                    <a:pt x="2719368" y="38241"/>
                  </a:cubicBezTo>
                  <a:lnTo>
                    <a:pt x="2719368" y="2033171"/>
                  </a:lnTo>
                  <a:cubicBezTo>
                    <a:pt x="2719368" y="2054291"/>
                    <a:pt x="2702247" y="2071412"/>
                    <a:pt x="2681127" y="2071412"/>
                  </a:cubicBezTo>
                  <a:lnTo>
                    <a:pt x="38241" y="2071412"/>
                  </a:lnTo>
                  <a:cubicBezTo>
                    <a:pt x="28099" y="2071412"/>
                    <a:pt x="18372" y="2067383"/>
                    <a:pt x="11200" y="2060211"/>
                  </a:cubicBezTo>
                  <a:cubicBezTo>
                    <a:pt x="4029" y="2053040"/>
                    <a:pt x="0" y="2043313"/>
                    <a:pt x="0" y="2033171"/>
                  </a:cubicBezTo>
                  <a:lnTo>
                    <a:pt x="0" y="38241"/>
                  </a:lnTo>
                  <a:cubicBezTo>
                    <a:pt x="0" y="28099"/>
                    <a:pt x="4029" y="18372"/>
                    <a:pt x="11200" y="11200"/>
                  </a:cubicBezTo>
                  <a:cubicBezTo>
                    <a:pt x="18372" y="4029"/>
                    <a:pt x="28099" y="0"/>
                    <a:pt x="38241" y="0"/>
                  </a:cubicBezTo>
                  <a:close/>
                </a:path>
              </a:pathLst>
            </a:custGeom>
            <a:solidFill>
              <a:srgbClr val="FFFFFF"/>
            </a:solidFill>
          </p:spPr>
        </p:sp>
        <p:sp>
          <p:nvSpPr>
            <p:cNvPr id="5" name="TextBox 5"/>
            <p:cNvSpPr txBox="1"/>
            <p:nvPr/>
          </p:nvSpPr>
          <p:spPr>
            <a:xfrm>
              <a:off x="0" y="0"/>
              <a:ext cx="2719368" cy="2071412"/>
            </a:xfrm>
            <a:prstGeom prst="rect">
              <a:avLst/>
            </a:prstGeom>
          </p:spPr>
          <p:txBody>
            <a:bodyPr lIns="50800" tIns="50800" rIns="50800" bIns="50800" rtlCol="0" anchor="ctr"/>
            <a:lstStyle/>
            <a:p>
              <a:pPr algn="ctr">
                <a:lnSpc>
                  <a:spcPts val="2160"/>
                </a:lnSpc>
              </a:pPr>
              <a:endParaRPr/>
            </a:p>
          </p:txBody>
        </p:sp>
      </p:grpSp>
      <p:grpSp>
        <p:nvGrpSpPr>
          <p:cNvPr id="6" name="Group 6"/>
          <p:cNvGrpSpPr/>
          <p:nvPr/>
        </p:nvGrpSpPr>
        <p:grpSpPr>
          <a:xfrm>
            <a:off x="7270367" y="2044448"/>
            <a:ext cx="10494010" cy="3680751"/>
            <a:chOff x="0" y="0"/>
            <a:chExt cx="13992014" cy="4907668"/>
          </a:xfrm>
        </p:grpSpPr>
        <p:sp>
          <p:nvSpPr>
            <p:cNvPr id="7" name="Freeform 7"/>
            <p:cNvSpPr/>
            <p:nvPr/>
          </p:nvSpPr>
          <p:spPr>
            <a:xfrm>
              <a:off x="0" y="0"/>
              <a:ext cx="13992014" cy="4907668"/>
            </a:xfrm>
            <a:custGeom>
              <a:avLst/>
              <a:gdLst/>
              <a:ahLst/>
              <a:cxnLst/>
              <a:rect l="l" t="t" r="r" b="b"/>
              <a:pathLst>
                <a:path w="13992014" h="4907668">
                  <a:moveTo>
                    <a:pt x="0" y="0"/>
                  </a:moveTo>
                  <a:lnTo>
                    <a:pt x="13992014" y="0"/>
                  </a:lnTo>
                  <a:lnTo>
                    <a:pt x="13992014" y="4907668"/>
                  </a:lnTo>
                  <a:lnTo>
                    <a:pt x="0" y="4907668"/>
                  </a:lnTo>
                  <a:close/>
                </a:path>
              </a:pathLst>
            </a:custGeom>
            <a:solidFill>
              <a:srgbClr val="000000">
                <a:alpha val="0"/>
              </a:srgbClr>
            </a:solidFill>
          </p:spPr>
        </p:sp>
        <p:sp>
          <p:nvSpPr>
            <p:cNvPr id="8" name="TextBox 8"/>
            <p:cNvSpPr txBox="1"/>
            <p:nvPr/>
          </p:nvSpPr>
          <p:spPr>
            <a:xfrm>
              <a:off x="0" y="38100"/>
              <a:ext cx="13992014" cy="4869568"/>
            </a:xfrm>
            <a:prstGeom prst="rect">
              <a:avLst/>
            </a:prstGeom>
          </p:spPr>
          <p:txBody>
            <a:bodyPr lIns="0" tIns="0" rIns="0" bIns="0" rtlCol="0" anchor="ctr"/>
            <a:lstStyle/>
            <a:p>
              <a:pPr algn="l">
                <a:lnSpc>
                  <a:spcPts val="7128"/>
                </a:lnSpc>
              </a:pPr>
              <a:r>
                <a:rPr lang="en-US" sz="6600" b="1">
                  <a:solidFill>
                    <a:srgbClr val="000000"/>
                  </a:solidFill>
                  <a:latin typeface="Arimo Bold"/>
                  <a:ea typeface="Arimo Bold"/>
                  <a:cs typeface="Arimo Bold"/>
                  <a:sym typeface="Arimo Bold"/>
                </a:rPr>
                <a:t>CA2:	Adapter ses déplacements à des environnements variés </a:t>
              </a:r>
            </a:p>
            <a:p>
              <a:pPr algn="l">
                <a:lnSpc>
                  <a:spcPts val="7128"/>
                </a:lnSpc>
              </a:pPr>
              <a:endParaRPr lang="en-US" sz="6600" b="1">
                <a:solidFill>
                  <a:srgbClr val="000000"/>
                </a:solidFill>
                <a:latin typeface="Arimo Bold"/>
                <a:ea typeface="Arimo Bold"/>
                <a:cs typeface="Arimo Bold"/>
                <a:sym typeface="Arimo Bold"/>
              </a:endParaRPr>
            </a:p>
          </p:txBody>
        </p:sp>
      </p:grpSp>
      <p:grpSp>
        <p:nvGrpSpPr>
          <p:cNvPr id="9" name="Group 9"/>
          <p:cNvGrpSpPr/>
          <p:nvPr/>
        </p:nvGrpSpPr>
        <p:grpSpPr>
          <a:xfrm>
            <a:off x="7498332" y="5169661"/>
            <a:ext cx="10038080" cy="4534574"/>
            <a:chOff x="0" y="0"/>
            <a:chExt cx="13384106" cy="6046098"/>
          </a:xfrm>
        </p:grpSpPr>
        <p:sp>
          <p:nvSpPr>
            <p:cNvPr id="10" name="Freeform 10"/>
            <p:cNvSpPr/>
            <p:nvPr/>
          </p:nvSpPr>
          <p:spPr>
            <a:xfrm>
              <a:off x="0" y="0"/>
              <a:ext cx="13384106" cy="6046098"/>
            </a:xfrm>
            <a:custGeom>
              <a:avLst/>
              <a:gdLst/>
              <a:ahLst/>
              <a:cxnLst/>
              <a:rect l="l" t="t" r="r" b="b"/>
              <a:pathLst>
                <a:path w="13384106" h="6046098">
                  <a:moveTo>
                    <a:pt x="0" y="0"/>
                  </a:moveTo>
                  <a:lnTo>
                    <a:pt x="13384106" y="0"/>
                  </a:lnTo>
                  <a:lnTo>
                    <a:pt x="13384106" y="6046098"/>
                  </a:lnTo>
                  <a:lnTo>
                    <a:pt x="0" y="6046098"/>
                  </a:lnTo>
                  <a:close/>
                </a:path>
              </a:pathLst>
            </a:custGeom>
            <a:solidFill>
              <a:srgbClr val="000000">
                <a:alpha val="0"/>
              </a:srgbClr>
            </a:solidFill>
          </p:spPr>
        </p:sp>
        <p:sp>
          <p:nvSpPr>
            <p:cNvPr id="11" name="TextBox 11"/>
            <p:cNvSpPr txBox="1"/>
            <p:nvPr/>
          </p:nvSpPr>
          <p:spPr>
            <a:xfrm>
              <a:off x="0" y="-28575"/>
              <a:ext cx="13384106" cy="6074673"/>
            </a:xfrm>
            <a:prstGeom prst="rect">
              <a:avLst/>
            </a:prstGeom>
          </p:spPr>
          <p:txBody>
            <a:bodyPr lIns="0" tIns="0" rIns="0" bIns="0" rtlCol="0" anchor="t"/>
            <a:lstStyle/>
            <a:p>
              <a:pPr marL="675640" lvl="1" indent="-337820" algn="l">
                <a:lnSpc>
                  <a:spcPts val="4320"/>
                </a:lnSpc>
                <a:buFont typeface="Arial"/>
                <a:buChar char="•"/>
              </a:pPr>
              <a:r>
                <a:rPr lang="en-US" sz="3600" spc="-319">
                  <a:solidFill>
                    <a:srgbClr val="000000"/>
                  </a:solidFill>
                  <a:latin typeface="Arimo"/>
                  <a:ea typeface="Arimo"/>
                  <a:cs typeface="Arimo"/>
                  <a:sym typeface="Arimo"/>
                </a:rPr>
                <a:t>Course d’orientation </a:t>
              </a:r>
            </a:p>
            <a:p>
              <a:pPr marL="675640" lvl="1" indent="-337820" algn="l">
                <a:lnSpc>
                  <a:spcPts val="4320"/>
                </a:lnSpc>
              </a:pPr>
              <a:endParaRPr lang="en-US" sz="3600" spc="-319">
                <a:solidFill>
                  <a:srgbClr val="000000"/>
                </a:solidFill>
                <a:latin typeface="Arimo"/>
                <a:ea typeface="Arimo"/>
                <a:cs typeface="Arimo"/>
                <a:sym typeface="Arimo"/>
              </a:endParaRPr>
            </a:p>
            <a:p>
              <a:pPr marL="675640" lvl="1" indent="-337820" algn="l">
                <a:lnSpc>
                  <a:spcPts val="4320"/>
                </a:lnSpc>
                <a:buFont typeface="Arial"/>
                <a:buChar char="•"/>
              </a:pPr>
              <a:r>
                <a:rPr lang="en-US" sz="3600" spc="-330">
                  <a:solidFill>
                    <a:srgbClr val="000000"/>
                  </a:solidFill>
                  <a:latin typeface="Arimo"/>
                  <a:ea typeface="Arimo"/>
                  <a:cs typeface="Arimo"/>
                  <a:sym typeface="Arimo"/>
                </a:rPr>
                <a:t>Situation : « Jeu du labyrinthe »</a:t>
              </a:r>
            </a:p>
            <a:p>
              <a:pPr marL="675640" lvl="1" indent="-337820" algn="l">
                <a:lnSpc>
                  <a:spcPts val="4320"/>
                </a:lnSpc>
              </a:pPr>
              <a:endParaRPr lang="en-US" sz="3600" spc="-330">
                <a:solidFill>
                  <a:srgbClr val="000000"/>
                </a:solidFill>
                <a:latin typeface="Arimo"/>
                <a:ea typeface="Arimo"/>
                <a:cs typeface="Arimo"/>
                <a:sym typeface="Arimo"/>
              </a:endParaRPr>
            </a:p>
            <a:p>
              <a:pPr marL="675640" lvl="1" indent="-337820" algn="l">
                <a:lnSpc>
                  <a:spcPts val="4320"/>
                </a:lnSpc>
                <a:buFont typeface="Arial"/>
                <a:buChar char="•"/>
              </a:pPr>
              <a:r>
                <a:rPr lang="en-US" sz="3600" spc="-330">
                  <a:solidFill>
                    <a:srgbClr val="000000"/>
                  </a:solidFill>
                  <a:latin typeface="Arimo"/>
                  <a:ea typeface="Arimo"/>
                  <a:cs typeface="Arimo"/>
                  <a:sym typeface="Arimo"/>
                </a:rPr>
                <a:t>Compétences visées : être capable de s’orienter avec une carte dans un espace restreint en milieu connu, observer, verbaliser, mémoriser un parcours pour construire un itinéraire le plus vite possible</a:t>
              </a:r>
            </a:p>
          </p:txBody>
        </p:sp>
      </p:grpSp>
      <p:sp>
        <p:nvSpPr>
          <p:cNvPr id="12" name="Freeform 12"/>
          <p:cNvSpPr/>
          <p:nvPr/>
        </p:nvSpPr>
        <p:spPr>
          <a:xfrm>
            <a:off x="1282442" y="3162301"/>
            <a:ext cx="5053685" cy="5323330"/>
          </a:xfrm>
          <a:custGeom>
            <a:avLst/>
            <a:gdLst/>
            <a:ahLst/>
            <a:cxnLst/>
            <a:rect l="l" t="t" r="r" b="b"/>
            <a:pathLst>
              <a:path w="5053685" h="5323330">
                <a:moveTo>
                  <a:pt x="0" y="0"/>
                </a:moveTo>
                <a:lnTo>
                  <a:pt x="5053684" y="0"/>
                </a:lnTo>
                <a:lnTo>
                  <a:pt x="5053684" y="5323331"/>
                </a:lnTo>
                <a:lnTo>
                  <a:pt x="0" y="5323331"/>
                </a:lnTo>
                <a:lnTo>
                  <a:pt x="0" y="0"/>
                </a:lnTo>
                <a:close/>
              </a:path>
            </a:pathLst>
          </a:custGeom>
          <a:blipFill>
            <a:blip r:embed="rId3"/>
            <a:stretch>
              <a:fillRect/>
            </a:stretch>
          </a:blipFill>
        </p:spPr>
      </p:sp>
      <p:grpSp>
        <p:nvGrpSpPr>
          <p:cNvPr id="13" name="Group 13"/>
          <p:cNvGrpSpPr/>
          <p:nvPr/>
        </p:nvGrpSpPr>
        <p:grpSpPr>
          <a:xfrm>
            <a:off x="914400" y="419100"/>
            <a:ext cx="12039600" cy="1118144"/>
            <a:chOff x="0" y="0"/>
            <a:chExt cx="16052800" cy="1490858"/>
          </a:xfrm>
        </p:grpSpPr>
        <p:sp>
          <p:nvSpPr>
            <p:cNvPr id="14" name="Freeform 14"/>
            <p:cNvSpPr/>
            <p:nvPr/>
          </p:nvSpPr>
          <p:spPr>
            <a:xfrm>
              <a:off x="0" y="0"/>
              <a:ext cx="16052800" cy="1490853"/>
            </a:xfrm>
            <a:custGeom>
              <a:avLst/>
              <a:gdLst/>
              <a:ahLst/>
              <a:cxnLst/>
              <a:rect l="l" t="t" r="r" b="b"/>
              <a:pathLst>
                <a:path w="16052800" h="1490853">
                  <a:moveTo>
                    <a:pt x="248539" y="0"/>
                  </a:moveTo>
                  <a:lnTo>
                    <a:pt x="16052800" y="0"/>
                  </a:lnTo>
                  <a:lnTo>
                    <a:pt x="16052800" y="1242314"/>
                  </a:lnTo>
                  <a:cubicBezTo>
                    <a:pt x="16052800" y="1379601"/>
                    <a:pt x="15941548" y="1490853"/>
                    <a:pt x="15804262" y="1490853"/>
                  </a:cubicBezTo>
                  <a:lnTo>
                    <a:pt x="0" y="1490853"/>
                  </a:lnTo>
                  <a:lnTo>
                    <a:pt x="0" y="248539"/>
                  </a:lnTo>
                  <a:cubicBezTo>
                    <a:pt x="0" y="111252"/>
                    <a:pt x="111252" y="0"/>
                    <a:pt x="248539" y="0"/>
                  </a:cubicBezTo>
                  <a:close/>
                </a:path>
              </a:pathLst>
            </a:custGeom>
            <a:gradFill rotWithShape="1">
              <a:gsLst>
                <a:gs pos="0">
                  <a:srgbClr val="00B0F0">
                    <a:alpha val="100000"/>
                  </a:srgbClr>
                </a:gs>
                <a:gs pos="74000">
                  <a:srgbClr val="ABC0E4">
                    <a:alpha val="100000"/>
                  </a:srgbClr>
                </a:gs>
                <a:gs pos="83000">
                  <a:srgbClr val="ABC0E4">
                    <a:alpha val="100000"/>
                  </a:srgbClr>
                </a:gs>
                <a:gs pos="100000">
                  <a:srgbClr val="C7D5ED">
                    <a:alpha val="100000"/>
                  </a:srgbClr>
                </a:gs>
              </a:gsLst>
              <a:lin ang="5400000"/>
            </a:gradFill>
          </p:spPr>
        </p:sp>
        <p:sp>
          <p:nvSpPr>
            <p:cNvPr id="15" name="TextBox 15"/>
            <p:cNvSpPr txBox="1"/>
            <p:nvPr/>
          </p:nvSpPr>
          <p:spPr>
            <a:xfrm>
              <a:off x="0" y="-28575"/>
              <a:ext cx="16052800" cy="1519433"/>
            </a:xfrm>
            <a:prstGeom prst="rect">
              <a:avLst/>
            </a:prstGeom>
          </p:spPr>
          <p:txBody>
            <a:bodyPr lIns="50800" tIns="50800" rIns="50800" bIns="50800" rtlCol="0" anchor="t"/>
            <a:lstStyle/>
            <a:p>
              <a:pPr algn="ctr">
                <a:lnSpc>
                  <a:spcPts val="7680"/>
                </a:lnSpc>
              </a:pPr>
              <a:r>
                <a:rPr lang="en-US" sz="6400">
                  <a:solidFill>
                    <a:srgbClr val="000000"/>
                  </a:solidFill>
                  <a:latin typeface="Arimo"/>
                  <a:ea typeface="Arimo"/>
                  <a:cs typeface="Arimo"/>
                  <a:sym typeface="Arimo"/>
                </a:rPr>
                <a:t>EPS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7727</TotalTime>
  <Words>2065</Words>
  <Application>Microsoft Office PowerPoint</Application>
  <PresentationFormat>Personnalisé</PresentationFormat>
  <Paragraphs>260</Paragraphs>
  <Slides>36</Slides>
  <Notes>6</Notes>
  <HiddenSlides>0</HiddenSlides>
  <MMClips>1</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36</vt:i4>
      </vt:variant>
    </vt:vector>
  </HeadingPairs>
  <TitlesOfParts>
    <vt:vector size="47" baseType="lpstr">
      <vt:lpstr>Arimo</vt:lpstr>
      <vt:lpstr>Verdana</vt:lpstr>
      <vt:lpstr>Arial Bold</vt:lpstr>
      <vt:lpstr>Arial</vt:lpstr>
      <vt:lpstr>TT Rounds Condensed Bold</vt:lpstr>
      <vt:lpstr>TT Rounds Condensed Bold Italics</vt:lpstr>
      <vt:lpstr>Arimo Bold</vt:lpstr>
      <vt:lpstr>Trebuchet MS</vt:lpstr>
      <vt:lpstr>Calibri</vt:lpstr>
      <vt:lpstr>TT Rounds Condensed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Digipad 30 APQ du Val d’Oise Défi APQ chaque mois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APQ Sarcelles Sud.pptx</dc:title>
  <dc:creator>Emilia Bellec</dc:creator>
  <cp:lastModifiedBy>Emilia Bellec</cp:lastModifiedBy>
  <cp:revision>10</cp:revision>
  <dcterms:created xsi:type="dcterms:W3CDTF">2006-08-16T00:00:00Z</dcterms:created>
  <dcterms:modified xsi:type="dcterms:W3CDTF">2025-02-11T09:35:17Z</dcterms:modified>
  <dc:identifier>DAGeIO-1Xqg</dc:identifier>
</cp:coreProperties>
</file>