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5" r:id="rId3"/>
    <p:sldId id="286" r:id="rId4"/>
    <p:sldId id="287" r:id="rId5"/>
    <p:sldId id="288" r:id="rId6"/>
    <p:sldId id="297" r:id="rId7"/>
    <p:sldId id="293" r:id="rId8"/>
    <p:sldId id="289" r:id="rId9"/>
    <p:sldId id="258" r:id="rId10"/>
    <p:sldId id="294" r:id="rId11"/>
    <p:sldId id="272" r:id="rId12"/>
    <p:sldId id="275" r:id="rId13"/>
    <p:sldId id="278" r:id="rId14"/>
    <p:sldId id="281" r:id="rId15"/>
    <p:sldId id="261" r:id="rId16"/>
    <p:sldId id="262" r:id="rId17"/>
    <p:sldId id="263" r:id="rId18"/>
    <p:sldId id="264" r:id="rId19"/>
    <p:sldId id="265" r:id="rId20"/>
    <p:sldId id="298" r:id="rId21"/>
    <p:sldId id="299" r:id="rId22"/>
    <p:sldId id="268" r:id="rId23"/>
    <p:sldId id="296" r:id="rId24"/>
    <p:sldId id="257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32D61C-9259-4EC3-AE26-F6CED34465F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3C7B6-B716-4285-9903-BD94A3F30469}">
      <dgm:prSet phldrT="[Текст]" custT="1"/>
      <dgm:spPr/>
      <dgm:t>
        <a:bodyPr/>
        <a:lstStyle/>
        <a:p>
          <a:r>
            <a:rPr lang="ru-RU" sz="3200" dirty="0"/>
            <a:t>«Семь пядей во лбу» - говорят об умном человеке; «косая сажень в плечах» - о могучем, сильном человеке. Не известны ли вам другие поговорки - что-нибудь о золотнике, фунте, футе? </a:t>
          </a:r>
        </a:p>
      </dgm:t>
    </dgm:pt>
    <dgm:pt modelId="{DF1F2105-FB33-4CB0-A22E-D029D0C26BAD}" type="parTrans" cxnId="{DB2B2DF4-E8EA-4356-970D-D97EA2CD4DF9}">
      <dgm:prSet/>
      <dgm:spPr/>
      <dgm:t>
        <a:bodyPr/>
        <a:lstStyle/>
        <a:p>
          <a:endParaRPr lang="ru-RU"/>
        </a:p>
      </dgm:t>
    </dgm:pt>
    <dgm:pt modelId="{060773FC-BA1D-4136-8D83-427CD48B5F9A}" type="sibTrans" cxnId="{DB2B2DF4-E8EA-4356-970D-D97EA2CD4DF9}">
      <dgm:prSet/>
      <dgm:spPr/>
      <dgm:t>
        <a:bodyPr/>
        <a:lstStyle/>
        <a:p>
          <a:endParaRPr lang="ru-RU"/>
        </a:p>
      </dgm:t>
    </dgm:pt>
    <dgm:pt modelId="{EB313198-6823-4E51-9397-1D1DA2336901}" type="pres">
      <dgm:prSet presAssocID="{9432D61C-9259-4EC3-AE26-F6CED34465FE}" presName="diagram" presStyleCnt="0">
        <dgm:presLayoutVars>
          <dgm:dir/>
          <dgm:resizeHandles val="exact"/>
        </dgm:presLayoutVars>
      </dgm:prSet>
      <dgm:spPr/>
    </dgm:pt>
    <dgm:pt modelId="{D7D93E43-B717-430D-BD18-3DA6877EAFE0}" type="pres">
      <dgm:prSet presAssocID="{6583C7B6-B716-4285-9903-BD94A3F30469}" presName="node" presStyleLbl="node1" presStyleIdx="0" presStyleCnt="1" custScaleX="141805">
        <dgm:presLayoutVars>
          <dgm:bulletEnabled val="1"/>
        </dgm:presLayoutVars>
      </dgm:prSet>
      <dgm:spPr/>
    </dgm:pt>
  </dgm:ptLst>
  <dgm:cxnLst>
    <dgm:cxn modelId="{47D6241A-CE5E-4B34-BD2C-B745803EBB54}" type="presOf" srcId="{9432D61C-9259-4EC3-AE26-F6CED34465FE}" destId="{EB313198-6823-4E51-9397-1D1DA2336901}" srcOrd="0" destOrd="0" presId="urn:microsoft.com/office/officeart/2005/8/layout/default"/>
    <dgm:cxn modelId="{CDF8C8CF-3EAE-450F-B550-41A581E0EA29}" type="presOf" srcId="{6583C7B6-B716-4285-9903-BD94A3F30469}" destId="{D7D93E43-B717-430D-BD18-3DA6877EAFE0}" srcOrd="0" destOrd="0" presId="urn:microsoft.com/office/officeart/2005/8/layout/default"/>
    <dgm:cxn modelId="{DB2B2DF4-E8EA-4356-970D-D97EA2CD4DF9}" srcId="{9432D61C-9259-4EC3-AE26-F6CED34465FE}" destId="{6583C7B6-B716-4285-9903-BD94A3F30469}" srcOrd="0" destOrd="0" parTransId="{DF1F2105-FB33-4CB0-A22E-D029D0C26BAD}" sibTransId="{060773FC-BA1D-4136-8D83-427CD48B5F9A}"/>
    <dgm:cxn modelId="{086E60D7-24FA-4BD6-B4AB-34C5517CA825}" type="presParOf" srcId="{EB313198-6823-4E51-9397-1D1DA2336901}" destId="{D7D93E43-B717-430D-BD18-3DA6877EA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32D61C-9259-4EC3-AE26-F6CED34465FE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83C7B6-B716-4285-9903-BD94A3F30469}">
      <dgm:prSet phldrT="[Текст]" custT="1"/>
      <dgm:spPr/>
      <dgm:t>
        <a:bodyPr/>
        <a:lstStyle/>
        <a:p>
          <a:r>
            <a:rPr lang="ru-RU" sz="3200" dirty="0"/>
            <a:t>Пусть эталон, например брусок, длина которого принята за 1 м, по какой-то причине стал чуть-чуть короче, причем никто об этом не знает, в том числе и хранители эталона. Попробуйте нарисовать кошмарную картину, которая возникнет на Земле через некоторое время. </a:t>
          </a:r>
        </a:p>
      </dgm:t>
    </dgm:pt>
    <dgm:pt modelId="{DF1F2105-FB33-4CB0-A22E-D029D0C26BAD}" type="parTrans" cxnId="{DB2B2DF4-E8EA-4356-970D-D97EA2CD4DF9}">
      <dgm:prSet/>
      <dgm:spPr/>
      <dgm:t>
        <a:bodyPr/>
        <a:lstStyle/>
        <a:p>
          <a:endParaRPr lang="ru-RU"/>
        </a:p>
      </dgm:t>
    </dgm:pt>
    <dgm:pt modelId="{060773FC-BA1D-4136-8D83-427CD48B5F9A}" type="sibTrans" cxnId="{DB2B2DF4-E8EA-4356-970D-D97EA2CD4DF9}">
      <dgm:prSet/>
      <dgm:spPr/>
      <dgm:t>
        <a:bodyPr/>
        <a:lstStyle/>
        <a:p>
          <a:endParaRPr lang="ru-RU"/>
        </a:p>
      </dgm:t>
    </dgm:pt>
    <dgm:pt modelId="{EB313198-6823-4E51-9397-1D1DA2336901}" type="pres">
      <dgm:prSet presAssocID="{9432D61C-9259-4EC3-AE26-F6CED34465FE}" presName="diagram" presStyleCnt="0">
        <dgm:presLayoutVars>
          <dgm:dir/>
          <dgm:resizeHandles val="exact"/>
        </dgm:presLayoutVars>
      </dgm:prSet>
      <dgm:spPr/>
    </dgm:pt>
    <dgm:pt modelId="{D7D93E43-B717-430D-BD18-3DA6877EAFE0}" type="pres">
      <dgm:prSet presAssocID="{6583C7B6-B716-4285-9903-BD94A3F30469}" presName="node" presStyleLbl="node1" presStyleIdx="0" presStyleCnt="1" custScaleX="141805">
        <dgm:presLayoutVars>
          <dgm:bulletEnabled val="1"/>
        </dgm:presLayoutVars>
      </dgm:prSet>
      <dgm:spPr/>
    </dgm:pt>
  </dgm:ptLst>
  <dgm:cxnLst>
    <dgm:cxn modelId="{10600C6D-2918-41A1-ACBE-E914043CF76F}" type="presOf" srcId="{9432D61C-9259-4EC3-AE26-F6CED34465FE}" destId="{EB313198-6823-4E51-9397-1D1DA2336901}" srcOrd="0" destOrd="0" presId="urn:microsoft.com/office/officeart/2005/8/layout/default"/>
    <dgm:cxn modelId="{DB2B2DF4-E8EA-4356-970D-D97EA2CD4DF9}" srcId="{9432D61C-9259-4EC3-AE26-F6CED34465FE}" destId="{6583C7B6-B716-4285-9903-BD94A3F30469}" srcOrd="0" destOrd="0" parTransId="{DF1F2105-FB33-4CB0-A22E-D029D0C26BAD}" sibTransId="{060773FC-BA1D-4136-8D83-427CD48B5F9A}"/>
    <dgm:cxn modelId="{779E88FD-4E40-49EE-9A64-77EE0B4FF60B}" type="presOf" srcId="{6583C7B6-B716-4285-9903-BD94A3F30469}" destId="{D7D93E43-B717-430D-BD18-3DA6877EAFE0}" srcOrd="0" destOrd="0" presId="urn:microsoft.com/office/officeart/2005/8/layout/default"/>
    <dgm:cxn modelId="{5BB1E883-3E9E-4E9E-8838-B1BF3740AE44}" type="presParOf" srcId="{EB313198-6823-4E51-9397-1D1DA2336901}" destId="{D7D93E43-B717-430D-BD18-3DA6877EAFE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93E43-B717-430D-BD18-3DA6877EAFE0}">
      <dsp:nvSpPr>
        <dsp:cNvPr id="0" name=""/>
        <dsp:cNvSpPr/>
      </dsp:nvSpPr>
      <dsp:spPr>
        <a:xfrm>
          <a:off x="142883" y="1220"/>
          <a:ext cx="7929603" cy="33551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«Семь пядей во лбу» - говорят об умном человеке; «косая сажень в плечах» - о могучем, сильном человеке. Не известны ли вам другие поговорки - что-нибудь о золотнике, фунте, футе? </a:t>
          </a:r>
        </a:p>
      </dsp:txBody>
      <dsp:txXfrm>
        <a:off x="142883" y="1220"/>
        <a:ext cx="7929603" cy="3355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93E43-B717-430D-BD18-3DA6877EAFE0}">
      <dsp:nvSpPr>
        <dsp:cNvPr id="0" name=""/>
        <dsp:cNvSpPr/>
      </dsp:nvSpPr>
      <dsp:spPr>
        <a:xfrm>
          <a:off x="673" y="83925"/>
          <a:ext cx="8214022" cy="34754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Пусть эталон, например брусок, длина которого принята за 1 м, по какой-то причине стал чуть-чуть короче, причем никто об этом не знает, в том числе и хранители эталона. Попробуйте нарисовать кошмарную картину, которая возникнет на Земле через некоторое время. </a:t>
          </a:r>
        </a:p>
      </dsp:txBody>
      <dsp:txXfrm>
        <a:off x="673" y="83925"/>
        <a:ext cx="8214022" cy="34754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77A3D-754E-45CA-A104-A816BB0D7DDE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D03B1-86F9-473C-B7BD-1AFC8F46F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62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A2EDD-FA4F-4D19-92BD-EE9FD6712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848A3E-2EDE-4C91-BB04-B8AA85915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31EA08-AB01-48D9-A3A0-8183E979D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B9DBB-CCE6-4EA0-ADD9-551B02726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B6C4F1-D969-4C93-A5F7-121DAC5E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785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2EE7E9-7F98-4FB8-B340-8CC0B3516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39FD9A-4422-4F8F-91EB-6D609CD14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6EDF19-7C48-43FC-BA15-4657FEB5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E948AA-071C-4630-821F-2F999F3F0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8E3C2D-DD24-44A3-A952-C8249E06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25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437D9E-1595-4330-A2D9-682C133DE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7C8BA6-7F9B-49E9-A238-80E177668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9B552-62A1-4C8E-AB70-DF060607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20CCF-5B09-404F-BC4C-49E01B120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6D3382-E785-4186-A02B-53FB096D7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9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C91DD-D4A5-4F8B-AD87-2836EE8CF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15B89-26D1-4AA6-80AF-27278999F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6D930B-CE8A-4C2A-9E28-EBB81898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9FAF12-F897-4A55-9A25-964B9A6E8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C345AA-4D1F-411D-947E-5E72797B6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8222D-BBC4-4CB4-A4B4-B28EFC35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8B09FC-1EBC-413C-88E9-E29FAF503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6D986-8757-40C5-A865-AA65A070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414D0E-4DD1-4441-8FE1-202446A61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610541-8220-4A8E-8CD8-4DF64EB5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41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454817-B2C5-49EA-9D77-EEE3F5B7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F9735E-6E00-4DD9-BB1D-6FA30D1B54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9C63F-928E-4A9E-89B6-5CFD5F2A4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ACFC77-1E1D-4EE0-8E7C-04999F36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A00317-721E-4958-9A18-67F44FA9D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74A98B-2CF1-4592-BEC0-697FBC0F7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63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B44C-2EE9-492D-9140-E3F9F98E3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052E14-0C35-4D2D-AD7E-60B42C89A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440FE2D-7CA4-491C-A41B-8510D3FBC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F92ED4A-16BD-4394-8BB7-342EDF9F6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290E34-ED3C-455D-9163-79F2109BC1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D653503-46EB-4521-A9C5-375F6CF33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B20AA0-0F9A-491F-9FF6-693437E7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C24523-C79C-4199-BDE8-D717158A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309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84D46-B039-4E32-A371-122157E1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A6FEC7-0711-4916-9B91-33082B9B5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D3912A-D40C-44AD-BC1A-4C4CBE9F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A65166-3E5A-44E6-AE5B-C88955AF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2768677-A60B-4382-9516-0E3E8463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D765294-BE02-4BB0-8720-E4B298E5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5E4E38-70F2-401C-A5C9-3854FA675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389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933DC-4422-4963-9213-342C5569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C8698-B9E9-43C6-8FDF-CAC3A094E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23ABD2-FD43-491F-ABEB-1330600E0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8F7FF6-BC46-4CF7-9541-F463B24E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B6FBA-322F-4FB9-91B7-ABAE915B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899925-C79A-4344-9092-F928A959C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63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E8DC4-FB25-4EBE-86C4-17BFC04B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ADE4438-1B2F-4457-8183-CF67A157D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4A32009-2ED3-4435-9C7D-1CE32067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8E7B94-93A0-485A-A72B-694EF947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226E5C-CCBD-4C72-AEA2-E6C2A5E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03DE36-202A-4CB8-9F39-634936276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891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4DCA5-9702-4F60-A205-03200C816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89CFD6-3EE7-4613-9E21-8A2FFDB27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50E196-EDAD-4C2B-AB18-F211E6ABF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2C5C-D122-45EF-93CD-01845661B6C3}" type="datetimeFigureOut">
              <a:rPr lang="ru-RU" smtClean="0"/>
              <a:t>пт.13.09.2024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C4CD9-C596-4204-8941-0A016EDD0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AC9A1-7FDD-4EC7-A8FD-8692C5A684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5C4B-B2B1-468A-B32E-15090DDC8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0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AE3CE-8C84-449E-9441-A42A2CC6D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12938"/>
            <a:ext cx="9144000" cy="2387600"/>
          </a:xfrm>
        </p:spPr>
        <p:txBody>
          <a:bodyPr>
            <a:noAutofit/>
          </a:bodyPr>
          <a:lstStyle/>
          <a:p>
            <a:r>
              <a:rPr lang="ru-RU" sz="4400" dirty="0"/>
              <a:t>Единицы измерения физических величин.  Международная система единиц (СИ).</a:t>
            </a:r>
            <a:br>
              <a:rPr lang="ru-RU" sz="4400" dirty="0"/>
            </a:br>
            <a:r>
              <a:rPr lang="ru-RU" sz="4400" dirty="0"/>
              <a:t>Действия над физическими величинами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CB664F-885E-42A6-AB6B-CDDEC7E7B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05401"/>
            <a:ext cx="9144000" cy="884237"/>
          </a:xfrm>
        </p:spPr>
        <p:txBody>
          <a:bodyPr/>
          <a:lstStyle/>
          <a:p>
            <a:r>
              <a:rPr lang="ru-RU" dirty="0" err="1"/>
              <a:t>Здоронкова</a:t>
            </a:r>
            <a:r>
              <a:rPr lang="ru-RU" dirty="0"/>
              <a:t> Светлана Владимировна, учитель физики ГУО «Средняя школа № 34 г. Бобруйска»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401536F0-2E5B-421A-8873-660ACFA4BE12}"/>
              </a:ext>
            </a:extLst>
          </p:cNvPr>
          <p:cNvSpPr txBox="1">
            <a:spLocks/>
          </p:cNvSpPr>
          <p:nvPr/>
        </p:nvSpPr>
        <p:spPr>
          <a:xfrm>
            <a:off x="1524000" y="426243"/>
            <a:ext cx="9144000" cy="88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7 класс</a:t>
            </a:r>
          </a:p>
        </p:txBody>
      </p:sp>
    </p:spTree>
    <p:extLst>
      <p:ext uri="{BB962C8B-B14F-4D97-AF65-F5344CB8AC3E}">
        <p14:creationId xmlns:p14="http://schemas.microsoft.com/office/powerpoint/2010/main" val="31390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024034" y="1285860"/>
          <a:ext cx="821537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024034" y="214290"/>
            <a:ext cx="7715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Пофантазируем!</a:t>
            </a:r>
          </a:p>
        </p:txBody>
      </p:sp>
      <p:pic>
        <p:nvPicPr>
          <p:cNvPr id="4098" name="Picture 2" descr="https://im0-tub-ru.yandex.net/i?id=7f4c1f829775bbfe6eb13aef51903021&amp;n=33&amp;h=215&amp;w=2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104804" y="4810124"/>
            <a:ext cx="2057400" cy="2047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Заполнить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8282" y="857232"/>
          <a:ext cx="8715436" cy="566811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37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4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1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93275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Прибор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прибора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величина, измеряемая прибором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itchFamily="18" charset="0"/>
                          <a:cs typeface="Times New Roman" pitchFamily="18" charset="0"/>
                        </a:rPr>
                        <a:t>Однородная величина, принятая за единицу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48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26" name="Picture 2" descr="D:\стол старого диска\Документы\Мамины документы\Мои рисунки\345342a6-7407-11e1-83fe-d02788776ffb_20a1bd82-2ccc-11e2-8d4d-d02788776ffb-500x5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500306"/>
            <a:ext cx="3071834" cy="30718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844459" y="2636912"/>
            <a:ext cx="396044" cy="340951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термометр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0132" y="2636912"/>
            <a:ext cx="461665" cy="9239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41052" y="2348880"/>
            <a:ext cx="396044" cy="4059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температура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039366" y="3691290"/>
            <a:ext cx="1142831" cy="7458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ru-RU" sz="2400" baseline="30000" dirty="0">
                <a:solidFill>
                  <a:schemeClr val="bg1"/>
                </a:solidFill>
                <a:cs typeface="Times New Roman" pitchFamily="18" charset="0"/>
              </a:rPr>
              <a:t>0</a:t>
            </a:r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Заполнить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8282" y="857232"/>
          <a:ext cx="8715436" cy="50435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57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31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Прибор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прибора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величина, измеряемая прибором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Однородная величина, принятая за единицу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1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wordArtVert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50" name="Picture 2" descr="D:\стол старого диска\Документы\Мамины документы\Мои рисунки\phoca_thumb_l_transport-100.jpg"/>
          <p:cNvPicPr>
            <a:picLocks noChangeAspect="1" noChangeArrowheads="1"/>
          </p:cNvPicPr>
          <p:nvPr/>
        </p:nvPicPr>
        <p:blipFill>
          <a:blip r:embed="rId2"/>
          <a:srcRect l="7173" r="5009"/>
          <a:stretch>
            <a:fillRect/>
          </a:stretch>
        </p:blipFill>
        <p:spPr bwMode="auto">
          <a:xfrm>
            <a:off x="1738282" y="2214554"/>
            <a:ext cx="4334360" cy="3357586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672064" y="2276872"/>
            <a:ext cx="432048" cy="3528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спидометр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01674" y="2249583"/>
            <a:ext cx="432048" cy="3528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скорость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165391" y="3212977"/>
            <a:ext cx="1058692" cy="103107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1км/ч</a:t>
            </a:r>
            <a:endParaRPr lang="ru-RU" sz="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Заполнить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8282" y="857232"/>
          <a:ext cx="8715436" cy="504351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71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1313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Прибор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прибора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величина, измеряемая прибором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Однородная величина, принятая за единицу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21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3" name="Picture 1" descr="D:\стол старого диска\Документы\Мамины документы\Мои рисунки\1352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473" y="2214554"/>
            <a:ext cx="3713507" cy="2500330"/>
          </a:xfrm>
          <a:prstGeom prst="rect">
            <a:avLst/>
          </a:prstGeom>
          <a:noFill/>
        </p:spPr>
      </p:pic>
      <p:pic>
        <p:nvPicPr>
          <p:cNvPr id="3075" name="Picture 3" descr="D:\стол старого диска\Документы\Мамины документы\Мои рисунки\tjNfh3wWbOE.jpg"/>
          <p:cNvPicPr>
            <a:picLocks noChangeAspect="1" noChangeArrowheads="1"/>
          </p:cNvPicPr>
          <p:nvPr/>
        </p:nvPicPr>
        <p:blipFill>
          <a:blip r:embed="rId3"/>
          <a:srcRect l="21130" r="36962"/>
          <a:stretch>
            <a:fillRect/>
          </a:stretch>
        </p:blipFill>
        <p:spPr bwMode="auto">
          <a:xfrm>
            <a:off x="1738282" y="3878787"/>
            <a:ext cx="2143140" cy="232833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600056" y="3140968"/>
            <a:ext cx="504056" cy="2304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е</a:t>
            </a:r>
          </a:p>
          <a:p>
            <a:pPr algn="ctr"/>
            <a:r>
              <a:rPr lang="ru-RU" sz="2400" dirty="0" err="1">
                <a:solidFill>
                  <a:schemeClr val="bg1"/>
                </a:solidFill>
                <a:cs typeface="Times New Roman" pitchFamily="18" charset="0"/>
              </a:rPr>
              <a:t>сы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77461" y="3140968"/>
            <a:ext cx="504056" cy="230425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>
                <a:solidFill>
                  <a:schemeClr val="bg1"/>
                </a:solidFill>
                <a:cs typeface="Times New Roman" pitchFamily="18" charset="0"/>
              </a:rPr>
              <a:t>ма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с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9153666" y="3476365"/>
            <a:ext cx="1026446" cy="9997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1кг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Заполнить таблицу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38282" y="857232"/>
          <a:ext cx="8715436" cy="559610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54987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Прибор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Название прибора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Физическая величина, измеряемая прибором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atin typeface="Times New Roman" pitchFamily="18" charset="0"/>
                          <a:cs typeface="Times New Roman" pitchFamily="18" charset="0"/>
                        </a:rPr>
                        <a:t>Однородная величина, принятая за единицу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11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7410" name="Picture 2" descr="D:\стол старого диска\Документы\Мамины документы\Мои рисунки\8701500-transportir-plastikovyi.jpg"/>
          <p:cNvPicPr>
            <a:picLocks noChangeAspect="1" noChangeArrowheads="1"/>
          </p:cNvPicPr>
          <p:nvPr/>
        </p:nvPicPr>
        <p:blipFill>
          <a:blip r:embed="rId2"/>
          <a:srcRect l="9433" t="20755" r="7547" b="20754"/>
          <a:stretch>
            <a:fillRect/>
          </a:stretch>
        </p:blipFill>
        <p:spPr bwMode="auto">
          <a:xfrm>
            <a:off x="1891668" y="2791125"/>
            <a:ext cx="4055835" cy="2857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468338" y="2492897"/>
            <a:ext cx="360040" cy="38744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cs typeface="Times New Roman" pitchFamily="18" charset="0"/>
              </a:rPr>
              <a:t>транспортир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99596" y="2780928"/>
            <a:ext cx="360040" cy="225265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угол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64352" y="3501008"/>
            <a:ext cx="783984" cy="9361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bg1"/>
                </a:solidFill>
                <a:cs typeface="Times New Roman" pitchFamily="18" charset="0"/>
              </a:rPr>
              <a:t>1</a:t>
            </a:r>
            <a:r>
              <a:rPr lang="ru-RU" sz="2400" baseline="30000" dirty="0">
                <a:solidFill>
                  <a:schemeClr val="bg1"/>
                </a:solidFill>
                <a:cs typeface="Times New Roman" pitchFamily="18" charset="0"/>
              </a:rPr>
              <a:t>0</a:t>
            </a:r>
            <a:endParaRPr lang="ru-RU" sz="2400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Запишите кратко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6844" y="714357"/>
            <a:ext cx="9001156" cy="4525963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1. Спортсмен пробежал дистанцию 100м</a:t>
            </a:r>
          </a:p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2. Самолет долетел до пункта назначения за 2,5 часа</a:t>
            </a:r>
          </a:p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3. Масса яблок в пакете 3 кг</a:t>
            </a:r>
          </a:p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4. Температура в комнате 20</a:t>
            </a:r>
            <a:r>
              <a:rPr lang="ru-RU" sz="44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5. Площадь садового участка 600м</a:t>
            </a:r>
            <a:r>
              <a:rPr lang="ru-RU" sz="4400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514350" indent="-514350"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6. В банку налили 0,5л воды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690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Какое слово лишнее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9720" y="1142984"/>
            <a:ext cx="8229600" cy="5072098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ru-RU" sz="3600" dirty="0"/>
              <a:t>1. Спидометр, мензурка, тонна, секундомер, транспортир</a:t>
            </a:r>
          </a:p>
          <a:p>
            <a:pPr marL="514350" indent="-514350">
              <a:buNone/>
            </a:pPr>
            <a:r>
              <a:rPr lang="ru-RU" sz="3600" dirty="0"/>
              <a:t>                                       (тонна)</a:t>
            </a:r>
          </a:p>
          <a:p>
            <a:pPr marL="514350" indent="-514350">
              <a:buNone/>
            </a:pPr>
            <a:r>
              <a:rPr lang="ru-RU" sz="3600" dirty="0"/>
              <a:t>2. Аршин, пядь, метр, дюйм, фут</a:t>
            </a:r>
          </a:p>
          <a:p>
            <a:pPr marL="514350" indent="-514350">
              <a:buNone/>
            </a:pPr>
            <a:r>
              <a:rPr lang="ru-RU" sz="3600" dirty="0"/>
              <a:t>                                       (метр) </a:t>
            </a:r>
          </a:p>
          <a:p>
            <a:pPr marL="514350" indent="-514350">
              <a:buNone/>
            </a:pPr>
            <a:r>
              <a:rPr lang="ru-RU" sz="3600" dirty="0"/>
              <a:t>3. Площадь, километр, секунда, градус, грамм</a:t>
            </a:r>
          </a:p>
          <a:p>
            <a:pPr marL="514350" indent="-514350">
              <a:buNone/>
            </a:pPr>
            <a:r>
              <a:rPr lang="ru-RU" sz="3600" dirty="0"/>
              <a:t>                                        (площадь)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Действия над физическими величинами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428736"/>
            <a:ext cx="8472518" cy="5214974"/>
          </a:xfrm>
        </p:spPr>
        <p:txBody>
          <a:bodyPr>
            <a:normAutofit fontScale="92500" lnSpcReduction="10000"/>
          </a:bodyPr>
          <a:lstStyle/>
          <a:p>
            <a:pPr marL="88900" indent="269875">
              <a:lnSpc>
                <a:spcPct val="16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Величины, которые представляют одну и ту же физическую величину, называются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ОДНОРОДНЫМИ.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кг,  г,  т  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(масса)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с, мин, ч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(время)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м, км, дм, см, мм </a:t>
            </a:r>
          </a:p>
          <a:p>
            <a:pPr>
              <a:buNone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                             (длина)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Действия над физическими величинами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024694" y="4429132"/>
            <a:ext cx="242889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Отнимают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8348" y="3357562"/>
            <a:ext cx="771530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ОДНОРОДНЫЕ ВЕЛИЧИНЫ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09786" y="4429132"/>
            <a:ext cx="30003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Складывают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09852" y="2428868"/>
            <a:ext cx="2286016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Умножают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96132" y="2428868"/>
            <a:ext cx="235745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Делят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16" y="1214422"/>
            <a:ext cx="2143140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 : 2м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666844" y="1214422"/>
            <a:ext cx="2143140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 · 2м</a:t>
            </a:r>
          </a:p>
        </p:txBody>
      </p:sp>
      <p:cxnSp>
        <p:nvCxnSpPr>
          <p:cNvPr id="13" name="Прямая со стрелкой 12"/>
          <p:cNvCxnSpPr>
            <a:endCxn id="11" idx="3"/>
          </p:cNvCxnSpPr>
          <p:nvPr/>
        </p:nvCxnSpPr>
        <p:spPr>
          <a:xfrm rot="16200000" flipV="1">
            <a:off x="3595670" y="1928802"/>
            <a:ext cx="714380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1"/>
          </p:cNvCxnSpPr>
          <p:nvPr/>
        </p:nvCxnSpPr>
        <p:spPr>
          <a:xfrm rot="5400000" flipH="1" flipV="1">
            <a:off x="7846231" y="1893083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V="1">
            <a:off x="4952992" y="3214686"/>
            <a:ext cx="214314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 flipH="1" flipV="1">
            <a:off x="6917537" y="317896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131587" y="425053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16200000" flipH="1">
            <a:off x="7060413" y="4250537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66844" y="5572140"/>
            <a:ext cx="2143140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 + 2м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382016" y="5572140"/>
            <a:ext cx="2143140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 - 2м</a:t>
            </a:r>
          </a:p>
        </p:txBody>
      </p:sp>
      <p:cxnSp>
        <p:nvCxnSpPr>
          <p:cNvPr id="30" name="Прямая со стрелкой 29"/>
          <p:cNvCxnSpPr>
            <a:endCxn id="28" idx="3"/>
          </p:cNvCxnSpPr>
          <p:nvPr/>
        </p:nvCxnSpPr>
        <p:spPr>
          <a:xfrm rot="5400000">
            <a:off x="3595670" y="5643578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9" idx="1"/>
          </p:cNvCxnSpPr>
          <p:nvPr/>
        </p:nvCxnSpPr>
        <p:spPr>
          <a:xfrm rot="16200000" flipH="1">
            <a:off x="7917669" y="5607859"/>
            <a:ext cx="642942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3881422" y="1071546"/>
            <a:ext cx="2000264" cy="10001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величина</a:t>
            </a:r>
          </a:p>
        </p:txBody>
      </p:sp>
      <p:sp>
        <p:nvSpPr>
          <p:cNvPr id="36" name="Овал 35"/>
          <p:cNvSpPr/>
          <p:nvPr/>
        </p:nvSpPr>
        <p:spPr>
          <a:xfrm>
            <a:off x="6167438" y="1071546"/>
            <a:ext cx="2143140" cy="11430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сколько раз больше</a:t>
            </a:r>
          </a:p>
        </p:txBody>
      </p:sp>
      <p:sp>
        <p:nvSpPr>
          <p:cNvPr id="37" name="Овал 36"/>
          <p:cNvSpPr/>
          <p:nvPr/>
        </p:nvSpPr>
        <p:spPr>
          <a:xfrm>
            <a:off x="6167438" y="5643578"/>
            <a:ext cx="2143140" cy="10001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сколько больше</a:t>
            </a:r>
          </a:p>
        </p:txBody>
      </p:sp>
      <p:sp>
        <p:nvSpPr>
          <p:cNvPr id="38" name="Овал 37"/>
          <p:cNvSpPr/>
          <p:nvPr/>
        </p:nvSpPr>
        <p:spPr>
          <a:xfrm>
            <a:off x="3881422" y="5643578"/>
            <a:ext cx="1928826" cy="10001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animBg="1"/>
      <p:bldP spid="8" grpId="0" animBg="1"/>
      <p:bldP spid="9" grpId="0" animBg="1"/>
      <p:bldP spid="10" grpId="0" animBg="1"/>
      <p:bldP spid="11" grpId="0" animBg="1"/>
      <p:bldP spid="28" grpId="0" animBg="1"/>
      <p:bldP spid="29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Действия над физическими величинами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38282" y="1600200"/>
            <a:ext cx="8715436" cy="50435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Величины, которые представляют разные физические величины, называются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НЕОДНОРОДНЫМИ.</a:t>
            </a:r>
          </a:p>
          <a:p>
            <a:pPr>
              <a:lnSpc>
                <a:spcPct val="150000"/>
              </a:lnSpc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dirty="0"/>
              <a:t>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кг    м    с     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81158" y="1071546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Зачем нужны измерения?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2794" y="2500306"/>
            <a:ext cx="6429420" cy="25237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Наши чувства не дают нам точных результатов, и поэтому необходимо в процессе наблюдений и опытов делать измерения величин.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Действия над физическими величинами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24760" y="2786058"/>
            <a:ext cx="264320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chemeClr val="bg1"/>
                </a:solidFill>
                <a:latin typeface="Comic Sans MS" pitchFamily="66" charset="0"/>
              </a:rPr>
              <a:t>Делят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2596" y="1643050"/>
            <a:ext cx="821537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Comic Sans MS" pitchFamily="66" charset="0"/>
              </a:rPr>
              <a:t>НЕОДНОРОДНЫЕ ВЕЛИЧИНЫ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52596" y="2786058"/>
            <a:ext cx="300036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Умножают</a:t>
            </a:r>
          </a:p>
        </p:txBody>
      </p:sp>
      <p:cxnSp>
        <p:nvCxnSpPr>
          <p:cNvPr id="20" name="Прямая со стрелкой 19"/>
          <p:cNvCxnSpPr>
            <a:endCxn id="5" idx="3"/>
          </p:cNvCxnSpPr>
          <p:nvPr/>
        </p:nvCxnSpPr>
        <p:spPr>
          <a:xfrm rot="5400000">
            <a:off x="4702943" y="2750323"/>
            <a:ext cx="785818" cy="28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7" idx="1"/>
          </p:cNvCxnSpPr>
          <p:nvPr/>
        </p:nvCxnSpPr>
        <p:spPr>
          <a:xfrm rot="16200000" flipH="1">
            <a:off x="6953256" y="2714620"/>
            <a:ext cx="78581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666844" y="4071942"/>
            <a:ext cx="3429024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10м/с · 2с = 20 м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239008" y="4071942"/>
            <a:ext cx="3286148" cy="1000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10м : 2с = 5 м/с</a:t>
            </a: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>
            <a:off x="3952860" y="3857628"/>
            <a:ext cx="285752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7917669" y="3821909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7453322" y="5214950"/>
            <a:ext cx="2643206" cy="135732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величина</a:t>
            </a:r>
          </a:p>
        </p:txBody>
      </p:sp>
      <p:sp>
        <p:nvSpPr>
          <p:cNvPr id="34" name="Овал 33"/>
          <p:cNvSpPr/>
          <p:nvPr/>
        </p:nvSpPr>
        <p:spPr>
          <a:xfrm>
            <a:off x="2095472" y="5214950"/>
            <a:ext cx="2714644" cy="128588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Новая величина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5" grpId="0" animBg="1"/>
      <p:bldP spid="28" grpId="0" animBg="1"/>
      <p:bldP spid="29" grpId="0" animBg="1"/>
      <p:bldP spid="33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000108"/>
            <a:ext cx="9144000" cy="5500726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1. Какие значения величин можно складывать?</a:t>
            </a:r>
          </a:p>
          <a:p>
            <a:pPr marL="742950" indent="-74295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3,0 мин;  26 см; 5 см</a:t>
            </a:r>
            <a:r>
              <a:rPr lang="ru-RU" sz="4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; 40 с ; 10 кг ; 25 </a:t>
            </a:r>
            <a:r>
              <a:rPr lang="ru-RU" sz="4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</a:t>
            </a:r>
          </a:p>
          <a:p>
            <a:pPr marL="742950" indent="-74295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 мин = 180 с</a:t>
            </a:r>
          </a:p>
          <a:p>
            <a:pPr marL="742950" indent="-74295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180 с + 40 с = 220 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142852"/>
            <a:ext cx="8229600" cy="72547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Задание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0" y="1000108"/>
            <a:ext cx="9144000" cy="5500726"/>
          </a:xfrm>
        </p:spPr>
        <p:txBody>
          <a:bodyPr>
            <a:normAutofit/>
          </a:bodyPr>
          <a:lstStyle/>
          <a:p>
            <a:pPr marL="742950" indent="-74295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2. Какие значения величин можно складывать?</a:t>
            </a:r>
          </a:p>
          <a:p>
            <a:pPr marL="742950" indent="-742950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2,0 кг;  15 мм; 10 мм</a:t>
            </a:r>
            <a:r>
              <a:rPr lang="ru-RU" sz="4000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; 60 с ; 25 г ; 2,5 мл</a:t>
            </a:r>
          </a:p>
          <a:p>
            <a:pPr marL="742950" indent="-74295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 кг = 2000 г</a:t>
            </a:r>
          </a:p>
          <a:p>
            <a:pPr marL="742950" indent="-742950"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>
              <a:buNone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2000 г + 25 г = 2025 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0125" y="1957377"/>
            <a:ext cx="1019174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Продолжите предложение:</a:t>
            </a:r>
          </a:p>
          <a:p>
            <a:r>
              <a:rPr lang="ru-RU" sz="4000" b="1" dirty="0"/>
              <a:t>Теперь я знаю…</a:t>
            </a:r>
          </a:p>
          <a:p>
            <a:r>
              <a:rPr lang="ru-RU" sz="4000" b="1" dirty="0"/>
              <a:t>И ещё я умею…</a:t>
            </a:r>
          </a:p>
          <a:p>
            <a:r>
              <a:rPr lang="ru-RU" sz="4000" b="1" dirty="0"/>
              <a:t>Интересно было бы ещё узнать …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89FCD-A168-4B6C-A60C-3F728179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6B9389-0BD5-40F8-86C4-F295F7EDB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/>
              <a:t>§5,6, контрольные вопросы (устно)</a:t>
            </a:r>
          </a:p>
          <a:p>
            <a:pPr marL="0" indent="0">
              <a:buNone/>
            </a:pPr>
            <a:r>
              <a:rPr lang="ru-RU" sz="4400" dirty="0"/>
              <a:t>с. 20 Упр. 1 № 4, упр.2 № 5</a:t>
            </a:r>
          </a:p>
          <a:p>
            <a:pPr marL="0" indent="0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572345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2238348" y="2357430"/>
            <a:ext cx="8143932" cy="250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dirty="0"/>
              <a:t>     </a:t>
            </a:r>
            <a:r>
              <a:rPr lang="ru-RU" b="1" i="1" dirty="0"/>
              <a:t>Физическая величина – это количественная (числовая) характеристика тела или вещества.</a:t>
            </a:r>
            <a:r>
              <a:rPr lang="ru-RU" i="1" dirty="0"/>
              <a:t> </a:t>
            </a:r>
          </a:p>
          <a:p>
            <a:pPr algn="just">
              <a:buNone/>
            </a:pPr>
            <a:r>
              <a:rPr lang="ru-RU" dirty="0"/>
              <a:t>Она обозначается буквами латинского алфавита, например: </a:t>
            </a:r>
            <a:r>
              <a:rPr lang="ru-RU" b="1" i="1" dirty="0" err="1"/>
              <a:t>m</a:t>
            </a:r>
            <a:r>
              <a:rPr lang="ru-RU" b="1" i="1" dirty="0"/>
              <a:t> – масса, </a:t>
            </a:r>
            <a:r>
              <a:rPr lang="ru-RU" b="1" i="1" dirty="0" err="1"/>
              <a:t>t</a:t>
            </a:r>
            <a:r>
              <a:rPr lang="ru-RU" b="1" i="1" dirty="0"/>
              <a:t> – время, </a:t>
            </a:r>
            <a:r>
              <a:rPr lang="ru-RU" b="1" i="1" dirty="0" err="1"/>
              <a:t>l</a:t>
            </a:r>
            <a:r>
              <a:rPr lang="ru-RU" b="1" i="1" dirty="0"/>
              <a:t> - длина.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24000" y="571480"/>
            <a:ext cx="86439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Что такое физическая величина?</a:t>
            </a:r>
          </a:p>
        </p:txBody>
      </p:sp>
      <p:pic>
        <p:nvPicPr>
          <p:cNvPr id="12290" name="Picture 2" descr="http://school-collection.lyceum62.ru/ecor/storage/2a2c61e6-f4ce-42f7-8e6a-8847a69dc449/ur62/z62_3_files/tykv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58" y="4857761"/>
            <a:ext cx="37909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10248" y="2643183"/>
            <a:ext cx="214314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/>
              <a:t>Масса 100 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38282" y="3500439"/>
            <a:ext cx="2500330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Масса </a:t>
            </a:r>
            <a:r>
              <a:rPr lang="ru-RU" sz="2800" b="1" dirty="0"/>
              <a:t> - физическая величина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2992" y="3500439"/>
            <a:ext cx="24288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100 </a:t>
            </a:r>
            <a:r>
              <a:rPr lang="ru-RU" sz="2800" b="1" dirty="0"/>
              <a:t>– числовое значение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53388" y="3500438"/>
            <a:ext cx="228601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г</a:t>
            </a:r>
            <a:r>
              <a:rPr lang="ru-RU" sz="2800" b="1" dirty="0"/>
              <a:t> – грамм – единица измерения</a:t>
            </a:r>
          </a:p>
        </p:txBody>
      </p:sp>
      <p:sp>
        <p:nvSpPr>
          <p:cNvPr id="11266" name="AutoShape 2" descr="https://kaloriyka.ru/a?orig=true&amp;id=45410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kaloriyka.ru/a?orig=true&amp;id=453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AE7"/>
              </a:clrFrom>
              <a:clrTo>
                <a:srgbClr val="FFFAE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1158" y="1"/>
            <a:ext cx="4762500" cy="3409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2238348" y="2214555"/>
            <a:ext cx="7643866" cy="150017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/>
              <a:t>     «Измерять какую-нибудь величину - это значит сравнить ее с однородной величиной, принятой за единицу». </a:t>
            </a:r>
          </a:p>
        </p:txBody>
      </p:sp>
      <p:pic>
        <p:nvPicPr>
          <p:cNvPr id="14" name="Picture 2" descr="http://school-collection.lyceum62.ru/ecor/storage/2a2c61e6-f4ce-42f7-8e6a-8847a69dc449/ur62/z62_3_files/tykva.jf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3058" y="4857761"/>
            <a:ext cx="3790950" cy="1809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896879B6-C7E9-4715-BA8F-CE73DF124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i="1">
                <a:solidFill>
                  <a:srgbClr val="FF0000"/>
                </a:solidFill>
              </a:rPr>
              <a:t>Древние</a:t>
            </a:r>
            <a:br>
              <a:rPr lang="ru-RU" altLang="ru-RU" b="1" i="1">
                <a:solidFill>
                  <a:srgbClr val="FF0000"/>
                </a:solidFill>
              </a:rPr>
            </a:br>
            <a:r>
              <a:rPr lang="ru-RU" altLang="ru-RU" b="1" i="1">
                <a:solidFill>
                  <a:srgbClr val="FF0000"/>
                </a:solidFill>
              </a:rPr>
              <a:t> единицы измерения длины</a:t>
            </a:r>
          </a:p>
        </p:txBody>
      </p:sp>
      <p:sp>
        <p:nvSpPr>
          <p:cNvPr id="3075" name="Содержимое 2">
            <a:extLst>
              <a:ext uri="{FF2B5EF4-FFF2-40B4-BE49-F238E27FC236}">
                <a16:creationId xmlns:a16="http://schemas.microsoft.com/office/drawing/2014/main" id="{5A79946F-6D42-45B4-A662-6E225411D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4" y="1600200"/>
            <a:ext cx="8715375" cy="5043488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Локоть</a:t>
            </a:r>
            <a:r>
              <a:rPr lang="ru-RU" altLang="ru-RU"/>
              <a:t> – расстояние от конца пальцев до локтевого сустава.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Аршин</a:t>
            </a:r>
            <a:r>
              <a:rPr lang="ru-RU" altLang="ru-RU"/>
              <a:t> (примерно 71 см)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Пядь</a:t>
            </a:r>
            <a:r>
              <a:rPr lang="ru-RU" altLang="ru-RU"/>
              <a:t> – расстояние между концами расставленных большого и указательного пальцев.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Дюйм </a:t>
            </a:r>
            <a:r>
              <a:rPr lang="ru-RU" altLang="ru-RU"/>
              <a:t>(примерно 2,5 см) – длина сустава большого пальца.</a:t>
            </a:r>
          </a:p>
          <a:p>
            <a:pPr eaLnBrk="1" hangingPunct="1"/>
            <a:r>
              <a:rPr lang="ru-RU" altLang="ru-RU">
                <a:solidFill>
                  <a:srgbClr val="FF0000"/>
                </a:solidFill>
              </a:rPr>
              <a:t>Фут</a:t>
            </a:r>
            <a:r>
              <a:rPr lang="ru-RU" altLang="ru-RU"/>
              <a:t> (30см) – средняя длина ступни человека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024034" y="642918"/>
          <a:ext cx="821537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90541" y="4776765"/>
            <a:ext cx="77153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Impact" pitchFamily="34" charset="0"/>
              </a:rPr>
              <a:t>А  ты  знаешь?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2596" y="2928934"/>
            <a:ext cx="8143932" cy="2286016"/>
          </a:xfrm>
          <a:prstGeom prst="rect">
            <a:avLst/>
          </a:prstGeom>
          <a:solidFill>
            <a:srgbClr val="FFFF99">
              <a:alpha val="47000"/>
            </a:srgbClr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38282" y="928670"/>
            <a:ext cx="8143932" cy="1980000"/>
          </a:xfrm>
          <a:prstGeom prst="roundRect">
            <a:avLst/>
          </a:prstGeom>
          <a:solidFill>
            <a:srgbClr val="DDFFDD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4"/>
          <p:cNvSpPr>
            <a:spLocks noGrp="1"/>
          </p:cNvSpPr>
          <p:nvPr>
            <p:ph idx="1"/>
          </p:nvPr>
        </p:nvSpPr>
        <p:spPr>
          <a:xfrm>
            <a:off x="1952596" y="907751"/>
            <a:ext cx="8043890" cy="51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Назрела необходимость уточнить основные единицы и упорядочить всю систему мер. И первым шагом к этому явилось создание постоянных образцов (эталонов) мер </a:t>
            </a:r>
            <a:r>
              <a:rPr lang="ru-RU" sz="2400" b="1" i="1" dirty="0">
                <a:solidFill>
                  <a:srgbClr val="FF0000"/>
                </a:solidFill>
              </a:rPr>
              <a:t>длины</a:t>
            </a:r>
            <a:r>
              <a:rPr lang="ru-RU" sz="2400" i="1" dirty="0"/>
              <a:t> </a:t>
            </a:r>
            <a:r>
              <a:rPr lang="ru-RU" sz="2400" dirty="0"/>
              <a:t>в виде металлических линеек или стержней и </a:t>
            </a:r>
            <a:r>
              <a:rPr lang="ru-RU" sz="2400" b="1" i="1" dirty="0">
                <a:solidFill>
                  <a:srgbClr val="FF0000"/>
                </a:solidFill>
              </a:rPr>
              <a:t>массы</a:t>
            </a:r>
            <a:r>
              <a:rPr lang="ru-RU" sz="2400" i="1" dirty="0"/>
              <a:t> </a:t>
            </a:r>
            <a:r>
              <a:rPr lang="ru-RU" sz="2400" dirty="0"/>
              <a:t>в виде металлических гирь - </a:t>
            </a:r>
            <a:r>
              <a:rPr lang="ru-RU" sz="2400" b="1" i="1" dirty="0">
                <a:solidFill>
                  <a:srgbClr val="FF0000"/>
                </a:solidFill>
              </a:rPr>
              <a:t>эталонов</a:t>
            </a:r>
            <a:r>
              <a:rPr lang="ru-RU" sz="2400" dirty="0"/>
              <a:t>. </a:t>
            </a:r>
          </a:p>
          <a:p>
            <a:pPr marL="0" indent="0" algn="just">
              <a:buNone/>
            </a:pPr>
            <a:r>
              <a:rPr lang="ru-RU" sz="2400" dirty="0"/>
              <a:t>В 1960 г. ХI Генеральная конференция по мерам и весам, в которой принимали участие крупные ученые многих стран, в том числе и СССР, приняла резолюцию об установлении Международной системы </a:t>
            </a:r>
            <a:br>
              <a:rPr lang="ru-RU" sz="2400" dirty="0"/>
            </a:br>
            <a:r>
              <a:rPr lang="ru-RU" sz="2400" dirty="0"/>
              <a:t>единиц - СИ (читается «</a:t>
            </a:r>
            <a:r>
              <a:rPr lang="ru-RU" sz="2400" dirty="0" err="1"/>
              <a:t>эс-и</a:t>
            </a:r>
            <a:r>
              <a:rPr lang="ru-RU" sz="2400" dirty="0"/>
              <a:t>» от первых </a:t>
            </a:r>
            <a:br>
              <a:rPr lang="ru-RU" sz="2400" dirty="0"/>
            </a:br>
            <a:r>
              <a:rPr lang="ru-RU" sz="2400" dirty="0"/>
              <a:t>букв слов «система интернациональная»). </a:t>
            </a:r>
          </a:p>
          <a:p>
            <a:endParaRPr lang="ru-RU" sz="2400" dirty="0"/>
          </a:p>
        </p:txBody>
      </p:sp>
      <p:pic>
        <p:nvPicPr>
          <p:cNvPr id="6" name="Рисунок 5" descr="metre_etalon_par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6" y="5214950"/>
            <a:ext cx="2438400" cy="13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6810380" y="6143645"/>
            <a:ext cx="2182008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Эталон массы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1489" y="5643579"/>
            <a:ext cx="213872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dirty="0"/>
              <a:t>Эталон метра</a:t>
            </a:r>
          </a:p>
        </p:txBody>
      </p:sp>
      <p:pic>
        <p:nvPicPr>
          <p:cNvPr id="9218" name="Picture 2" descr="http://www.eliks.ru/upload/iblock/473/ekhndh%20ivyf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3520" y="4720028"/>
            <a:ext cx="1523994" cy="191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499000" y="3602571"/>
            <a:ext cx="5088565" cy="3090792"/>
            <a:chOff x="827583" y="1753928"/>
            <a:chExt cx="4353202" cy="264413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844" y="1753928"/>
              <a:ext cx="1237031" cy="1649374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75" t="7476" r="13278" b="75975"/>
            <a:stretch/>
          </p:blipFill>
          <p:spPr>
            <a:xfrm>
              <a:off x="3472719" y="2675554"/>
              <a:ext cx="1243297" cy="472260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14" b="38573"/>
            <a:stretch/>
          </p:blipFill>
          <p:spPr>
            <a:xfrm>
              <a:off x="827583" y="2288837"/>
              <a:ext cx="2135766" cy="135862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305"/>
            <a:stretch/>
          </p:blipFill>
          <p:spPr>
            <a:xfrm>
              <a:off x="827584" y="3497976"/>
              <a:ext cx="4351033" cy="90008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036" r="1" b="42593"/>
            <a:stretch/>
          </p:blipFill>
          <p:spPr>
            <a:xfrm>
              <a:off x="2963350" y="2289600"/>
              <a:ext cx="2217435" cy="126972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016137" y="3475733"/>
            <a:ext cx="2164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Масса: 200 </a:t>
            </a:r>
            <a:r>
              <a:rPr lang="ru-RU" sz="2400" dirty="0" err="1"/>
              <a:t>гр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2099877" y="2630052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Объём: 0,5 л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8" name="Таблица 37"/>
              <p:cNvGraphicFramePr>
                <a:graphicFrameLocks noGrp="1"/>
              </p:cNvGraphicFramePr>
              <p:nvPr/>
            </p:nvGraphicFramePr>
            <p:xfrm>
              <a:off x="6096000" y="428525"/>
              <a:ext cx="5688077" cy="6289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1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84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/>
                            <a:t>Система интернациональная (СИ)</a:t>
                          </a: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/>
                            <a:t>Величина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/>
                            <a:t>Единица измерения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Расстояние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Метр (м)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Масса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Килограмм (кг)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Объём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Кубический</a:t>
                          </a:r>
                          <a:r>
                            <a:rPr lang="ru-RU" sz="2400" baseline="0" dirty="0"/>
                            <a:t> метр (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400" b="0" i="1" baseline="0" smtClean="0">
                                      <a:latin typeface="Cambria Math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400" b="0" i="1" baseline="0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400" dirty="0"/>
                            <a:t>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Время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Секунда (с)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Скорость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Метр в секунду (м/с)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8" name="Таблица 37"/>
              <p:cNvGraphicFramePr>
                <a:graphicFrameLocks noGrp="1"/>
              </p:cNvGraphicFramePr>
              <p:nvPr/>
            </p:nvGraphicFramePr>
            <p:xfrm>
              <a:off x="6096000" y="428525"/>
              <a:ext cx="5688077" cy="628959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11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18396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84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/>
                            <a:t>Система интернациональная (СИ)</a:t>
                          </a:r>
                        </a:p>
                      </a:txBody>
                      <a:tcPr marL="121920" marR="121920" marT="60960" marB="6096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/>
                            <a:t>Величина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/>
                            <a:t>Единица измерения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Расстояние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Метр (м)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Масса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Килограмм (кг)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Объём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78585" t="-378049" b="-161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6629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Время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Секунда (с)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10019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Скорость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/>
                            <a:t>Метр в секунду (м/с)</a:t>
                          </a:r>
                        </a:p>
                      </a:txBody>
                      <a:tcPr marL="121920" marR="121920" marT="60960" marB="60960"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4" r="57887"/>
          <a:stretch/>
        </p:blipFill>
        <p:spPr>
          <a:xfrm>
            <a:off x="2189729" y="114519"/>
            <a:ext cx="1704569" cy="25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9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1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847</Words>
  <Application>Microsoft Office PowerPoint</Application>
  <PresentationFormat>Широкоэкранный</PresentationFormat>
  <Paragraphs>245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Cambria Math</vt:lpstr>
      <vt:lpstr>Comic Sans MS</vt:lpstr>
      <vt:lpstr>Georgia</vt:lpstr>
      <vt:lpstr>Impact</vt:lpstr>
      <vt:lpstr>Times New Roman</vt:lpstr>
      <vt:lpstr>Тема Office</vt:lpstr>
      <vt:lpstr>Единицы измерения физических величин.  Международная система единиц (СИ). Действия над физическими величинами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Древние  единицы измерения длины</vt:lpstr>
      <vt:lpstr>Презентация PowerPoint</vt:lpstr>
      <vt:lpstr>Презентация PowerPoint</vt:lpstr>
      <vt:lpstr>Презентация PowerPoint</vt:lpstr>
      <vt:lpstr>Презентация PowerPoint</vt:lpstr>
      <vt:lpstr>Заполнить таблицу</vt:lpstr>
      <vt:lpstr>Заполнить таблицу</vt:lpstr>
      <vt:lpstr>Заполнить таблицу</vt:lpstr>
      <vt:lpstr>Заполнить таблицу</vt:lpstr>
      <vt:lpstr>Запишите кратко</vt:lpstr>
      <vt:lpstr>Какое слово лишнее</vt:lpstr>
      <vt:lpstr>Действия над физическими величинами</vt:lpstr>
      <vt:lpstr>Действия над физическими величинами</vt:lpstr>
      <vt:lpstr>Действия над физическими величинами</vt:lpstr>
      <vt:lpstr>Действия над физическими величинами</vt:lpstr>
      <vt:lpstr>Задание</vt:lpstr>
      <vt:lpstr>Задание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Физика – наука о природе. Связь физики с другими науками. Физика и техника</dc:title>
  <dc:creator>СВЕТЛАНА</dc:creator>
  <cp:lastModifiedBy>СВЕТЛАНА</cp:lastModifiedBy>
  <cp:revision>14</cp:revision>
  <dcterms:created xsi:type="dcterms:W3CDTF">2024-09-03T03:24:18Z</dcterms:created>
  <dcterms:modified xsi:type="dcterms:W3CDTF">2024-09-12T21:48:20Z</dcterms:modified>
</cp:coreProperties>
</file>