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58" r:id="rId5"/>
    <p:sldId id="259" r:id="rId6"/>
    <p:sldId id="277" r:id="rId7"/>
    <p:sldId id="278" r:id="rId8"/>
    <p:sldId id="261" r:id="rId9"/>
    <p:sldId id="279" r:id="rId10"/>
    <p:sldId id="280" r:id="rId11"/>
    <p:sldId id="281" r:id="rId12"/>
    <p:sldId id="260" r:id="rId13"/>
    <p:sldId id="282" r:id="rId14"/>
    <p:sldId id="262" r:id="rId15"/>
    <p:sldId id="263" r:id="rId16"/>
    <p:sldId id="264" r:id="rId17"/>
    <p:sldId id="265" r:id="rId18"/>
    <p:sldId id="271" r:id="rId19"/>
    <p:sldId id="272" r:id="rId20"/>
    <p:sldId id="25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BA2EDD-FA4F-4D19-92BD-EE9FD6712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848A3E-2EDE-4C91-BB04-B8AA85915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31EA08-AB01-48D9-A3A0-8183E979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B9DBB-CCE6-4EA0-ADD9-551B0272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B6C4F1-D969-4C93-A5F7-121DAC5E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8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EE7E9-7F98-4FB8-B340-8CC0B351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39FD9A-4422-4F8F-91EB-6D609CD14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EDF19-7C48-43FC-BA15-4657FEB5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948AA-071C-4630-821F-2F999F3F0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E3C2D-DD24-44A3-A952-C8249E06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2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437D9E-1595-4330-A2D9-682C133DE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7C8BA6-7F9B-49E9-A238-80E177668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9B552-62A1-4C8E-AB70-DF060607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20CCF-5B09-404F-BC4C-49E01B12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6D3382-E785-4186-A02B-53FB096D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9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C91DD-D4A5-4F8B-AD87-2836EE8CF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815B89-26D1-4AA6-80AF-27278999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930B-CE8A-4C2A-9E28-EBB818987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9FAF12-F897-4A55-9A25-964B9A6E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C345AA-4D1F-411D-947E-5E72797B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88222D-BBC4-4CB4-A4B4-B28EFC35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8B09FC-1EBC-413C-88E9-E29FAF503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6D986-8757-40C5-A865-AA65A070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414D0E-4DD1-4441-8FE1-202446A6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10541-8220-4A8E-8CD8-4DF64EB5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41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454817-B2C5-49EA-9D77-EEE3F5B74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F9735E-6E00-4DD9-BB1D-6FA30D1B5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9C63F-928E-4A9E-89B6-5CFD5F2A4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ACFC77-1E1D-4EE0-8E7C-04999F36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A00317-721E-4958-9A18-67F44FA9D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74A98B-2CF1-4592-BEC0-697FBC0F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3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2B44C-2EE9-492D-9140-E3F9F98E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052E14-0C35-4D2D-AD7E-60B42C89A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40FE2D-7CA4-491C-A41B-8510D3FBC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92ED4A-16BD-4394-8BB7-342EDF9F6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290E34-ED3C-455D-9163-79F2109BC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653503-46EB-4521-A9C5-375F6CF3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B20AA0-0F9A-491F-9FF6-693437E7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C24523-C79C-4199-BDE8-D717158A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30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84D46-B039-4E32-A371-122157E1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A6FEC7-0711-4916-9B91-33082B9B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D3912A-D40C-44AD-BC1A-4C4CBE9F9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A65166-3E5A-44E6-AE5B-C88955AF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0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768677-A60B-4382-9516-0E3E8463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765294-BE02-4BB0-8720-E4B298E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5E4E38-70F2-401C-A5C9-3854FA67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38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933DC-4422-4963-9213-342C5569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C8698-B9E9-43C6-8FDF-CAC3A094E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23ABD2-FD43-491F-ABEB-1330600E0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8F7FF6-BC46-4CF7-9541-F463B24E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0B6FBA-322F-4FB9-91B7-ABAE915B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899925-C79A-4344-9092-F928A959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3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E8DC4-FB25-4EBE-86C4-17BFC04B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DE4438-1B2F-4457-8183-CF67A157D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A32009-2ED3-4435-9C7D-1CE32067F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8E7B94-93A0-485A-A72B-694EF947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226E5C-CCBD-4C72-AEA2-E6C2A5E1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03DE36-202A-4CB8-9F39-63493627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9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4DCA5-9702-4F60-A205-03200C81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89CFD6-3EE7-4613-9E21-8A2FFDB27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0E196-EDAD-4C2B-AB18-F211E6ABF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72C5C-D122-45EF-93CD-01845661B6C3}" type="datetimeFigureOut">
              <a:rPr lang="ru-RU" smtClean="0"/>
              <a:t>вт.03.09.2024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C4CD9-C596-4204-8941-0A016EDD0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AC9A1-7FDD-4EC7-A8FD-8692C5A68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75C4B-B2B1-468A-B32E-15090DDC88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0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AE3CE-8C84-449E-9441-A42A2CC6D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29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Физика – наука о природе. Связь физики с другими науками. Физика и техника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B664F-885E-42A6-AB6B-CDDEC7E7B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05401"/>
            <a:ext cx="9144000" cy="884237"/>
          </a:xfrm>
        </p:spPr>
        <p:txBody>
          <a:bodyPr/>
          <a:lstStyle/>
          <a:p>
            <a:r>
              <a:rPr lang="ru-RU" dirty="0" err="1"/>
              <a:t>Здоронкова</a:t>
            </a:r>
            <a:r>
              <a:rPr lang="ru-RU" dirty="0"/>
              <a:t> Светлана Владимировна, учитель физики ГУО «Средняя школа № 34 г. Бобруйска»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01536F0-2E5B-421A-8873-660ACFA4BE12}"/>
              </a:ext>
            </a:extLst>
          </p:cNvPr>
          <p:cNvSpPr txBox="1">
            <a:spLocks/>
          </p:cNvSpPr>
          <p:nvPr/>
        </p:nvSpPr>
        <p:spPr>
          <a:xfrm>
            <a:off x="1524000" y="426243"/>
            <a:ext cx="9144000" cy="88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1390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096001" y="0"/>
            <a:ext cx="60992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6053" y="370650"/>
            <a:ext cx="4896544" cy="123414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Научно-техническая революция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261" y="1508787"/>
            <a:ext cx="5198368" cy="355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Научно-техническая революция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это коренное, качественное преобразование производительных сил, качественный скачок в структуре и динамике развития производительных сил на основе превращения науки в ведущий фактор развития общественного производства.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576484" y="4965171"/>
            <a:ext cx="5198368" cy="134414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Научно-техническая революция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началась в 50х годах ХХ века и продолжается до сих пор.</a:t>
            </a:r>
          </a:p>
        </p:txBody>
      </p:sp>
      <p:sp>
        <p:nvSpPr>
          <p:cNvPr id="9" name="Штриховая стрелка вправо 8"/>
          <p:cNvSpPr/>
          <p:nvPr/>
        </p:nvSpPr>
        <p:spPr>
          <a:xfrm rot="6548778" flipH="1">
            <a:off x="3663695" y="2035673"/>
            <a:ext cx="954551" cy="611207"/>
          </a:xfrm>
          <a:prstGeom prst="stripedRightArrow">
            <a:avLst>
              <a:gd name="adj1" fmla="val 50000"/>
              <a:gd name="adj2" fmla="val 647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888652" y="3183552"/>
            <a:ext cx="4320051" cy="5027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67" dirty="0">
                <a:latin typeface="Times New Roman" pitchFamily="18" charset="0"/>
                <a:cs typeface="Times New Roman" pitchFamily="18" charset="0"/>
              </a:rPr>
              <a:t>Получило развитие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3342" y="452966"/>
            <a:ext cx="2302285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Автоматизация производства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11692" y="452967"/>
            <a:ext cx="230382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Управление с помощью электроники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3342" y="5173927"/>
            <a:ext cx="230382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Изготовление новых материалов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11691" y="5173927"/>
            <a:ext cx="2303827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Освоение космического пространства</a:t>
            </a:r>
          </a:p>
        </p:txBody>
      </p:sp>
      <p:sp>
        <p:nvSpPr>
          <p:cNvPr id="15" name="Штриховая стрелка вправо 14"/>
          <p:cNvSpPr/>
          <p:nvPr/>
        </p:nvSpPr>
        <p:spPr>
          <a:xfrm rot="15051222">
            <a:off x="1297086" y="2026523"/>
            <a:ext cx="954551" cy="611207"/>
          </a:xfrm>
          <a:prstGeom prst="stripedRightArrow">
            <a:avLst>
              <a:gd name="adj1" fmla="val 50000"/>
              <a:gd name="adj2" fmla="val 647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Штриховая стрелка вправо 15"/>
          <p:cNvSpPr/>
          <p:nvPr/>
        </p:nvSpPr>
        <p:spPr>
          <a:xfrm rot="15051222" flipH="1" flipV="1">
            <a:off x="3663695" y="4280071"/>
            <a:ext cx="954551" cy="611207"/>
          </a:xfrm>
          <a:prstGeom prst="stripedRightArrow">
            <a:avLst>
              <a:gd name="adj1" fmla="val 50000"/>
              <a:gd name="adj2" fmla="val 647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Штриховая стрелка вправо 16"/>
          <p:cNvSpPr/>
          <p:nvPr/>
        </p:nvSpPr>
        <p:spPr>
          <a:xfrm rot="6548778" flipV="1">
            <a:off x="1297086" y="4270922"/>
            <a:ext cx="954551" cy="611207"/>
          </a:xfrm>
          <a:prstGeom prst="stripedRightArrow">
            <a:avLst>
              <a:gd name="adj1" fmla="val 50000"/>
              <a:gd name="adj2" fmla="val 647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5309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build="p"/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44" y="3750173"/>
            <a:ext cx="3569081" cy="2141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3" y="389766"/>
            <a:ext cx="2582528" cy="19368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30" y="382402"/>
            <a:ext cx="2262196" cy="29809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289050"/>
            <a:ext cx="2322807" cy="2246649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9164110" y="3892170"/>
            <a:ext cx="2788831" cy="2610231"/>
            <a:chOff x="863588" y="3003798"/>
            <a:chExt cx="1433109" cy="134133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1"/>
            <a:stretch/>
          </p:blipFill>
          <p:spPr>
            <a:xfrm>
              <a:off x="899592" y="3003798"/>
              <a:ext cx="1397105" cy="134133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863588" y="3825531"/>
              <a:ext cx="180020" cy="280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838176" y="2180862"/>
            <a:ext cx="1529632" cy="2163199"/>
            <a:chOff x="5827254" y="2830979"/>
            <a:chExt cx="1377923" cy="194865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254" y="2830979"/>
              <a:ext cx="1377923" cy="194865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82"/>
            <a:stretch/>
          </p:blipFill>
          <p:spPr>
            <a:xfrm>
              <a:off x="5878907" y="2977305"/>
              <a:ext cx="1277479" cy="16560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8978" y="3853750"/>
              <a:ext cx="352774" cy="669402"/>
            </a:xfrm>
            <a:prstGeom prst="rect">
              <a:avLst/>
            </a:prstGeom>
          </p:spPr>
        </p:pic>
      </p:grpSp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651" y="3819684"/>
            <a:ext cx="2755200" cy="27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3429001"/>
            <a:ext cx="3551979" cy="2873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47"/>
          <a:stretch/>
        </p:blipFill>
        <p:spPr>
          <a:xfrm>
            <a:off x="1260900" y="362732"/>
            <a:ext cx="3551965" cy="2873673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4" b="8309"/>
          <a:stretch/>
        </p:blipFill>
        <p:spPr>
          <a:xfrm>
            <a:off x="7344139" y="356660"/>
            <a:ext cx="3551979" cy="2873673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0" y="3436798"/>
            <a:ext cx="3551979" cy="28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3520868"/>
            <a:ext cx="3551979" cy="2689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0" y="461503"/>
            <a:ext cx="3551965" cy="2663984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461503"/>
            <a:ext cx="3551979" cy="2663984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"/>
          <a:stretch/>
        </p:blipFill>
        <p:spPr>
          <a:xfrm>
            <a:off x="1260900" y="3520869"/>
            <a:ext cx="3551965" cy="26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3332989"/>
            <a:ext cx="3551979" cy="2521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0" y="356659"/>
            <a:ext cx="3551965" cy="226898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39" y="356659"/>
            <a:ext cx="3551979" cy="2268980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0" y="3332989"/>
            <a:ext cx="3551965" cy="25219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0974" y="2625640"/>
            <a:ext cx="2179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Атомная бомба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4163" y="2625640"/>
            <a:ext cx="26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Водородная бомба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381" y="5816878"/>
            <a:ext cx="273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Ракета «Тополь-М»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9607" y="5816878"/>
            <a:ext cx="3144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Ракета серии «Булава»</a:t>
            </a:r>
          </a:p>
        </p:txBody>
      </p:sp>
    </p:spTree>
    <p:extLst>
      <p:ext uri="{BB962C8B-B14F-4D97-AF65-F5344CB8AC3E}">
        <p14:creationId xmlns:p14="http://schemas.microsoft.com/office/powerpoint/2010/main" val="20341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23" y="3533737"/>
            <a:ext cx="3360000" cy="2663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89" y="362732"/>
            <a:ext cx="3359987" cy="2873673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5"/>
          <a:stretch/>
        </p:blipFill>
        <p:spPr>
          <a:xfrm>
            <a:off x="7440523" y="362732"/>
            <a:ext cx="3360000" cy="2873673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89" y="3533737"/>
            <a:ext cx="3359987" cy="26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8881" y="3044958"/>
            <a:ext cx="10382842" cy="7080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ru-RU" sz="267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  <a:p>
            <a:pPr algn="ctr"/>
            <a:r>
              <a:rPr lang="ru-RU" sz="3467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Черты научно-технической революции</a:t>
            </a:r>
          </a:p>
          <a:p>
            <a:endParaRPr lang="ru-RU" sz="267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1520" y="4869160"/>
            <a:ext cx="3552064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Высокая квалификация трудовых ресурсов</a:t>
            </a:r>
            <a:endParaRPr lang="ru-RU" sz="2133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80268" y="4867200"/>
            <a:ext cx="3552064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Военно-технический прогресс</a:t>
            </a:r>
            <a:endParaRPr lang="ru-RU" sz="2133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1819" y="350401"/>
            <a:ext cx="3552000" cy="1446657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Повсеместное внедрение технологий</a:t>
            </a:r>
            <a:endParaRPr lang="ru-RU" sz="2133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 rot="8471511">
            <a:off x="2975819" y="4024846"/>
            <a:ext cx="1099200" cy="768085"/>
          </a:xfrm>
          <a:prstGeom prst="stripedRightArrow">
            <a:avLst>
              <a:gd name="adj1" fmla="val 50000"/>
              <a:gd name="adj2" fmla="val 832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Штриховая стрелка вправо 11"/>
          <p:cNvSpPr/>
          <p:nvPr/>
        </p:nvSpPr>
        <p:spPr>
          <a:xfrm rot="13128489" flipH="1">
            <a:off x="7847468" y="4033219"/>
            <a:ext cx="1099877" cy="768085"/>
          </a:xfrm>
          <a:prstGeom prst="stripedRightArrow">
            <a:avLst>
              <a:gd name="adj1" fmla="val 50000"/>
              <a:gd name="adj2" fmla="val 8552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Штриховая стрелка вправо 13"/>
          <p:cNvSpPr/>
          <p:nvPr/>
        </p:nvSpPr>
        <p:spPr>
          <a:xfrm rot="13140000">
            <a:off x="2975819" y="1856302"/>
            <a:ext cx="1099200" cy="768085"/>
          </a:xfrm>
          <a:prstGeom prst="stripedRightArrow">
            <a:avLst>
              <a:gd name="adj1" fmla="val 50000"/>
              <a:gd name="adj2" fmla="val 832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Штриховая стрелка вправо 14"/>
          <p:cNvSpPr/>
          <p:nvPr/>
        </p:nvSpPr>
        <p:spPr>
          <a:xfrm rot="8460000" flipH="1">
            <a:off x="7849252" y="1864675"/>
            <a:ext cx="1099877" cy="768085"/>
          </a:xfrm>
          <a:prstGeom prst="stripedRightArrow">
            <a:avLst>
              <a:gd name="adj1" fmla="val 50000"/>
              <a:gd name="adj2" fmla="val 8552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80897" y="348990"/>
            <a:ext cx="3552000" cy="1446657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Ускорение научно-технических преобразований</a:t>
            </a:r>
            <a:endParaRPr lang="ru-RU" sz="2133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1654" y="385644"/>
            <a:ext cx="13090058" cy="7080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ru-RU" sz="267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  <a:p>
            <a:pPr algn="ctr"/>
            <a:r>
              <a:rPr lang="ru-RU" sz="3467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Вклад физики в научно-техническую революцию</a:t>
            </a:r>
          </a:p>
          <a:p>
            <a:endParaRPr lang="ru-RU" sz="267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9733" y="2366387"/>
            <a:ext cx="2976000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Физика атомного ядра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496267" y="2366387"/>
            <a:ext cx="2976000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Физика твердого тела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08000" y="2366386"/>
            <a:ext cx="2976000" cy="1446657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Физика полупроводников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99473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Ядерное оружие, ядерная энергетика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413047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Изготовление материалов с заданными свойствами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87739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Транзисторы, диоды, микроэлектроника в общем и целом</a:t>
            </a:r>
          </a:p>
        </p:txBody>
      </p:sp>
      <p:sp>
        <p:nvSpPr>
          <p:cNvPr id="28" name="Штриховая стрелка вправо 27"/>
          <p:cNvSpPr/>
          <p:nvPr/>
        </p:nvSpPr>
        <p:spPr>
          <a:xfrm rot="8471511">
            <a:off x="2758977" y="1330050"/>
            <a:ext cx="1099200" cy="768085"/>
          </a:xfrm>
          <a:prstGeom prst="stripedRightArrow">
            <a:avLst>
              <a:gd name="adj1" fmla="val 50000"/>
              <a:gd name="adj2" fmla="val 832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Штриховая стрелка вправо 28"/>
          <p:cNvSpPr/>
          <p:nvPr/>
        </p:nvSpPr>
        <p:spPr>
          <a:xfrm rot="13128489" flipH="1">
            <a:off x="8333220" y="1338423"/>
            <a:ext cx="1099877" cy="768085"/>
          </a:xfrm>
          <a:prstGeom prst="stripedRightArrow">
            <a:avLst>
              <a:gd name="adj1" fmla="val 50000"/>
              <a:gd name="adj2" fmla="val 8552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Штриховая стрелка вправо 29"/>
          <p:cNvSpPr/>
          <p:nvPr/>
        </p:nvSpPr>
        <p:spPr>
          <a:xfrm rot="16200000" flipH="1">
            <a:off x="5619987" y="1343174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1" name="Штриховая стрелка вправо 30"/>
          <p:cNvSpPr/>
          <p:nvPr/>
        </p:nvSpPr>
        <p:spPr>
          <a:xfrm rot="16200000" flipH="1">
            <a:off x="5619986" y="4001023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Штриховая стрелка вправо 31"/>
          <p:cNvSpPr/>
          <p:nvPr/>
        </p:nvSpPr>
        <p:spPr>
          <a:xfrm rot="16200000" flipH="1">
            <a:off x="1731725" y="4001024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Штриховая стрелка вправо 32"/>
          <p:cNvSpPr/>
          <p:nvPr/>
        </p:nvSpPr>
        <p:spPr>
          <a:xfrm rot="16200000" flipH="1">
            <a:off x="9507926" y="4001023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15084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56050" y="385644"/>
            <a:ext cx="10497554" cy="70807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ru-RU" sz="267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  <a:p>
            <a:pPr algn="ctr"/>
            <a:r>
              <a:rPr lang="ru-RU" sz="3467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Три пути развития любой цивилизации</a:t>
            </a:r>
          </a:p>
          <a:p>
            <a:endParaRPr lang="ru-RU" sz="267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+mj-lt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9733" y="2366387"/>
            <a:ext cx="2976000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Техногенный путь развития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96267" y="2366387"/>
            <a:ext cx="2976000" cy="1446656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Магикальный путь развития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08000" y="2366386"/>
            <a:ext cx="2976000" cy="1446657"/>
          </a:xfrm>
          <a:prstGeom prst="roundRect">
            <a:avLst>
              <a:gd name="adj" fmla="val 1782"/>
            </a:avLst>
          </a:prstGeom>
          <a:gradFill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Биогенный путь развития</a:t>
            </a:r>
            <a:endParaRPr lang="ru-RU" sz="2133" b="1" dirty="0">
              <a:solidFill>
                <a:schemeClr val="bg1"/>
              </a:solidFill>
              <a:effectLst>
                <a:glow rad="76200">
                  <a:schemeClr val="accent1">
                    <a:satMod val="17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9473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Развитие техники, автоматизации, кибернетики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13047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133" b="1" dirty="0" err="1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сверхспособностей</a:t>
            </a:r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(магия)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87739" y="4984452"/>
            <a:ext cx="3216523" cy="1333989"/>
          </a:xfrm>
          <a:prstGeom prst="roundRect">
            <a:avLst>
              <a:gd name="adj" fmla="val 1782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33" b="1" dirty="0">
                <a:solidFill>
                  <a:schemeClr val="bg1"/>
                </a:solidFill>
                <a:effectLst>
                  <a:glow rad="76200">
                    <a:schemeClr val="accent1">
                      <a:satMod val="17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Развитие биоэнергетических технологий</a:t>
            </a:r>
          </a:p>
        </p:txBody>
      </p:sp>
      <p:sp>
        <p:nvSpPr>
          <p:cNvPr id="14" name="Штриховая стрелка вправо 13"/>
          <p:cNvSpPr/>
          <p:nvPr/>
        </p:nvSpPr>
        <p:spPr>
          <a:xfrm rot="8471511">
            <a:off x="2758977" y="1330050"/>
            <a:ext cx="1099200" cy="768085"/>
          </a:xfrm>
          <a:prstGeom prst="stripedRightArrow">
            <a:avLst>
              <a:gd name="adj1" fmla="val 50000"/>
              <a:gd name="adj2" fmla="val 8320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5" name="Штриховая стрелка вправо 14"/>
          <p:cNvSpPr/>
          <p:nvPr/>
        </p:nvSpPr>
        <p:spPr>
          <a:xfrm rot="13128489" flipH="1">
            <a:off x="8333220" y="1338423"/>
            <a:ext cx="1099877" cy="768085"/>
          </a:xfrm>
          <a:prstGeom prst="stripedRightArrow">
            <a:avLst>
              <a:gd name="adj1" fmla="val 50000"/>
              <a:gd name="adj2" fmla="val 8552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Штриховая стрелка вправо 15"/>
          <p:cNvSpPr/>
          <p:nvPr/>
        </p:nvSpPr>
        <p:spPr>
          <a:xfrm rot="16200000" flipH="1">
            <a:off x="5619987" y="1343174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Штриховая стрелка вправо 16"/>
          <p:cNvSpPr/>
          <p:nvPr/>
        </p:nvSpPr>
        <p:spPr>
          <a:xfrm rot="16200000" flipH="1">
            <a:off x="5619986" y="4001023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Штриховая стрелка вправо 17"/>
          <p:cNvSpPr/>
          <p:nvPr/>
        </p:nvSpPr>
        <p:spPr>
          <a:xfrm rot="16200000" flipH="1">
            <a:off x="1731725" y="4001024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Штриховая стрелка вправо 18"/>
          <p:cNvSpPr/>
          <p:nvPr/>
        </p:nvSpPr>
        <p:spPr>
          <a:xfrm rot="16200000" flipH="1">
            <a:off x="9507926" y="4001023"/>
            <a:ext cx="952023" cy="768085"/>
          </a:xfrm>
          <a:prstGeom prst="stripedRightArrow">
            <a:avLst>
              <a:gd name="adj1" fmla="val 50000"/>
              <a:gd name="adj2" fmla="val 84664"/>
            </a:avLst>
          </a:prstGeom>
          <a:gradFill flip="none" rotWithShape="1">
            <a:gsLst>
              <a:gs pos="100000">
                <a:schemeClr val="accent5">
                  <a:lumMod val="50000"/>
                </a:schemeClr>
              </a:gs>
              <a:gs pos="0">
                <a:schemeClr val="bg1"/>
              </a:gs>
              <a:gs pos="53000">
                <a:schemeClr val="accent5">
                  <a:lumMod val="75000"/>
                </a:schemeClr>
              </a:gs>
            </a:gsLst>
            <a:lin ang="10800000" scaled="0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2418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/>
          <a:stretch/>
        </p:blipFill>
        <p:spPr>
          <a:xfrm>
            <a:off x="6384032" y="1395665"/>
            <a:ext cx="5481672" cy="3971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4" b="2963"/>
          <a:stretch/>
        </p:blipFill>
        <p:spPr>
          <a:xfrm>
            <a:off x="336000" y="1395665"/>
            <a:ext cx="5482280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356659"/>
            <a:ext cx="11521280" cy="1440160"/>
          </a:xfrm>
        </p:spPr>
        <p:txBody>
          <a:bodyPr>
            <a:normAutofit/>
          </a:bodyPr>
          <a:lstStyle/>
          <a:p>
            <a:r>
              <a:rPr lang="ru-RU" sz="4267" b="1" dirty="0">
                <a:solidFill>
                  <a:schemeClr val="tx2">
                    <a:lumMod val="75000"/>
                  </a:schemeClr>
                </a:solidFill>
              </a:rPr>
              <a:t>Правила безопасного поведения в кабинете физики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88840"/>
            <a:ext cx="10959008" cy="4237931"/>
          </a:xfrm>
        </p:spPr>
        <p:txBody>
          <a:bodyPr>
            <a:normAutofit/>
          </a:bodyPr>
          <a:lstStyle/>
          <a:p>
            <a:pPr marL="685783" indent="-685783">
              <a:buAutoNum type="arabicParenR"/>
            </a:pPr>
            <a:r>
              <a:rPr lang="ru-RU" sz="2933" dirty="0"/>
              <a:t>Соблюдать дисциплину.</a:t>
            </a:r>
          </a:p>
          <a:p>
            <a:pPr marL="685783" indent="-685783">
              <a:buAutoNum type="arabicParenR"/>
            </a:pPr>
            <a:r>
              <a:rPr lang="ru-RU" sz="2933" dirty="0"/>
              <a:t>Начинать работу только с разрешения учителя.</a:t>
            </a:r>
          </a:p>
          <a:p>
            <a:pPr marL="685783" indent="-685783">
              <a:buAutoNum type="arabicParenR"/>
            </a:pPr>
            <a:r>
              <a:rPr lang="ru-RU" sz="2933" dirty="0"/>
              <a:t>Использовать оборудование только с разрешения учителя.</a:t>
            </a:r>
          </a:p>
          <a:p>
            <a:pPr marL="685783" indent="-685783">
              <a:buAutoNum type="arabicParenR"/>
            </a:pPr>
            <a:r>
              <a:rPr lang="ru-RU" sz="2933" dirty="0"/>
              <a:t>Использовать оборудование строго по назначению.</a:t>
            </a:r>
          </a:p>
          <a:p>
            <a:pPr marL="685783" indent="-685783">
              <a:buAutoNum type="arabicParenR"/>
            </a:pPr>
            <a:r>
              <a:rPr lang="ru-RU" sz="2933" dirty="0"/>
              <a:t>Не использовать разбитую или треснувшую стеклянную посуду.</a:t>
            </a:r>
          </a:p>
          <a:p>
            <a:pPr marL="685783" indent="-685783">
              <a:buAutoNum type="arabicParenR"/>
            </a:pPr>
            <a:r>
              <a:rPr lang="ru-RU" sz="2933" dirty="0"/>
              <a:t>Не собирать руками осколки стекла.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1989269"/>
            <a:ext cx="4512072" cy="4512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7" y="1982504"/>
            <a:ext cx="4416491" cy="4416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03" y="2302010"/>
            <a:ext cx="3153059" cy="377747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8243213" y="1869995"/>
            <a:ext cx="2825423" cy="4257455"/>
            <a:chOff x="1959001" y="1914716"/>
            <a:chExt cx="2054400" cy="309564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001" y="2610364"/>
              <a:ext cx="2054400" cy="240000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1914716"/>
              <a:ext cx="487412" cy="873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2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89FCD-A168-4B6C-A60C-3F7281791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6B9389-0BD5-40F8-86C4-F295F7EDB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/>
              <a:t>§1, контрольные вопросы (устно)</a:t>
            </a:r>
          </a:p>
          <a:p>
            <a:pPr marL="0" indent="0">
              <a:buNone/>
            </a:pPr>
            <a:r>
              <a:rPr lang="ru-RU" sz="4400" dirty="0"/>
              <a:t>с. 7 «Домашнее задание» № 1 или № 2 на листе А4</a:t>
            </a:r>
          </a:p>
        </p:txBody>
      </p:sp>
    </p:spTree>
    <p:extLst>
      <p:ext uri="{BB962C8B-B14F-4D97-AF65-F5344CB8AC3E}">
        <p14:creationId xmlns:p14="http://schemas.microsoft.com/office/powerpoint/2010/main" val="57234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356659"/>
            <a:ext cx="11521280" cy="1440160"/>
          </a:xfrm>
        </p:spPr>
        <p:txBody>
          <a:bodyPr>
            <a:normAutofit/>
          </a:bodyPr>
          <a:lstStyle/>
          <a:p>
            <a:r>
              <a:rPr lang="ru-RU" sz="4267" b="1" dirty="0">
                <a:solidFill>
                  <a:schemeClr val="tx2">
                    <a:lumMod val="75000"/>
                  </a:schemeClr>
                </a:solidFill>
              </a:rPr>
              <a:t>Правила безопасного поведения в кабинете физики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02989"/>
            <a:ext cx="10972800" cy="4598352"/>
          </a:xfrm>
        </p:spPr>
        <p:txBody>
          <a:bodyPr>
            <a:normAutofit lnSpcReduction="10000"/>
          </a:bodyPr>
          <a:lstStyle/>
          <a:p>
            <a:pPr marL="685783" indent="-685783">
              <a:buAutoNum type="arabicParenR"/>
            </a:pPr>
            <a:r>
              <a:rPr lang="ru-RU" dirty="0"/>
              <a:t>Перед работой тщательно изучить её описание, уяснить </a:t>
            </a:r>
            <a:r>
              <a:rPr lang="ru-RU"/>
              <a:t>ход работы.</a:t>
            </a:r>
            <a:endParaRPr lang="ru-RU" dirty="0"/>
          </a:p>
          <a:p>
            <a:pPr marL="685783" indent="-685783">
              <a:buAutoNum type="arabicParenR"/>
            </a:pPr>
            <a:r>
              <a:rPr lang="ru-RU" dirty="0"/>
              <a:t>Быть внимательным, точно выполнять указания учителя.</a:t>
            </a:r>
          </a:p>
          <a:p>
            <a:pPr marL="685783" indent="-685783">
              <a:buAutoNum type="arabicParenR"/>
            </a:pPr>
            <a:r>
              <a:rPr lang="ru-RU" dirty="0"/>
              <a:t>Не покидать рабочее место без разрешения учителя.</a:t>
            </a:r>
          </a:p>
          <a:p>
            <a:pPr marL="685783" indent="-685783">
              <a:buAutoNum type="arabicParenR"/>
            </a:pPr>
            <a:r>
              <a:rPr lang="ru-RU" dirty="0"/>
              <a:t>Приборы, оборудование и материалы располагать в порядке, указанном учителем.</a:t>
            </a:r>
          </a:p>
          <a:p>
            <a:pPr marL="685783" indent="-685783">
              <a:buAutoNum type="arabicParenR"/>
            </a:pPr>
            <a:r>
              <a:rPr lang="ru-RU" dirty="0"/>
              <a:t>Не иметь ничего лишнего на рабочем месте.</a:t>
            </a:r>
          </a:p>
          <a:p>
            <a:pPr marL="685783" indent="-685783">
              <a:buAutoNum type="arabicParenR"/>
            </a:pPr>
            <a:r>
              <a:rPr lang="ru-RU" dirty="0"/>
              <a:t>Не выносить оборудование из кабинета.</a:t>
            </a:r>
          </a:p>
          <a:p>
            <a:pPr marL="685783" indent="-685783">
              <a:buAutoNum type="arabicParenR"/>
            </a:pPr>
            <a:r>
              <a:rPr lang="ru-RU" dirty="0"/>
              <a:t>О неполадках в работе оборудования сообщать учителю </a:t>
            </a:r>
            <a:r>
              <a:rPr lang="ru-RU" b="1" dirty="0"/>
              <a:t>немедленно</a:t>
            </a:r>
            <a:r>
              <a:rPr lang="ru-RU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1" y="1892829"/>
            <a:ext cx="4948559" cy="446024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50244" y="1892829"/>
            <a:ext cx="4460248" cy="4460248"/>
            <a:chOff x="423954" y="2211710"/>
            <a:chExt cx="3345186" cy="334518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54" y="2211710"/>
              <a:ext cx="3345186" cy="3345186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89676">
              <a:off x="1475656" y="3075806"/>
              <a:ext cx="1212849" cy="1247562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sp>
          <p:nvSpPr>
            <p:cNvPr id="11" name="TextBox 10"/>
            <p:cNvSpPr txBox="1"/>
            <p:nvPr/>
          </p:nvSpPr>
          <p:spPr>
            <a:xfrm>
              <a:off x="1907704" y="3478237"/>
              <a:ext cx="582323" cy="438726"/>
            </a:xfrm>
            <a:prstGeom prst="rect">
              <a:avLst/>
            </a:prstGeom>
            <a:noFill/>
            <a:scene3d>
              <a:camera prst="isometricBottomDown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ru-RU" sz="1067" i="1" dirty="0"/>
                <a:t>Лабораторная работа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3365" y="2857555"/>
            <a:ext cx="5209108" cy="3140383"/>
            <a:chOff x="304807" y="1872647"/>
            <a:chExt cx="3906831" cy="235528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9" t="19074" r="17824" b="22222"/>
            <a:stretch/>
          </p:blipFill>
          <p:spPr>
            <a:xfrm>
              <a:off x="304807" y="2283718"/>
              <a:ext cx="3906831" cy="194421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2527393"/>
              <a:ext cx="1259632" cy="194357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1872647"/>
              <a:ext cx="719812" cy="97712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740" y="2327268"/>
              <a:ext cx="488964" cy="488964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6768075" y="2034576"/>
            <a:ext cx="5209108" cy="3986713"/>
            <a:chOff x="5076056" y="1255411"/>
            <a:chExt cx="3906831" cy="299003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9" t="19074" r="17824" b="22222"/>
            <a:stretch/>
          </p:blipFill>
          <p:spPr>
            <a:xfrm>
              <a:off x="5076056" y="2301230"/>
              <a:ext cx="3906831" cy="194421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833" y="2544905"/>
              <a:ext cx="1259632" cy="194357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142" y="1872646"/>
              <a:ext cx="719812" cy="97712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954" y="2300423"/>
              <a:ext cx="488964" cy="48896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916" y="2145142"/>
              <a:ext cx="939502" cy="70462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034" y="2480608"/>
              <a:ext cx="405942" cy="32294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1255411"/>
              <a:ext cx="925320" cy="1594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9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6875" y="260649"/>
            <a:ext cx="11038251" cy="1278004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pitchFamily="34" charset="0"/>
              </a:rPr>
              <a:t>Что изучает физика?</a:t>
            </a:r>
          </a:p>
        </p:txBody>
      </p:sp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2" y="1722339"/>
            <a:ext cx="3301929" cy="230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" b="7210"/>
          <a:stretch/>
        </p:blipFill>
        <p:spPr>
          <a:xfrm>
            <a:off x="431887" y="4005065"/>
            <a:ext cx="3300371" cy="230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3818"/>
          <a:stretch/>
        </p:blipFill>
        <p:spPr>
          <a:xfrm>
            <a:off x="431371" y="1722339"/>
            <a:ext cx="3300371" cy="230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58" y="4025846"/>
            <a:ext cx="3301929" cy="22834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36161" y="3044958"/>
            <a:ext cx="39514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Физика — это наука понимать природу.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825469" y="4293096"/>
            <a:ext cx="31271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Эдвард </a:t>
            </a:r>
            <a:r>
              <a:rPr lang="ru-RU" sz="3200" dirty="0" err="1"/>
              <a:t>Роджерс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49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89654" y="544085"/>
                <a:ext cx="9998901" cy="11567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sz="3200" dirty="0">
                    <a:latin typeface="Times New Roman" pitchFamily="18" charset="0"/>
                    <a:cs typeface="Times New Roman" pitchFamily="18" charset="0"/>
                  </a:rPr>
                  <a:t>Слово «</a:t>
                </a:r>
                <a:r>
                  <a:rPr lang="ru-RU" sz="3200" b="1" dirty="0">
                    <a:latin typeface="Times New Roman" pitchFamily="18" charset="0"/>
                    <a:cs typeface="Times New Roman" pitchFamily="18" charset="0"/>
                  </a:rPr>
                  <a:t>Физика</a:t>
                </a:r>
                <a:r>
                  <a:rPr lang="ru-RU" sz="3200" dirty="0">
                    <a:latin typeface="Times New Roman" pitchFamily="18" charset="0"/>
                    <a:cs typeface="Times New Roman" pitchFamily="18" charset="0"/>
                  </a:rPr>
                  <a:t>» происходит от греческого слова «</a:t>
                </a:r>
                <a:r>
                  <a:rPr lang="ru-RU" sz="3200" b="1" dirty="0" err="1">
                    <a:latin typeface="Times New Roman" pitchFamily="18" charset="0"/>
                    <a:cs typeface="Times New Roman" pitchFamily="18" charset="0"/>
                  </a:rPr>
                  <a:t>Фюзис</a:t>
                </a:r>
                <a:r>
                  <a:rPr lang="ru-RU" sz="3200" dirty="0">
                    <a:latin typeface="Times New Roman" pitchFamily="18" charset="0"/>
                    <a:cs typeface="Times New Roman" pitchFamily="18" charset="0"/>
                  </a:rPr>
                  <a:t>»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>
                        <a:latin typeface="Cambria Math"/>
                        <a:ea typeface="Cambria Math"/>
                      </a:rPr>
                      <m:t>Φ</m:t>
                    </m:r>
                    <m:r>
                      <a:rPr lang="el-GR" sz="3200" i="1">
                        <a:latin typeface="Cambria Math"/>
                        <a:ea typeface="Cambria Math"/>
                      </a:rPr>
                      <m:t>𝜐𝜎𝜄𝜍</m:t>
                    </m:r>
                  </m:oMath>
                </a14:m>
                <a:r>
                  <a:rPr lang="ru-RU" sz="3200" dirty="0">
                    <a:latin typeface="Times New Roman" pitchFamily="18" charset="0"/>
                    <a:cs typeface="Times New Roman" pitchFamily="18" charset="0"/>
                  </a:rPr>
                  <a:t>), что означает «</a:t>
                </a:r>
                <a:r>
                  <a:rPr lang="ru-RU" sz="3200" u="sng" dirty="0">
                    <a:latin typeface="Times New Roman" pitchFamily="18" charset="0"/>
                    <a:cs typeface="Times New Roman" pitchFamily="18" charset="0"/>
                  </a:rPr>
                  <a:t>Природа</a:t>
                </a:r>
                <a:r>
                  <a:rPr lang="ru-RU" sz="3200" dirty="0">
                    <a:latin typeface="Times New Roman" pitchFamily="18" charset="0"/>
                    <a:cs typeface="Times New Roman" pitchFamily="18" charset="0"/>
                  </a:rPr>
                  <a:t>».</a:t>
                </a: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9654" y="544085"/>
                <a:ext cx="9998901" cy="1156724"/>
              </a:xfrm>
              <a:blipFill>
                <a:blip r:embed="rId2"/>
                <a:stretch>
                  <a:fillRect l="-1585" t="-11579" b="-5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Объект 2"/>
          <p:cNvSpPr txBox="1">
            <a:spLocks/>
          </p:cNvSpPr>
          <p:nvPr/>
        </p:nvSpPr>
        <p:spPr>
          <a:xfrm>
            <a:off x="527381" y="5440629"/>
            <a:ext cx="4910336" cy="1156724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Михаил Ломоносов</a:t>
            </a:r>
          </a:p>
          <a:p>
            <a:pPr marL="0" indent="0" algn="ctr">
              <a:buNone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1711 — 1765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84" y="1808855"/>
            <a:ext cx="2976331" cy="3571597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423925" y="1988841"/>
            <a:ext cx="6432715" cy="35836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Михаил Ломоносов издал первый учебник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на русском языке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Внес большой вклад в развитие,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химии, металлургии и других наук.</a:t>
            </a:r>
          </a:p>
        </p:txBody>
      </p:sp>
    </p:spTree>
    <p:extLst>
      <p:ext uri="{BB962C8B-B14F-4D97-AF65-F5344CB8AC3E}">
        <p14:creationId xmlns:p14="http://schemas.microsoft.com/office/powerpoint/2010/main" val="6773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2" y="1356255"/>
            <a:ext cx="5888652" cy="4416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49" y="1356255"/>
            <a:ext cx="5888652" cy="4416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093" y="740702"/>
            <a:ext cx="1049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Зима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0063" y="740702"/>
            <a:ext cx="1022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Лето</a:t>
            </a:r>
          </a:p>
        </p:txBody>
      </p:sp>
    </p:spTree>
    <p:extLst>
      <p:ext uri="{BB962C8B-B14F-4D97-AF65-F5344CB8AC3E}">
        <p14:creationId xmlns:p14="http://schemas.microsoft.com/office/powerpoint/2010/main" val="12942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1440" y="3299048"/>
            <a:ext cx="8010997" cy="3202293"/>
          </a:xfrm>
          <a:prstGeom prst="rect">
            <a:avLst/>
          </a:prstGeom>
          <a:scene3d>
            <a:camera prst="perspectiveRelaxed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3" t="18263" r="17574" b="20434"/>
          <a:stretch/>
        </p:blipFill>
        <p:spPr>
          <a:xfrm>
            <a:off x="3173568" y="2372883"/>
            <a:ext cx="5717549" cy="2991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4948" flipV="1">
            <a:off x="7377833" y="2864690"/>
            <a:ext cx="1094256" cy="187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11" y="2505800"/>
            <a:ext cx="960107" cy="905624"/>
          </a:xfrm>
          <a:prstGeom prst="rect">
            <a:avLst/>
          </a:prstGeom>
          <a:scene3d>
            <a:camera prst="orthographicFront">
              <a:rot lat="1681457" lon="20068567" rev="20287101"/>
            </a:camera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7" r="28145" b="20348"/>
          <a:stretch/>
        </p:blipFill>
        <p:spPr>
          <a:xfrm rot="10800000">
            <a:off x="5228315" y="-480000"/>
            <a:ext cx="1597248" cy="2082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7" t="14206" r="38934" b="28160"/>
          <a:stretch/>
        </p:blipFill>
        <p:spPr>
          <a:xfrm rot="10800000">
            <a:off x="5711958" y="-264841"/>
            <a:ext cx="735732" cy="15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5977E-6 C 0.00399 0.00092 0.00816 0.00123 0.01215 0.00308 C 0.01754 0.00555 0.0257 0.02962 0.0309 0.0364 C 0.03212 0.0435 0.03403 0.05183 0.03646 0.058 C 0.03681 0.05954 0.03698 0.0614 0.03733 0.06294 C 0.03785 0.06479 0.03872 0.06602 0.03924 0.06788 C 0.04219 0.07991 0.04323 0.09379 0.04583 0.10614 C 0.04705 0.12064 0.05052 0.13514 0.0533 0.14933 C 0.05504 0.15797 0.0559 0.16661 0.05886 0.17432 C 0.0592 0.17587 0.05903 0.17803 0.05972 0.17926 C 0.06042 0.1808 0.06215 0.1808 0.06267 0.18266 C 0.06389 0.18667 0.06372 0.1916 0.06441 0.19592 C 0.06649 0.20857 0.06754 0.22184 0.07014 0.23418 C 0.07118 0.24375 0.06962 0.24128 0.07292 0.24406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07518 0.3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7" y="1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2617"/>
            <a:ext cx="10972800" cy="11430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Основная задача физики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20756"/>
            <a:ext cx="10972800" cy="1060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Задача физики: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открывать и изучать </a:t>
            </a: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законы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которые </a:t>
            </a: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связывают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между собой явления, происходящие в природе.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20" y="2852937"/>
            <a:ext cx="2864721" cy="32349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90" y="2208698"/>
            <a:ext cx="4511387" cy="39900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36" y="2223239"/>
            <a:ext cx="5348785" cy="39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6875" y="452671"/>
            <a:ext cx="11038251" cy="86409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Физика и научно-техническая революция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80043" y="2840547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Прогресс — это замена одних неприятностей на другие, ещё большие.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647067" y="4184697"/>
            <a:ext cx="2140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Герберт Уэллс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4161177"/>
            <a:ext cx="2424175" cy="21730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61" y="1340208"/>
            <a:ext cx="2212847" cy="2950461"/>
          </a:xfrm>
          <a:prstGeom prst="rect">
            <a:avLst/>
          </a:prstGeom>
        </p:spPr>
      </p:pic>
      <p:pic>
        <p:nvPicPr>
          <p:cNvPr id="11" name="Рисунок 10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885" y="1550953"/>
            <a:ext cx="1660800" cy="2212923"/>
          </a:xfrm>
          <a:prstGeom prst="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85" y="3895838"/>
            <a:ext cx="1569600" cy="24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Другая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424</Words>
  <Application>Microsoft Office PowerPoint</Application>
  <PresentationFormat>Широкоэкранный</PresentationFormat>
  <Paragraphs>73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Cambria Math</vt:lpstr>
      <vt:lpstr>Georgia</vt:lpstr>
      <vt:lpstr>Times New Roman</vt:lpstr>
      <vt:lpstr>Тема Office</vt:lpstr>
      <vt:lpstr>Физика – наука о природе. Связь физики с другими науками. Физика и техника</vt:lpstr>
      <vt:lpstr>Правила безопасного поведения в кабинете физики</vt:lpstr>
      <vt:lpstr>Правила безопасного поведения в кабинете физики</vt:lpstr>
      <vt:lpstr>Что изучает физика?</vt:lpstr>
      <vt:lpstr>Презентация PowerPoint</vt:lpstr>
      <vt:lpstr>Презентация PowerPoint</vt:lpstr>
      <vt:lpstr>Презентация PowerPoint</vt:lpstr>
      <vt:lpstr>Основная задача физики</vt:lpstr>
      <vt:lpstr>Физика и научно-техническая революция</vt:lpstr>
      <vt:lpstr>Научно-техническая революция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 – наука о природе. Связь физики с другими науками. Физика и техника</dc:title>
  <dc:creator>СВЕТЛАНА</dc:creator>
  <cp:lastModifiedBy>СВЕТЛАНА</cp:lastModifiedBy>
  <cp:revision>3</cp:revision>
  <dcterms:created xsi:type="dcterms:W3CDTF">2024-09-03T03:24:18Z</dcterms:created>
  <dcterms:modified xsi:type="dcterms:W3CDTF">2024-09-03T03:42:29Z</dcterms:modified>
</cp:coreProperties>
</file>