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0" r:id="rId4"/>
    <p:sldId id="263" r:id="rId5"/>
    <p:sldId id="264" r:id="rId6"/>
    <p:sldId id="265" r:id="rId7"/>
    <p:sldId id="258" r:id="rId8"/>
    <p:sldId id="259" r:id="rId9"/>
    <p:sldId id="266" r:id="rId10"/>
    <p:sldId id="25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77A3D-754E-45CA-A104-A816BB0D7DDE}" type="datetimeFigureOut">
              <a:rPr lang="ru-RU" smtClean="0"/>
              <a:t>чт.05.09.2024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D03B1-86F9-473C-B7BD-1AFC8F46F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2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A2EDD-FA4F-4D19-92BD-EE9FD6712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848A3E-2EDE-4C91-BB04-B8AA85915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1EA08-AB01-48D9-A3A0-8183E979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чт.05.09.2024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B9DBB-CCE6-4EA0-ADD9-551B0272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B6C4F1-D969-4C93-A5F7-121DAC5E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8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EE7E9-7F98-4FB8-B340-8CC0B351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39FD9A-4422-4F8F-91EB-6D609CD14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6EDF19-7C48-43FC-BA15-4657FEB5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чт.05.09.2024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948AA-071C-4630-821F-2F999F3F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8E3C2D-DD24-44A3-A952-C8249E06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2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437D9E-1595-4330-A2D9-682C133DE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7C8BA6-7F9B-49E9-A238-80E177668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9B552-62A1-4C8E-AB70-DF060607B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чт.05.09.2024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20CCF-5B09-404F-BC4C-49E01B12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D3382-E785-4186-A02B-53FB096D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93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26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6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2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0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C91DD-D4A5-4F8B-AD87-2836EE8C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15B89-26D1-4AA6-80AF-27278999F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6D930B-CE8A-4C2A-9E28-EBB81898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чт.05.09.2024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9FAF12-F897-4A55-9A25-964B9A6E8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345AA-4D1F-411D-947E-5E72797B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8222D-BBC4-4CB4-A4B4-B28EFC35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8B09FC-1EBC-413C-88E9-E29FAF503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06D986-8757-40C5-A865-AA65A070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чт.05.09.2024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414D0E-4DD1-4441-8FE1-202446A61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10541-8220-4A8E-8CD8-4DF64EB5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1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54817-B2C5-49EA-9D77-EEE3F5B7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9735E-6E00-4DD9-BB1D-6FA30D1B5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9C63F-928E-4A9E-89B6-5CFD5F2A4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ACFC77-1E1D-4EE0-8E7C-04999F36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чт.05.09.2024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A00317-721E-4958-9A18-67F44FA9D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74A98B-2CF1-4592-BEC0-697FBC0F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3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B44C-2EE9-492D-9140-E3F9F98E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052E14-0C35-4D2D-AD7E-60B42C89A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40FE2D-7CA4-491C-A41B-8510D3FBC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92ED4A-16BD-4394-8BB7-342EDF9F6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290E34-ED3C-455D-9163-79F2109BC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653503-46EB-4521-A9C5-375F6CF33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чт.05.09.2024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B20AA0-0F9A-491F-9FF6-693437E7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C24523-C79C-4199-BDE8-D717158A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0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84D46-B039-4E32-A371-122157E1A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A6FEC7-0711-4916-9B91-33082B9B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чт.05.09.2024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D3912A-D40C-44AD-BC1A-4C4CBE9F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A65166-3E5A-44E6-AE5B-C88955AF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0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68677-A60B-4382-9516-0E3E8463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чт.05.09.2024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765294-BE02-4BB0-8720-E4B298E5E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5E4E38-70F2-401C-A5C9-3854FA67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8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933DC-4422-4963-9213-342C5569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C8698-B9E9-43C6-8FDF-CAC3A094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23ABD2-FD43-491F-ABEB-1330600E0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F7FF6-BC46-4CF7-9541-F463B24E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чт.05.09.2024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B6FBA-322F-4FB9-91B7-ABAE915B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899925-C79A-4344-9092-F928A959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63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E8DC4-FB25-4EBE-86C4-17BFC04B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DE4438-1B2F-4457-8183-CF67A157D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A32009-2ED3-4435-9C7D-1CE32067F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8E7B94-93A0-485A-A72B-694EF947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чт.05.09.2024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226E5C-CCBD-4C72-AEA2-E6C2A5E1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03DE36-202A-4CB8-9F39-63493627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9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4DCA5-9702-4F60-A205-03200C81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89CFD6-3EE7-4613-9E21-8A2FFDB27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0E196-EDAD-4C2B-AB18-F211E6ABF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2C5C-D122-45EF-93CD-01845661B6C3}" type="datetimeFigureOut">
              <a:rPr lang="ru-RU" smtClean="0"/>
              <a:t>чт.05.09.2024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C4CD9-C596-4204-8941-0A016EDD0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AC9A1-7FDD-4EC7-A8FD-8692C5A68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0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AE3CE-8C84-449E-9441-A42A2CC6D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29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понятия: физическое тело, физическое явление, физическая величина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CB664F-885E-42A6-AB6B-CDDEC7E7B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05401"/>
            <a:ext cx="9144000" cy="884237"/>
          </a:xfrm>
        </p:spPr>
        <p:txBody>
          <a:bodyPr/>
          <a:lstStyle/>
          <a:p>
            <a:r>
              <a:rPr lang="ru-RU" dirty="0" err="1"/>
              <a:t>Здоронкова</a:t>
            </a:r>
            <a:r>
              <a:rPr lang="ru-RU" dirty="0"/>
              <a:t> Светлана Владимировна, учитель физики ГУО «Средняя школа № 34 г. Бобруйска»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01536F0-2E5B-421A-8873-660ACFA4BE12}"/>
              </a:ext>
            </a:extLst>
          </p:cNvPr>
          <p:cNvSpPr txBox="1">
            <a:spLocks/>
          </p:cNvSpPr>
          <p:nvPr/>
        </p:nvSpPr>
        <p:spPr>
          <a:xfrm>
            <a:off x="1524000" y="426243"/>
            <a:ext cx="9144000" cy="88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7 класс</a:t>
            </a:r>
          </a:p>
        </p:txBody>
      </p:sp>
    </p:spTree>
    <p:extLst>
      <p:ext uri="{BB962C8B-B14F-4D97-AF65-F5344CB8AC3E}">
        <p14:creationId xmlns:p14="http://schemas.microsoft.com/office/powerpoint/2010/main" val="31390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89FCD-A168-4B6C-A60C-3F728179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6B9389-0BD5-40F8-86C4-F295F7EDB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§2, контрольные вопросы (устно)</a:t>
            </a:r>
          </a:p>
          <a:p>
            <a:pPr marL="0" indent="0">
              <a:buNone/>
            </a:pPr>
            <a:r>
              <a:rPr lang="ru-RU" sz="4400" dirty="0"/>
              <a:t>с. 10 «Домашнее задание» </a:t>
            </a:r>
            <a:r>
              <a:rPr lang="ru-RU" sz="4400"/>
              <a:t>в тетради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7234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1056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271" y="210543"/>
            <a:ext cx="2329458" cy="1684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9558" y="2267842"/>
            <a:ext cx="6305649" cy="5264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125"/>
              </a:lnSpc>
            </a:pPr>
            <a:r>
              <a:rPr lang="en-US" sz="3292" b="1" dirty="0">
                <a:solidFill>
                  <a:srgbClr val="3B4540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Что такое Физическое Тело?</a:t>
            </a:r>
            <a:endParaRPr lang="en-US" sz="3292" dirty="0"/>
          </a:p>
        </p:txBody>
      </p:sp>
      <p:sp>
        <p:nvSpPr>
          <p:cNvPr id="5" name="Text 1"/>
          <p:cNvSpPr/>
          <p:nvPr/>
        </p:nvSpPr>
        <p:spPr>
          <a:xfrm>
            <a:off x="589558" y="2895301"/>
            <a:ext cx="11012884" cy="1396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2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Физическое тело – </a:t>
            </a:r>
            <a:r>
              <a:rPr lang="en-US" sz="28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это</a:t>
            </a:r>
            <a:r>
              <a:rPr lang="en-US" sz="2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ru-RU" sz="2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любой предмет в физике</a:t>
            </a:r>
            <a:r>
              <a:rPr lang="en-US" sz="2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 </a:t>
            </a:r>
            <a:endParaRPr lang="ru-RU" sz="2800" dirty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>
              <a:lnSpc>
                <a:spcPts val="2083"/>
              </a:lnSpc>
            </a:pPr>
            <a:r>
              <a:rPr lang="en-US" sz="28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Примеры</a:t>
            </a:r>
            <a:r>
              <a:rPr lang="en-US" sz="2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физических тел: книга, стол, камень, вода в стакане, молекула воды, атом. </a:t>
            </a:r>
            <a:endParaRPr lang="ru-RU" sz="2800" dirty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>
              <a:lnSpc>
                <a:spcPts val="2083"/>
              </a:lnSpc>
            </a:pPr>
            <a:r>
              <a:rPr lang="en-US" sz="28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Все</a:t>
            </a:r>
            <a:r>
              <a:rPr lang="en-US" sz="2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что мы можем увидеть, потрогать, почувствовать – это физические тела.</a:t>
            </a:r>
            <a:endParaRPr lang="en-US" sz="2800" dirty="0"/>
          </a:p>
        </p:txBody>
      </p:sp>
      <p:sp>
        <p:nvSpPr>
          <p:cNvPr id="6" name="Shape 2"/>
          <p:cNvSpPr/>
          <p:nvPr/>
        </p:nvSpPr>
        <p:spPr>
          <a:xfrm>
            <a:off x="589558" y="4480918"/>
            <a:ext cx="3558679" cy="1778794"/>
          </a:xfrm>
          <a:prstGeom prst="roundRect">
            <a:avLst>
              <a:gd name="adj" fmla="val 8523"/>
            </a:avLst>
          </a:prstGeom>
          <a:solidFill>
            <a:srgbClr val="E8F3E8"/>
          </a:solidFill>
          <a:ln/>
        </p:spPr>
      </p:sp>
      <p:sp>
        <p:nvSpPr>
          <p:cNvPr id="7" name="Text 3"/>
          <p:cNvSpPr/>
          <p:nvPr/>
        </p:nvSpPr>
        <p:spPr>
          <a:xfrm>
            <a:off x="757932" y="4649292"/>
            <a:ext cx="2105620" cy="263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625" b="1" dirty="0">
                <a:solidFill>
                  <a:srgbClr val="405449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Твердые тела</a:t>
            </a:r>
            <a:endParaRPr lang="en-US" sz="1625" dirty="0"/>
          </a:p>
        </p:txBody>
      </p:sp>
      <p:sp>
        <p:nvSpPr>
          <p:cNvPr id="8" name="Text 4"/>
          <p:cNvSpPr/>
          <p:nvPr/>
        </p:nvSpPr>
        <p:spPr>
          <a:xfrm>
            <a:off x="757932" y="5013424"/>
            <a:ext cx="3221931" cy="1077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Обладают определенной формой и объемом, которые мало изменяются при воздействии внешних сил. Например, камень, дерево, металл.</a:t>
            </a:r>
            <a:endParaRPr lang="en-US" sz="1292" dirty="0"/>
          </a:p>
        </p:txBody>
      </p:sp>
      <p:sp>
        <p:nvSpPr>
          <p:cNvPr id="9" name="Shape 5"/>
          <p:cNvSpPr/>
          <p:nvPr/>
        </p:nvSpPr>
        <p:spPr>
          <a:xfrm>
            <a:off x="4316611" y="4480918"/>
            <a:ext cx="3558679" cy="1778794"/>
          </a:xfrm>
          <a:prstGeom prst="roundRect">
            <a:avLst>
              <a:gd name="adj" fmla="val 8523"/>
            </a:avLst>
          </a:prstGeom>
          <a:solidFill>
            <a:srgbClr val="E8F3E8"/>
          </a:solidFill>
          <a:ln/>
        </p:spPr>
      </p:sp>
      <p:sp>
        <p:nvSpPr>
          <p:cNvPr id="10" name="Text 6"/>
          <p:cNvSpPr/>
          <p:nvPr/>
        </p:nvSpPr>
        <p:spPr>
          <a:xfrm>
            <a:off x="4484985" y="4649292"/>
            <a:ext cx="2105620" cy="263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625" b="1" dirty="0">
                <a:solidFill>
                  <a:srgbClr val="405449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Жидкости</a:t>
            </a:r>
            <a:endParaRPr lang="en-US" sz="1625" dirty="0"/>
          </a:p>
        </p:txBody>
      </p:sp>
      <p:sp>
        <p:nvSpPr>
          <p:cNvPr id="11" name="Text 7"/>
          <p:cNvSpPr/>
          <p:nvPr/>
        </p:nvSpPr>
        <p:spPr>
          <a:xfrm>
            <a:off x="4484985" y="5013424"/>
            <a:ext cx="3221931" cy="1077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Принимают форму сосуда, в котором они находятся, но сохраняют свой объем. Например, вода, масло, ртуть.</a:t>
            </a:r>
            <a:endParaRPr lang="en-US" sz="1292" dirty="0"/>
          </a:p>
        </p:txBody>
      </p:sp>
      <p:sp>
        <p:nvSpPr>
          <p:cNvPr id="12" name="Shape 8"/>
          <p:cNvSpPr/>
          <p:nvPr/>
        </p:nvSpPr>
        <p:spPr>
          <a:xfrm>
            <a:off x="8043665" y="4480918"/>
            <a:ext cx="3558679" cy="1778794"/>
          </a:xfrm>
          <a:prstGeom prst="roundRect">
            <a:avLst>
              <a:gd name="adj" fmla="val 8523"/>
            </a:avLst>
          </a:prstGeom>
          <a:solidFill>
            <a:srgbClr val="E8F3E8"/>
          </a:solidFill>
          <a:ln/>
        </p:spPr>
      </p:sp>
      <p:sp>
        <p:nvSpPr>
          <p:cNvPr id="13" name="Text 9"/>
          <p:cNvSpPr/>
          <p:nvPr/>
        </p:nvSpPr>
        <p:spPr>
          <a:xfrm>
            <a:off x="8212038" y="4649292"/>
            <a:ext cx="2105620" cy="263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625" b="1" dirty="0">
                <a:solidFill>
                  <a:srgbClr val="405449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Газы</a:t>
            </a:r>
            <a:endParaRPr lang="en-US" sz="1625" dirty="0"/>
          </a:p>
        </p:txBody>
      </p:sp>
      <p:sp>
        <p:nvSpPr>
          <p:cNvPr id="14" name="Text 10"/>
          <p:cNvSpPr/>
          <p:nvPr/>
        </p:nvSpPr>
        <p:spPr>
          <a:xfrm>
            <a:off x="8212039" y="5013424"/>
            <a:ext cx="3221931" cy="1077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Не имеют определенной формы и объема, заполняя весь доступный объем. Например, воздух, кислород, углекислый газ.</a:t>
            </a:r>
            <a:endParaRPr lang="en-US" sz="129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2D858-C819-4D1E-B465-8B1A7057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B605EB-8EB2-4D55-B3C1-192DE2D34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Задание: перечислите физические тела, которые вас окружают, и укажите, из какого вещества они состоят.</a:t>
            </a:r>
          </a:p>
        </p:txBody>
      </p:sp>
    </p:spTree>
    <p:extLst>
      <p:ext uri="{BB962C8B-B14F-4D97-AF65-F5344CB8AC3E}">
        <p14:creationId xmlns:p14="http://schemas.microsoft.com/office/powerpoint/2010/main" val="296766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17153" y="462160"/>
            <a:ext cx="6525717" cy="478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50"/>
              </a:lnSpc>
            </a:pPr>
            <a:r>
              <a:rPr lang="en-US" sz="3000" b="1" dirty="0">
                <a:solidFill>
                  <a:srgbClr val="3B4540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Что такое Физическое Явление?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717153" y="1180207"/>
            <a:ext cx="10938670" cy="1449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2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Физическое явление – </a:t>
            </a:r>
            <a:r>
              <a:rPr lang="en-US" sz="24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это</a:t>
            </a:r>
            <a:r>
              <a:rPr lang="en-US" sz="2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4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изменение</a:t>
            </a:r>
            <a:r>
              <a:rPr lang="ru-RU" sz="2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происходящие с физическими телами и полями</a:t>
            </a:r>
            <a:r>
              <a:rPr lang="en-US" sz="2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 Это наблюдаемый процесс, который описывает изменения в </a:t>
            </a:r>
            <a:r>
              <a:rPr lang="en-US" sz="24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природе</a:t>
            </a:r>
            <a:r>
              <a:rPr lang="en-US" sz="2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ru-RU" sz="2400" dirty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>
              <a:lnSpc>
                <a:spcPts val="1917"/>
              </a:lnSpc>
            </a:pPr>
            <a:r>
              <a:rPr lang="en-US" sz="2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endParaRPr lang="ru-RU" sz="2400" dirty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>
              <a:lnSpc>
                <a:spcPts val="1917"/>
              </a:lnSpc>
            </a:pPr>
            <a:r>
              <a:rPr lang="en-US" sz="24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Примеры</a:t>
            </a:r>
            <a:r>
              <a:rPr lang="en-US" sz="2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: падение яблока, таяние льда, горение свечи, движение автомобиля, грозовая буря, закат солнца, движение планеты.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3003154" y="2936280"/>
            <a:ext cx="344686" cy="344686"/>
          </a:xfrm>
          <a:prstGeom prst="roundRect">
            <a:avLst>
              <a:gd name="adj" fmla="val 40001"/>
            </a:avLst>
          </a:prstGeom>
          <a:solidFill>
            <a:srgbClr val="E8F3E8"/>
          </a:solidFill>
          <a:ln/>
        </p:spPr>
      </p:sp>
      <p:sp>
        <p:nvSpPr>
          <p:cNvPr id="7" name="Text 4"/>
          <p:cNvSpPr/>
          <p:nvPr/>
        </p:nvSpPr>
        <p:spPr>
          <a:xfrm>
            <a:off x="3118147" y="2993728"/>
            <a:ext cx="114697" cy="2297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92"/>
              </a:lnSpc>
            </a:pPr>
            <a:r>
              <a:rPr lang="en-US" b="1" dirty="0">
                <a:solidFill>
                  <a:srgbClr val="405449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1</a:t>
            </a: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3501033" y="2936280"/>
            <a:ext cx="2378769" cy="239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b="1" dirty="0">
                <a:solidFill>
                  <a:srgbClr val="405449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Механические явления</a:t>
            </a: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3501033" y="3267472"/>
            <a:ext cx="2699345" cy="7352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Связаны с движением и взаимодействием тел: падение, бросок, удары, вращение.</a:t>
            </a:r>
            <a:endParaRPr lang="en-US" dirty="0"/>
          </a:p>
        </p:txBody>
      </p:sp>
      <p:sp>
        <p:nvSpPr>
          <p:cNvPr id="10" name="Shape 7"/>
          <p:cNvSpPr/>
          <p:nvPr/>
        </p:nvSpPr>
        <p:spPr>
          <a:xfrm>
            <a:off x="6353572" y="2936280"/>
            <a:ext cx="344686" cy="344686"/>
          </a:xfrm>
          <a:prstGeom prst="roundRect">
            <a:avLst>
              <a:gd name="adj" fmla="val 40001"/>
            </a:avLst>
          </a:prstGeom>
          <a:solidFill>
            <a:srgbClr val="E8F3E8"/>
          </a:solidFill>
          <a:ln/>
        </p:spPr>
      </p:sp>
      <p:sp>
        <p:nvSpPr>
          <p:cNvPr id="11" name="Text 8"/>
          <p:cNvSpPr/>
          <p:nvPr/>
        </p:nvSpPr>
        <p:spPr>
          <a:xfrm>
            <a:off x="6450807" y="2993728"/>
            <a:ext cx="150118" cy="2297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92"/>
              </a:lnSpc>
            </a:pPr>
            <a:r>
              <a:rPr lang="en-US" b="1" dirty="0">
                <a:solidFill>
                  <a:srgbClr val="405449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2</a:t>
            </a:r>
            <a:endParaRPr lang="en-US" dirty="0"/>
          </a:p>
        </p:txBody>
      </p:sp>
      <p:sp>
        <p:nvSpPr>
          <p:cNvPr id="12" name="Text 9"/>
          <p:cNvSpPr/>
          <p:nvPr/>
        </p:nvSpPr>
        <p:spPr>
          <a:xfrm>
            <a:off x="6851452" y="2936280"/>
            <a:ext cx="1914922" cy="239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b="1" dirty="0">
                <a:solidFill>
                  <a:srgbClr val="405449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Тепловые явления</a:t>
            </a: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6851452" y="3267472"/>
            <a:ext cx="2699345" cy="980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Связаны с передачей теплоты и изменением температуры: нагревание, охлаждение, плавление, кипение.</a:t>
            </a:r>
            <a:endParaRPr lang="en-US" dirty="0"/>
          </a:p>
        </p:txBody>
      </p:sp>
      <p:sp>
        <p:nvSpPr>
          <p:cNvPr id="14" name="Shape 11"/>
          <p:cNvSpPr/>
          <p:nvPr/>
        </p:nvSpPr>
        <p:spPr>
          <a:xfrm>
            <a:off x="3003154" y="4573290"/>
            <a:ext cx="344686" cy="344686"/>
          </a:xfrm>
          <a:prstGeom prst="roundRect">
            <a:avLst>
              <a:gd name="adj" fmla="val 40001"/>
            </a:avLst>
          </a:prstGeom>
          <a:solidFill>
            <a:srgbClr val="E8F3E8"/>
          </a:solidFill>
          <a:ln/>
        </p:spPr>
      </p:sp>
      <p:sp>
        <p:nvSpPr>
          <p:cNvPr id="15" name="Text 12"/>
          <p:cNvSpPr/>
          <p:nvPr/>
        </p:nvSpPr>
        <p:spPr>
          <a:xfrm>
            <a:off x="3106043" y="4630738"/>
            <a:ext cx="138807" cy="2297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92"/>
              </a:lnSpc>
            </a:pPr>
            <a:r>
              <a:rPr lang="en-US" b="1" dirty="0">
                <a:solidFill>
                  <a:srgbClr val="405449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3</a:t>
            </a:r>
            <a:endParaRPr lang="en-US" dirty="0"/>
          </a:p>
        </p:txBody>
      </p:sp>
      <p:sp>
        <p:nvSpPr>
          <p:cNvPr id="16" name="Text 13"/>
          <p:cNvSpPr/>
          <p:nvPr/>
        </p:nvSpPr>
        <p:spPr>
          <a:xfrm>
            <a:off x="3501033" y="4573290"/>
            <a:ext cx="2699345" cy="478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b="1" dirty="0">
                <a:solidFill>
                  <a:srgbClr val="405449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Электромагнитные явления</a:t>
            </a:r>
            <a:endParaRPr lang="en-US" dirty="0"/>
          </a:p>
        </p:txBody>
      </p:sp>
      <p:sp>
        <p:nvSpPr>
          <p:cNvPr id="17" name="Text 14"/>
          <p:cNvSpPr/>
          <p:nvPr/>
        </p:nvSpPr>
        <p:spPr>
          <a:xfrm>
            <a:off x="3501033" y="5143798"/>
            <a:ext cx="2699345" cy="7352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Связаны с электричеством и магнетизмом: грозовая буря, электрический ток, радиоволны.</a:t>
            </a:r>
            <a:endParaRPr lang="en-US" dirty="0"/>
          </a:p>
        </p:txBody>
      </p:sp>
      <p:sp>
        <p:nvSpPr>
          <p:cNvPr id="18" name="Shape 15"/>
          <p:cNvSpPr/>
          <p:nvPr/>
        </p:nvSpPr>
        <p:spPr>
          <a:xfrm>
            <a:off x="6353572" y="4573290"/>
            <a:ext cx="344686" cy="344686"/>
          </a:xfrm>
          <a:prstGeom prst="roundRect">
            <a:avLst>
              <a:gd name="adj" fmla="val 40001"/>
            </a:avLst>
          </a:prstGeom>
          <a:solidFill>
            <a:srgbClr val="E8F3E8"/>
          </a:solidFill>
          <a:ln/>
        </p:spPr>
      </p:sp>
      <p:sp>
        <p:nvSpPr>
          <p:cNvPr id="19" name="Text 16"/>
          <p:cNvSpPr/>
          <p:nvPr/>
        </p:nvSpPr>
        <p:spPr>
          <a:xfrm>
            <a:off x="6447830" y="4630738"/>
            <a:ext cx="156170" cy="2297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92"/>
              </a:lnSpc>
            </a:pPr>
            <a:r>
              <a:rPr lang="en-US" b="1" dirty="0">
                <a:solidFill>
                  <a:srgbClr val="405449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4</a:t>
            </a:r>
            <a:endParaRPr lang="en-US" dirty="0"/>
          </a:p>
        </p:txBody>
      </p:sp>
      <p:sp>
        <p:nvSpPr>
          <p:cNvPr id="20" name="Text 17"/>
          <p:cNvSpPr/>
          <p:nvPr/>
        </p:nvSpPr>
        <p:spPr>
          <a:xfrm>
            <a:off x="6851452" y="4573290"/>
            <a:ext cx="2115244" cy="239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b="1" dirty="0">
                <a:solidFill>
                  <a:srgbClr val="405449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Оптические явления</a:t>
            </a:r>
            <a:endParaRPr lang="en-US" dirty="0"/>
          </a:p>
        </p:txBody>
      </p:sp>
      <p:sp>
        <p:nvSpPr>
          <p:cNvPr id="21" name="Text 18"/>
          <p:cNvSpPr/>
          <p:nvPr/>
        </p:nvSpPr>
        <p:spPr>
          <a:xfrm>
            <a:off x="6851452" y="4904482"/>
            <a:ext cx="2699345" cy="7352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Связаны со светом: отражение, преломление, интерференция, дифракция.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75" y="765175"/>
            <a:ext cx="2559050" cy="53276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125344" y="443806"/>
            <a:ext cx="6513314" cy="9882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875"/>
              </a:lnSpc>
            </a:pPr>
            <a:r>
              <a:rPr lang="en-US" sz="3083" b="1" dirty="0">
                <a:solidFill>
                  <a:srgbClr val="3B4540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Примеры Физических Явлений</a:t>
            </a:r>
            <a:endParaRPr lang="en-US" sz="3083" dirty="0"/>
          </a:p>
        </p:txBody>
      </p:sp>
      <p:sp>
        <p:nvSpPr>
          <p:cNvPr id="5" name="Text 1"/>
          <p:cNvSpPr/>
          <p:nvPr/>
        </p:nvSpPr>
        <p:spPr>
          <a:xfrm>
            <a:off x="5125344" y="1242715"/>
            <a:ext cx="6513314" cy="1185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2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Физические явления окружают нас повсюду. Мы можем наблюдать их в повседневной жизни: когда едем на велосипеде, когда кипятим воду, когда включаем свет. Каждый из этих процессов является физическим явлением.</a:t>
            </a:r>
            <a:endParaRPr lang="en-US" sz="2000" dirty="0"/>
          </a:p>
        </p:txBody>
      </p:sp>
      <p:sp>
        <p:nvSpPr>
          <p:cNvPr id="6" name="Shape 2"/>
          <p:cNvSpPr/>
          <p:nvPr/>
        </p:nvSpPr>
        <p:spPr>
          <a:xfrm>
            <a:off x="5352951" y="2605981"/>
            <a:ext cx="19050" cy="3808214"/>
          </a:xfrm>
          <a:prstGeom prst="roundRect">
            <a:avLst>
              <a:gd name="adj" fmla="val 746996"/>
            </a:avLst>
          </a:prstGeom>
          <a:solidFill>
            <a:srgbClr val="CED9CE"/>
          </a:solidFill>
          <a:ln/>
        </p:spPr>
      </p:sp>
      <p:sp>
        <p:nvSpPr>
          <p:cNvPr id="7" name="Shape 3"/>
          <p:cNvSpPr/>
          <p:nvPr/>
        </p:nvSpPr>
        <p:spPr>
          <a:xfrm>
            <a:off x="5521275" y="2952056"/>
            <a:ext cx="553343" cy="19050"/>
          </a:xfrm>
          <a:prstGeom prst="roundRect">
            <a:avLst>
              <a:gd name="adj" fmla="val 746996"/>
            </a:avLst>
          </a:prstGeom>
          <a:solidFill>
            <a:srgbClr val="CED9CE"/>
          </a:solidFill>
          <a:ln/>
        </p:spPr>
      </p:sp>
      <p:sp>
        <p:nvSpPr>
          <p:cNvPr id="8" name="Shape 4"/>
          <p:cNvSpPr/>
          <p:nvPr/>
        </p:nvSpPr>
        <p:spPr>
          <a:xfrm>
            <a:off x="5184626" y="2783781"/>
            <a:ext cx="355699" cy="355699"/>
          </a:xfrm>
          <a:prstGeom prst="roundRect">
            <a:avLst>
              <a:gd name="adj" fmla="val 40006"/>
            </a:avLst>
          </a:prstGeom>
          <a:solidFill>
            <a:srgbClr val="E8F3E8"/>
          </a:solidFill>
          <a:ln/>
        </p:spPr>
      </p:sp>
      <p:sp>
        <p:nvSpPr>
          <p:cNvPr id="9" name="Text 5"/>
          <p:cNvSpPr/>
          <p:nvPr/>
        </p:nvSpPr>
        <p:spPr>
          <a:xfrm>
            <a:off x="5303292" y="2843014"/>
            <a:ext cx="118368" cy="237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33"/>
              </a:lnSpc>
            </a:pPr>
            <a:r>
              <a:rPr lang="en-US" sz="1833" b="1" dirty="0">
                <a:solidFill>
                  <a:srgbClr val="405449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1</a:t>
            </a:r>
            <a:endParaRPr lang="en-US" sz="1833" dirty="0"/>
          </a:p>
        </p:txBody>
      </p:sp>
      <p:sp>
        <p:nvSpPr>
          <p:cNvPr id="10" name="Text 6"/>
          <p:cNvSpPr/>
          <p:nvPr/>
        </p:nvSpPr>
        <p:spPr>
          <a:xfrm>
            <a:off x="6232029" y="2764036"/>
            <a:ext cx="1976338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42" b="1" dirty="0">
                <a:solidFill>
                  <a:srgbClr val="405449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Падение камня</a:t>
            </a:r>
            <a:endParaRPr lang="en-US" sz="1542" dirty="0"/>
          </a:p>
        </p:txBody>
      </p:sp>
      <p:sp>
        <p:nvSpPr>
          <p:cNvPr id="11" name="Text 7"/>
          <p:cNvSpPr/>
          <p:nvPr/>
        </p:nvSpPr>
        <p:spPr>
          <a:xfrm>
            <a:off x="6232029" y="3105945"/>
            <a:ext cx="5406628" cy="506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208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Камень, брошенный с высоты, ускоряется под действием силы тяжести и падает на землю.</a:t>
            </a:r>
            <a:endParaRPr lang="en-US" sz="1208" dirty="0"/>
          </a:p>
        </p:txBody>
      </p:sp>
      <p:sp>
        <p:nvSpPr>
          <p:cNvPr id="12" name="Shape 8"/>
          <p:cNvSpPr/>
          <p:nvPr/>
        </p:nvSpPr>
        <p:spPr>
          <a:xfrm>
            <a:off x="5521275" y="4274145"/>
            <a:ext cx="553343" cy="19050"/>
          </a:xfrm>
          <a:prstGeom prst="roundRect">
            <a:avLst>
              <a:gd name="adj" fmla="val 746996"/>
            </a:avLst>
          </a:prstGeom>
          <a:solidFill>
            <a:srgbClr val="CED9CE"/>
          </a:solidFill>
          <a:ln/>
        </p:spPr>
      </p:sp>
      <p:sp>
        <p:nvSpPr>
          <p:cNvPr id="13" name="Shape 9"/>
          <p:cNvSpPr/>
          <p:nvPr/>
        </p:nvSpPr>
        <p:spPr>
          <a:xfrm>
            <a:off x="5184626" y="4105871"/>
            <a:ext cx="355699" cy="355699"/>
          </a:xfrm>
          <a:prstGeom prst="roundRect">
            <a:avLst>
              <a:gd name="adj" fmla="val 40006"/>
            </a:avLst>
          </a:prstGeom>
          <a:solidFill>
            <a:srgbClr val="E8F3E8"/>
          </a:solidFill>
          <a:ln/>
        </p:spPr>
      </p:sp>
      <p:sp>
        <p:nvSpPr>
          <p:cNvPr id="14" name="Text 10"/>
          <p:cNvSpPr/>
          <p:nvPr/>
        </p:nvSpPr>
        <p:spPr>
          <a:xfrm>
            <a:off x="5284937" y="4165104"/>
            <a:ext cx="154980" cy="237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33"/>
              </a:lnSpc>
            </a:pPr>
            <a:r>
              <a:rPr lang="en-US" sz="1833" b="1" dirty="0">
                <a:solidFill>
                  <a:srgbClr val="405449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2</a:t>
            </a:r>
            <a:endParaRPr lang="en-US" sz="1833" dirty="0"/>
          </a:p>
        </p:txBody>
      </p:sp>
      <p:sp>
        <p:nvSpPr>
          <p:cNvPr id="15" name="Text 11"/>
          <p:cNvSpPr/>
          <p:nvPr/>
        </p:nvSpPr>
        <p:spPr>
          <a:xfrm>
            <a:off x="6232029" y="4086126"/>
            <a:ext cx="1976338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42" b="1" dirty="0">
                <a:solidFill>
                  <a:srgbClr val="405449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Кипение воды</a:t>
            </a:r>
            <a:endParaRPr lang="en-US" sz="1542" dirty="0"/>
          </a:p>
        </p:txBody>
      </p:sp>
      <p:sp>
        <p:nvSpPr>
          <p:cNvPr id="16" name="Text 12"/>
          <p:cNvSpPr/>
          <p:nvPr/>
        </p:nvSpPr>
        <p:spPr>
          <a:xfrm>
            <a:off x="6232029" y="4428034"/>
            <a:ext cx="5406628" cy="506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208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При нагревании воды до определенной температуры она переходит в газообразное состояние.</a:t>
            </a:r>
            <a:endParaRPr lang="en-US" sz="1208" dirty="0"/>
          </a:p>
        </p:txBody>
      </p:sp>
      <p:sp>
        <p:nvSpPr>
          <p:cNvPr id="17" name="Shape 13"/>
          <p:cNvSpPr/>
          <p:nvPr/>
        </p:nvSpPr>
        <p:spPr>
          <a:xfrm>
            <a:off x="5521275" y="5596235"/>
            <a:ext cx="553343" cy="19050"/>
          </a:xfrm>
          <a:prstGeom prst="roundRect">
            <a:avLst>
              <a:gd name="adj" fmla="val 746996"/>
            </a:avLst>
          </a:prstGeom>
          <a:solidFill>
            <a:srgbClr val="CED9CE"/>
          </a:solidFill>
          <a:ln/>
        </p:spPr>
      </p:sp>
      <p:sp>
        <p:nvSpPr>
          <p:cNvPr id="18" name="Shape 14"/>
          <p:cNvSpPr/>
          <p:nvPr/>
        </p:nvSpPr>
        <p:spPr>
          <a:xfrm>
            <a:off x="5184626" y="5427961"/>
            <a:ext cx="355699" cy="355699"/>
          </a:xfrm>
          <a:prstGeom prst="roundRect">
            <a:avLst>
              <a:gd name="adj" fmla="val 40006"/>
            </a:avLst>
          </a:prstGeom>
          <a:solidFill>
            <a:srgbClr val="E8F3E8"/>
          </a:solidFill>
          <a:ln/>
        </p:spPr>
      </p:sp>
      <p:sp>
        <p:nvSpPr>
          <p:cNvPr id="19" name="Text 15"/>
          <p:cNvSpPr/>
          <p:nvPr/>
        </p:nvSpPr>
        <p:spPr>
          <a:xfrm>
            <a:off x="5290889" y="5487194"/>
            <a:ext cx="143173" cy="237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33"/>
              </a:lnSpc>
            </a:pPr>
            <a:r>
              <a:rPr lang="en-US" sz="1833" b="1" dirty="0">
                <a:solidFill>
                  <a:srgbClr val="405449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3</a:t>
            </a:r>
            <a:endParaRPr lang="en-US" sz="1833" dirty="0"/>
          </a:p>
        </p:txBody>
      </p:sp>
      <p:sp>
        <p:nvSpPr>
          <p:cNvPr id="20" name="Text 16"/>
          <p:cNvSpPr/>
          <p:nvPr/>
        </p:nvSpPr>
        <p:spPr>
          <a:xfrm>
            <a:off x="6232030" y="5408216"/>
            <a:ext cx="2037656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42" b="1" dirty="0">
                <a:solidFill>
                  <a:srgbClr val="405449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Движение планеты</a:t>
            </a:r>
            <a:endParaRPr lang="en-US" sz="1542" dirty="0"/>
          </a:p>
        </p:txBody>
      </p:sp>
      <p:sp>
        <p:nvSpPr>
          <p:cNvPr id="21" name="Text 17"/>
          <p:cNvSpPr/>
          <p:nvPr/>
        </p:nvSpPr>
        <p:spPr>
          <a:xfrm>
            <a:off x="6232029" y="5750124"/>
            <a:ext cx="5406628" cy="506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208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Планеты движутся вокруг Солнца по определенным орбитам под действием силы гравитации.</a:t>
            </a:r>
            <a:endParaRPr lang="en-US" sz="120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40" y="2052241"/>
            <a:ext cx="4124920" cy="275341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197574" y="631230"/>
            <a:ext cx="6368852" cy="1117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75"/>
              </a:lnSpc>
            </a:pPr>
            <a:r>
              <a:rPr lang="en-US" sz="3500" b="1" dirty="0">
                <a:solidFill>
                  <a:srgbClr val="3B4540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Что такое Физическая Величина?</a:t>
            </a:r>
            <a:endParaRPr lang="en-US" sz="3500" dirty="0"/>
          </a:p>
        </p:txBody>
      </p:sp>
      <p:sp>
        <p:nvSpPr>
          <p:cNvPr id="5" name="Text 1"/>
          <p:cNvSpPr/>
          <p:nvPr/>
        </p:nvSpPr>
        <p:spPr>
          <a:xfrm>
            <a:off x="5197574" y="2016522"/>
            <a:ext cx="6368852" cy="1430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375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Физическая величина – это свойство физического тела или явления, которое можно измерить. Она характеризуется числовым значением и единицей измерения. Примеры: масса, длина, время, температура, скорость, сила, напряжение. Чтобы описать физическое явление или свойство тела, мы используем физические величины.</a:t>
            </a:r>
            <a:endParaRPr lang="en-US" sz="1375" dirty="0"/>
          </a:p>
        </p:txBody>
      </p:sp>
      <p:sp>
        <p:nvSpPr>
          <p:cNvPr id="6" name="Shape 2"/>
          <p:cNvSpPr/>
          <p:nvPr/>
        </p:nvSpPr>
        <p:spPr>
          <a:xfrm>
            <a:off x="5197574" y="3647778"/>
            <a:ext cx="6368852" cy="2578993"/>
          </a:xfrm>
          <a:prstGeom prst="roundRect">
            <a:avLst>
              <a:gd name="adj" fmla="val 623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5203924" y="3654128"/>
            <a:ext cx="6356152" cy="51325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5382618" y="3767733"/>
            <a:ext cx="2817515" cy="2860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375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Физическая величина</a:t>
            </a:r>
            <a:endParaRPr lang="en-US" sz="1375" dirty="0"/>
          </a:p>
        </p:txBody>
      </p:sp>
      <p:sp>
        <p:nvSpPr>
          <p:cNvPr id="9" name="Text 5"/>
          <p:cNvSpPr/>
          <p:nvPr/>
        </p:nvSpPr>
        <p:spPr>
          <a:xfrm>
            <a:off x="8563868" y="3767733"/>
            <a:ext cx="2817515" cy="2860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375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Единица измерения</a:t>
            </a:r>
            <a:endParaRPr lang="en-US" sz="1375" dirty="0"/>
          </a:p>
        </p:txBody>
      </p:sp>
      <p:sp>
        <p:nvSpPr>
          <p:cNvPr id="10" name="Shape 6"/>
          <p:cNvSpPr/>
          <p:nvPr/>
        </p:nvSpPr>
        <p:spPr>
          <a:xfrm>
            <a:off x="5203924" y="4167386"/>
            <a:ext cx="6356152" cy="51325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5382618" y="4280992"/>
            <a:ext cx="2817515" cy="2860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375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Масса</a:t>
            </a:r>
            <a:endParaRPr lang="en-US" sz="1375" dirty="0"/>
          </a:p>
        </p:txBody>
      </p:sp>
      <p:sp>
        <p:nvSpPr>
          <p:cNvPr id="12" name="Text 8"/>
          <p:cNvSpPr/>
          <p:nvPr/>
        </p:nvSpPr>
        <p:spPr>
          <a:xfrm>
            <a:off x="8563868" y="4280992"/>
            <a:ext cx="2817515" cy="2860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375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Килограмм (кг)</a:t>
            </a:r>
            <a:endParaRPr lang="en-US" sz="1375" dirty="0"/>
          </a:p>
        </p:txBody>
      </p:sp>
      <p:sp>
        <p:nvSpPr>
          <p:cNvPr id="13" name="Shape 9"/>
          <p:cNvSpPr/>
          <p:nvPr/>
        </p:nvSpPr>
        <p:spPr>
          <a:xfrm>
            <a:off x="5203924" y="4680644"/>
            <a:ext cx="6356152" cy="51325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0"/>
          <p:cNvSpPr/>
          <p:nvPr/>
        </p:nvSpPr>
        <p:spPr>
          <a:xfrm>
            <a:off x="5382618" y="4794250"/>
            <a:ext cx="2817515" cy="2860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375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Длина</a:t>
            </a:r>
            <a:endParaRPr lang="en-US" sz="1375" dirty="0"/>
          </a:p>
        </p:txBody>
      </p:sp>
      <p:sp>
        <p:nvSpPr>
          <p:cNvPr id="15" name="Text 11"/>
          <p:cNvSpPr/>
          <p:nvPr/>
        </p:nvSpPr>
        <p:spPr>
          <a:xfrm>
            <a:off x="8563868" y="4794250"/>
            <a:ext cx="2817515" cy="2860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375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Метр (м)</a:t>
            </a:r>
            <a:endParaRPr lang="en-US" sz="1375" dirty="0"/>
          </a:p>
        </p:txBody>
      </p:sp>
      <p:sp>
        <p:nvSpPr>
          <p:cNvPr id="16" name="Shape 12"/>
          <p:cNvSpPr/>
          <p:nvPr/>
        </p:nvSpPr>
        <p:spPr>
          <a:xfrm>
            <a:off x="5203924" y="5193904"/>
            <a:ext cx="6356152" cy="51325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3"/>
          <p:cNvSpPr/>
          <p:nvPr/>
        </p:nvSpPr>
        <p:spPr>
          <a:xfrm>
            <a:off x="5382618" y="5307509"/>
            <a:ext cx="2817515" cy="2860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375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Время</a:t>
            </a:r>
            <a:endParaRPr lang="en-US" sz="1375" dirty="0"/>
          </a:p>
        </p:txBody>
      </p:sp>
      <p:sp>
        <p:nvSpPr>
          <p:cNvPr id="18" name="Text 14"/>
          <p:cNvSpPr/>
          <p:nvPr/>
        </p:nvSpPr>
        <p:spPr>
          <a:xfrm>
            <a:off x="8563868" y="5307509"/>
            <a:ext cx="2817515" cy="2860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375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Секунда (с)</a:t>
            </a:r>
            <a:endParaRPr lang="en-US" sz="1375" dirty="0"/>
          </a:p>
        </p:txBody>
      </p:sp>
      <p:sp>
        <p:nvSpPr>
          <p:cNvPr id="19" name="Shape 15"/>
          <p:cNvSpPr/>
          <p:nvPr/>
        </p:nvSpPr>
        <p:spPr>
          <a:xfrm>
            <a:off x="5203924" y="5707162"/>
            <a:ext cx="6356152" cy="51325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0" name="Text 16"/>
          <p:cNvSpPr/>
          <p:nvPr/>
        </p:nvSpPr>
        <p:spPr>
          <a:xfrm>
            <a:off x="5382618" y="5820768"/>
            <a:ext cx="2817515" cy="2860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375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Температура</a:t>
            </a:r>
            <a:endParaRPr lang="en-US" sz="1375" dirty="0"/>
          </a:p>
        </p:txBody>
      </p:sp>
      <p:sp>
        <p:nvSpPr>
          <p:cNvPr id="21" name="Text 17"/>
          <p:cNvSpPr/>
          <p:nvPr/>
        </p:nvSpPr>
        <p:spPr>
          <a:xfrm>
            <a:off x="8563868" y="5820768"/>
            <a:ext cx="2817515" cy="2860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375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Кельвин (К)</a:t>
            </a:r>
            <a:endParaRPr lang="en-US" sz="13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73481D-DCFB-4C27-910A-A45DA64F2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"/>
            <a:ext cx="6591300" cy="62293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Рассмотрите следующие примеры и определите, какие из них относятся к физическим телам, физическим явлениям и физическим величинам: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Мяч, лежащий на столе.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Радуга после дождя.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Скорость автомобиля.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Объём воды в стакане.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Сила тяжести.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Яблоко, падающее с дерева.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Длина стола.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Электрический ток.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Температура кипения воды.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Масса Земли.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F1322-C961-49EC-BF24-F89205A88429}"/>
              </a:ext>
            </a:extLst>
          </p:cNvPr>
          <p:cNvSpPr txBox="1"/>
          <p:nvPr/>
        </p:nvSpPr>
        <p:spPr>
          <a:xfrm>
            <a:off x="6372225" y="4124325"/>
            <a:ext cx="5543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Физическое тело:</a:t>
            </a:r>
          </a:p>
          <a:p>
            <a:r>
              <a:rPr lang="ru-RU" sz="3200" dirty="0"/>
              <a:t>Физическое явление:</a:t>
            </a:r>
          </a:p>
          <a:p>
            <a:r>
              <a:rPr lang="ru-RU" sz="3200" dirty="0"/>
              <a:t>Физическая величина:</a:t>
            </a:r>
          </a:p>
        </p:txBody>
      </p:sp>
    </p:spTree>
    <p:extLst>
      <p:ext uri="{BB962C8B-B14F-4D97-AF65-F5344CB8AC3E}">
        <p14:creationId xmlns:p14="http://schemas.microsoft.com/office/powerpoint/2010/main" val="388090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73481D-DCFB-4C27-910A-A45DA64F2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"/>
            <a:ext cx="6591300" cy="62293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Рассмотрите следующие примеры и определите, какие из них относятся к физическим телам, физическим явлениям и физическим величинам: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Мяч, лежащий на столе.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Радуга после дождя.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Скорость автомобиля.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Объём воды в стакане.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Сила тяжести.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Яблоко, падающее с дерева.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Длина стола.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Электрический ток.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Температура кипения воды.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Масса Земли.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F1322-C961-49EC-BF24-F89205A88429}"/>
              </a:ext>
            </a:extLst>
          </p:cNvPr>
          <p:cNvSpPr txBox="1"/>
          <p:nvPr/>
        </p:nvSpPr>
        <p:spPr>
          <a:xfrm>
            <a:off x="6372225" y="4124325"/>
            <a:ext cx="5543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Физическое тело: 1,6</a:t>
            </a:r>
          </a:p>
          <a:p>
            <a:r>
              <a:rPr lang="ru-RU" sz="3200" dirty="0"/>
              <a:t>Физическое явление:2,8</a:t>
            </a:r>
          </a:p>
          <a:p>
            <a:r>
              <a:rPr lang="ru-RU" sz="3200" dirty="0"/>
              <a:t>Физическая величина: 3, 4, 5, 7, 9, 10</a:t>
            </a:r>
          </a:p>
        </p:txBody>
      </p:sp>
    </p:spTree>
    <p:extLst>
      <p:ext uri="{BB962C8B-B14F-4D97-AF65-F5344CB8AC3E}">
        <p14:creationId xmlns:p14="http://schemas.microsoft.com/office/powerpoint/2010/main" val="76200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BB45E-32D9-4245-BA7E-144BDC08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Практическое задание</a:t>
            </a:r>
            <a:br>
              <a:rPr lang="ru-RU" dirty="0"/>
            </a:br>
            <a:r>
              <a:rPr lang="ru-RU" dirty="0"/>
              <a:t>Оборудование: брусок, линейка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82FEC-A4C4-4C1F-86AA-892F5551B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Перед вами брусок. Какие физические величины вы можете измерить линейкой или рассчитать по формуле?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Выполните измерения и расчёты</a:t>
            </a:r>
          </a:p>
        </p:txBody>
      </p:sp>
    </p:spTree>
    <p:extLst>
      <p:ext uri="{BB962C8B-B14F-4D97-AF65-F5344CB8AC3E}">
        <p14:creationId xmlns:p14="http://schemas.microsoft.com/office/powerpoint/2010/main" val="1152411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Другая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655</Words>
  <Application>Microsoft Office PowerPoint</Application>
  <PresentationFormat>Широкоэкранный</PresentationFormat>
  <Paragraphs>94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Fraunces</vt:lpstr>
      <vt:lpstr>Georgia</vt:lpstr>
      <vt:lpstr>Nobile</vt:lpstr>
      <vt:lpstr>Тема Office</vt:lpstr>
      <vt:lpstr>Основные понятия: физическое тело, физическое явление, физическая величина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Практическое задание Оборудование: брусок, линейка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– наука о природе. Связь физики с другими науками. Физика и техника</dc:title>
  <dc:creator>СВЕТЛАНА</dc:creator>
  <cp:lastModifiedBy>СВЕТЛАНА</cp:lastModifiedBy>
  <cp:revision>9</cp:revision>
  <dcterms:created xsi:type="dcterms:W3CDTF">2024-09-03T03:24:18Z</dcterms:created>
  <dcterms:modified xsi:type="dcterms:W3CDTF">2024-09-05T20:59:07Z</dcterms:modified>
</cp:coreProperties>
</file>