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0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261" r:id="rId11"/>
    <p:sldId id="262" r:id="rId12"/>
    <p:sldId id="263" r:id="rId13"/>
    <p:sldId id="264" r:id="rId14"/>
    <p:sldId id="265" r:id="rId15"/>
    <p:sldId id="266" r:id="rId16"/>
    <p:sldId id="298" r:id="rId17"/>
    <p:sldId id="258" r:id="rId18"/>
    <p:sldId id="259" r:id="rId19"/>
    <p:sldId id="270" r:id="rId20"/>
    <p:sldId id="267" r:id="rId21"/>
    <p:sldId id="268" r:id="rId22"/>
    <p:sldId id="272" r:id="rId23"/>
    <p:sldId id="273" r:id="rId24"/>
    <p:sldId id="276" r:id="rId25"/>
    <p:sldId id="277" r:id="rId26"/>
    <p:sldId id="278" r:id="rId27"/>
    <p:sldId id="279" r:id="rId28"/>
    <p:sldId id="275" r:id="rId29"/>
    <p:sldId id="280" r:id="rId30"/>
    <p:sldId id="281" r:id="rId31"/>
    <p:sldId id="282" r:id="rId32"/>
    <p:sldId id="283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296" r:id="rId42"/>
    <p:sldId id="257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77A3D-754E-45CA-A104-A816BB0D7DDE}" type="datetimeFigureOut">
              <a:rPr lang="ru-RU" smtClean="0"/>
              <a:t>пн.16.09.2024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D03B1-86F9-473C-B7BD-1AFC8F46F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2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2867A6-0255-40C0-8BF1-B8324B160F04}" type="slidenum">
              <a:rPr lang="ru-RU" altLang="ru-RU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06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B72CC224-4E6C-4A15-B826-08D59BFA3E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50BB03E-32CC-45B7-87C7-3CA71AA210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861EA170-3C46-4D73-BDE6-425A0BEF0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0B0717-95D5-4C35-AD0F-212F62FA9679}" type="slidenum">
              <a:rPr lang="ru-RU" altLang="ru-RU">
                <a:latin typeface="Calibri" panose="020F0502020204030204" pitchFamily="34" charset="0"/>
              </a:rPr>
              <a:pPr/>
              <a:t>39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0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A2EDD-FA4F-4D19-92BD-EE9FD6712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848A3E-2EDE-4C91-BB04-B8AA85915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1EA08-AB01-48D9-A3A0-8183E979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пн.16.09.2024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B9DBB-CCE6-4EA0-ADD9-551B0272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B6C4F1-D969-4C93-A5F7-121DAC5E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8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EE7E9-7F98-4FB8-B340-8CC0B351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39FD9A-4422-4F8F-91EB-6D609CD14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6EDF19-7C48-43FC-BA15-4657FEB5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пн.16.09.2024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948AA-071C-4630-821F-2F999F3F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8E3C2D-DD24-44A3-A952-C8249E06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2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437D9E-1595-4330-A2D9-682C133DE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7C8BA6-7F9B-49E9-A238-80E177668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9B552-62A1-4C8E-AB70-DF060607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пн.16.09.2024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20CCF-5B09-404F-BC4C-49E01B12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D3382-E785-4186-A02B-53FB096D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9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091F38-5FD1-4087-80DA-0BF72701D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E0B302-9432-4C01-9325-634A6FE8B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39F23D-F767-42E8-9893-82E9664FD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4E0B3-80E3-4F37-AF5D-82AE1B3582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447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6FDC5187-7134-4623-9335-4C13CE5DCF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53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C91DD-D4A5-4F8B-AD87-2836EE8C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15B89-26D1-4AA6-80AF-27278999F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6D930B-CE8A-4C2A-9E28-EBB81898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пн.16.09.2024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9FAF12-F897-4A55-9A25-964B9A6E8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345AA-4D1F-411D-947E-5E72797B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8222D-BBC4-4CB4-A4B4-B28EFC35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8B09FC-1EBC-413C-88E9-E29FAF503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06D986-8757-40C5-A865-AA65A070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пн.16.09.2024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414D0E-4DD1-4441-8FE1-202446A6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10541-8220-4A8E-8CD8-4DF64EB5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1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54817-B2C5-49EA-9D77-EEE3F5B7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9735E-6E00-4DD9-BB1D-6FA30D1B5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9C63F-928E-4A9E-89B6-5CFD5F2A4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ACFC77-1E1D-4EE0-8E7C-04999F36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пн.16.09.2024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A00317-721E-4958-9A18-67F44FA9D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74A98B-2CF1-4592-BEC0-697FBC0F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3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B44C-2EE9-492D-9140-E3F9F98E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052E14-0C35-4D2D-AD7E-60B42C89A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40FE2D-7CA4-491C-A41B-8510D3FBC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92ED4A-16BD-4394-8BB7-342EDF9F6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290E34-ED3C-455D-9163-79F2109BC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653503-46EB-4521-A9C5-375F6CF3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пн.16.09.2024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B20AA0-0F9A-491F-9FF6-693437E7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C24523-C79C-4199-BDE8-D717158A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0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84D46-B039-4E32-A371-122157E1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A6FEC7-0711-4916-9B91-33082B9B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пн.16.09.2024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D3912A-D40C-44AD-BC1A-4C4CBE9F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A65166-3E5A-44E6-AE5B-C88955AF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0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68677-A60B-4382-9516-0E3E8463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пн.16.09.2024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765294-BE02-4BB0-8720-E4B298E5E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5E4E38-70F2-401C-A5C9-3854FA67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8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933DC-4422-4963-9213-342C5569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C8698-B9E9-43C6-8FDF-CAC3A094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23ABD2-FD43-491F-ABEB-1330600E0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F7FF6-BC46-4CF7-9541-F463B24E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пн.16.09.2024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B6FBA-322F-4FB9-91B7-ABAE915B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899925-C79A-4344-9092-F928A959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3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E8DC4-FB25-4EBE-86C4-17BFC04B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DE4438-1B2F-4457-8183-CF67A157D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A32009-2ED3-4435-9C7D-1CE32067F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8E7B94-93A0-485A-A72B-694EF947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пн.16.09.2024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226E5C-CCBD-4C72-AEA2-E6C2A5E1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03DE36-202A-4CB8-9F39-63493627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9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4DCA5-9702-4F60-A205-03200C81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89CFD6-3EE7-4613-9E21-8A2FFDB27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0E196-EDAD-4C2B-AB18-F211E6ABF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2C5C-D122-45EF-93CD-01845661B6C3}" type="datetimeFigureOut">
              <a:rPr lang="ru-RU" smtClean="0"/>
              <a:t>пн.16.09.2024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C4CD9-C596-4204-8941-0A016EDD0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AC9A1-7FDD-4EC7-A8FD-8692C5A68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0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AE3CE-8C84-449E-9441-A42A2CC6D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2938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dirty="0"/>
              <a:t>Измерительные приборы. Цена деления шкалы измерительного прибора. Понятие о погрешности измерения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CB664F-885E-42A6-AB6B-CDDEC7E7B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05401"/>
            <a:ext cx="9144000" cy="884237"/>
          </a:xfrm>
        </p:spPr>
        <p:txBody>
          <a:bodyPr/>
          <a:lstStyle/>
          <a:p>
            <a:r>
              <a:rPr lang="ru-RU" dirty="0" err="1"/>
              <a:t>Здоронкова</a:t>
            </a:r>
            <a:r>
              <a:rPr lang="ru-RU" dirty="0"/>
              <a:t> Светлана Владимировна, учитель физики ГУО «Средняя школа № 34 г. Бобруйска»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01536F0-2E5B-421A-8873-660ACFA4BE12}"/>
              </a:ext>
            </a:extLst>
          </p:cNvPr>
          <p:cNvSpPr txBox="1">
            <a:spLocks/>
          </p:cNvSpPr>
          <p:nvPr/>
        </p:nvSpPr>
        <p:spPr>
          <a:xfrm>
            <a:off x="1524000" y="426243"/>
            <a:ext cx="9144000" cy="88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7 класс</a:t>
            </a:r>
          </a:p>
        </p:txBody>
      </p:sp>
    </p:spTree>
    <p:extLst>
      <p:ext uri="{BB962C8B-B14F-4D97-AF65-F5344CB8AC3E}">
        <p14:creationId xmlns:p14="http://schemas.microsoft.com/office/powerpoint/2010/main" val="31390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25" y="0"/>
            <a:ext cx="8510588" cy="9080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цену деления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1011" name="Picture 8" descr="1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5026" y="4029076"/>
            <a:ext cx="4587875" cy="2568575"/>
          </a:xfrm>
          <a:noFill/>
        </p:spPr>
      </p:pic>
      <p:pic>
        <p:nvPicPr>
          <p:cNvPr id="171012" name="Picture 4" descr="{6E1028B3-9430-4AE7-8148-ED94D03CA6BB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149726"/>
            <a:ext cx="40925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Picture 5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908051"/>
            <a:ext cx="2773363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4" name="Picture 6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908051"/>
            <a:ext cx="24320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5" name="Picture 7" descr="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908051"/>
            <a:ext cx="29337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23496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740735" y="288132"/>
            <a:ext cx="3962400" cy="1196653"/>
          </a:xfrm>
          <a:solidFill>
            <a:schemeClr val="tx1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800" b="1" dirty="0">
                <a:solidFill>
                  <a:srgbClr val="3333FF"/>
                </a:solidFill>
                <a:latin typeface="+mn-lt"/>
              </a:rPr>
              <a:t>Определите</a:t>
            </a:r>
            <a:br>
              <a:rPr lang="ru-RU" altLang="ru-RU" sz="2800" b="1" dirty="0">
                <a:solidFill>
                  <a:srgbClr val="3333FF"/>
                </a:solidFill>
                <a:latin typeface="+mn-lt"/>
              </a:rPr>
            </a:br>
            <a:r>
              <a:rPr lang="ru-RU" altLang="ru-RU" sz="2800" b="1" dirty="0">
                <a:solidFill>
                  <a:srgbClr val="3333FF"/>
                </a:solidFill>
                <a:latin typeface="+mn-lt"/>
              </a:rPr>
              <a:t> показания приборов</a:t>
            </a:r>
            <a:endParaRPr lang="ru-RU" altLang="ru-RU" sz="2400" b="1" dirty="0"/>
          </a:p>
        </p:txBody>
      </p:sp>
      <p:pic>
        <p:nvPicPr>
          <p:cNvPr id="10254" name="Picture 14" descr="A1A405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t="18182" r="6706"/>
          <a:stretch>
            <a:fillRect/>
          </a:stretch>
        </p:blipFill>
        <p:spPr>
          <a:xfrm>
            <a:off x="1752600" y="1600200"/>
            <a:ext cx="41910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712FE0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1828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F97048B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0"/>
            <a:ext cx="19177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26113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>
                <a:solidFill>
                  <a:srgbClr val="0000FF"/>
                </a:solidFill>
                <a:latin typeface="Times New Roman" panose="02020603050405020304" pitchFamily="18" charset="0"/>
              </a:rPr>
              <a:t>Определить цену деления мензурки и объём жидкости  в мензурке</a:t>
            </a:r>
          </a:p>
        </p:txBody>
      </p:sp>
      <p:graphicFrame>
        <p:nvGraphicFramePr>
          <p:cNvPr id="17510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847851" y="1268414"/>
          <a:ext cx="2879725" cy="540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3" imgW="1180719" imgH="2216277" progId="Visio.Drawing.11">
                  <p:embed/>
                </p:oleObj>
              </mc:Choice>
              <mc:Fallback>
                <p:oleObj name="Visio" r:id="rId3" imgW="1180719" imgH="2216277" progId="Visio.Drawing.11">
                  <p:embed/>
                  <p:pic>
                    <p:nvPicPr>
                      <p:cNvPr id="175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1268414"/>
                        <a:ext cx="2879725" cy="540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8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08889" y="1341439"/>
          <a:ext cx="2663825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5" imgW="1297686" imgH="2197989" progId="Visio.Drawing.11">
                  <p:embed/>
                </p:oleObj>
              </mc:Choice>
              <mc:Fallback>
                <p:oleObj name="Visio" r:id="rId5" imgW="1297686" imgH="2197989" progId="Visio.Drawing.11">
                  <p:embed/>
                  <p:pic>
                    <p:nvPicPr>
                      <p:cNvPr id="17510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9" y="1341439"/>
                        <a:ext cx="2663825" cy="520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9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11675" y="1268414"/>
          <a:ext cx="2952750" cy="53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Visio" r:id="rId7" imgW="1117854" imgH="2017776" progId="Visio.Drawing.11">
                  <p:embed/>
                </p:oleObj>
              </mc:Choice>
              <mc:Fallback>
                <p:oleObj name="Visio" r:id="rId7" imgW="1117854" imgH="2017776" progId="Visio.Drawing.11">
                  <p:embed/>
                  <p:pic>
                    <p:nvPicPr>
                      <p:cNvPr id="17510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1268414"/>
                        <a:ext cx="2952750" cy="533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94652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>
                <a:solidFill>
                  <a:srgbClr val="0000FF"/>
                </a:solidFill>
                <a:latin typeface="Times New Roman" panose="02020603050405020304" pitchFamily="18" charset="0"/>
              </a:rPr>
              <a:t>Определить цену деления мензурки и объём жидкости  в мензурке</a:t>
            </a:r>
          </a:p>
        </p:txBody>
      </p:sp>
      <p:graphicFrame>
        <p:nvGraphicFramePr>
          <p:cNvPr id="17613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7680326" y="1412875"/>
          <a:ext cx="2271713" cy="446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Visio" r:id="rId3" imgW="1117854" imgH="2197608" progId="Visio.Drawing.11">
                  <p:embed/>
                </p:oleObj>
              </mc:Choice>
              <mc:Fallback>
                <p:oleObj name="Visio" r:id="rId3" imgW="1117854" imgH="2197608" progId="Visio.Drawing.11">
                  <p:embed/>
                  <p:pic>
                    <p:nvPicPr>
                      <p:cNvPr id="176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6" y="1412875"/>
                        <a:ext cx="2271713" cy="446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2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72039" y="2060575"/>
          <a:ext cx="1843087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Visio" r:id="rId5" imgW="1117854" imgH="2197608" progId="Visio.Drawing.11">
                  <p:embed/>
                </p:oleObj>
              </mc:Choice>
              <mc:Fallback>
                <p:oleObj name="Visio" r:id="rId5" imgW="1117854" imgH="2197608" progId="Visio.Drawing.11">
                  <p:embed/>
                  <p:pic>
                    <p:nvPicPr>
                      <p:cNvPr id="17613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9" y="2060575"/>
                        <a:ext cx="1843087" cy="362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3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51088" y="2924175"/>
          <a:ext cx="1479550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Visio" r:id="rId7" imgW="1117854" imgH="2197608" progId="Visio.Drawing.11">
                  <p:embed/>
                </p:oleObj>
              </mc:Choice>
              <mc:Fallback>
                <p:oleObj name="Visio" r:id="rId7" imgW="1117854" imgH="2197608" progId="Visio.Drawing.11">
                  <p:embed/>
                  <p:pic>
                    <p:nvPicPr>
                      <p:cNvPr id="1761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2924175"/>
                        <a:ext cx="1479550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80477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>
                <a:solidFill>
                  <a:srgbClr val="0000FF"/>
                </a:solidFill>
                <a:latin typeface="Times New Roman" panose="02020603050405020304" pitchFamily="18" charset="0"/>
              </a:rPr>
              <a:t>Определить цену деления мензурки и объём жидкости  в мензурке</a:t>
            </a:r>
          </a:p>
        </p:txBody>
      </p:sp>
      <p:graphicFrame>
        <p:nvGraphicFramePr>
          <p:cNvPr id="17715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919289" y="2781300"/>
          <a:ext cx="1722437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Visio" r:id="rId3" imgW="1117854" imgH="2197608" progId="Visio.Drawing.11">
                  <p:embed/>
                </p:oleObj>
              </mc:Choice>
              <mc:Fallback>
                <p:oleObj name="Visio" r:id="rId3" imgW="1117854" imgH="2197608" progId="Visio.Drawing.11">
                  <p:embed/>
                  <p:pic>
                    <p:nvPicPr>
                      <p:cNvPr id="177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2781300"/>
                        <a:ext cx="1722437" cy="338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56138" y="2349501"/>
          <a:ext cx="2012950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Visio" r:id="rId5" imgW="1117854" imgH="2197608" progId="Visio.Drawing.11">
                  <p:embed/>
                </p:oleObj>
              </mc:Choice>
              <mc:Fallback>
                <p:oleObj name="Visio" r:id="rId5" imgW="1117854" imgH="2197608" progId="Visio.Drawing.11">
                  <p:embed/>
                  <p:pic>
                    <p:nvPicPr>
                      <p:cNvPr id="17715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2349501"/>
                        <a:ext cx="2012950" cy="396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7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608888" y="1412876"/>
          <a:ext cx="2506662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Visio" r:id="rId7" imgW="1117854" imgH="2216277" progId="Visio.Drawing.11">
                  <p:embed/>
                </p:oleObj>
              </mc:Choice>
              <mc:Fallback>
                <p:oleObj name="Visio" r:id="rId7" imgW="1117854" imgH="2216277" progId="Visio.Drawing.11">
                  <p:embed/>
                  <p:pic>
                    <p:nvPicPr>
                      <p:cNvPr id="17715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8" y="1412876"/>
                        <a:ext cx="2506662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12500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23FE2C-4E84-41B9-B46B-8187CBDBF170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78179" name="Рисунок 336" descr="http://www.physics-regelman.com/secondary/5/1/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5813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0" name="Rectangle 2"/>
          <p:cNvSpPr>
            <a:spLocks noChangeArrowheads="1"/>
          </p:cNvSpPr>
          <p:nvPr/>
        </p:nvSpPr>
        <p:spPr bwMode="auto">
          <a:xfrm>
            <a:off x="1676400" y="5429250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Расположить линейки в порядке увеличения их точности измерения</a:t>
            </a:r>
            <a:r>
              <a:rPr lang="ru-RU" altLang="ru-RU" sz="120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70214"/>
      </p:ext>
    </p:extLst>
  </p:cSld>
  <p:clrMapOvr>
    <a:masterClrMapping/>
  </p:clrMapOvr>
  <p:transition advTm="1937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://as6400825.ru/fizika_6/4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620688"/>
            <a:ext cx="8496944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29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2.infourok.ru/uploads/ex/07a2/0003b121-7a8203ba/hello_html_8f36d1d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12776"/>
            <a:ext cx="822960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772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bd2/0001f419-c2c06573/hello_html_d9886d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548680"/>
            <a:ext cx="856895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569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ok-t.ru/life-prog/baza1/6688414820197.files/image02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600200"/>
            <a:ext cx="8712967" cy="492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14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7500"/>
            <a:ext cx="4175125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9907A6-55EE-470B-A7AC-8524876B294F}"/>
              </a:ext>
            </a:extLst>
          </p:cNvPr>
          <p:cNvSpPr/>
          <p:nvPr/>
        </p:nvSpPr>
        <p:spPr>
          <a:xfrm>
            <a:off x="5303912" y="6926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ЦЕНА ДЕЛЕНИЯ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BAB8EC-CE9F-4EDC-83CA-6A4F7CA20C7D}"/>
              </a:ext>
            </a:extLst>
          </p:cNvPr>
          <p:cNvSpPr/>
          <p:nvPr/>
        </p:nvSpPr>
        <p:spPr>
          <a:xfrm>
            <a:off x="5087888" y="1549480"/>
            <a:ext cx="4572000" cy="45735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два ближайших штриха шкалы, около которых написаны числовые значения.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большего значения вычесть меньшее.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 число разделить на число делений, между этими числами.</a:t>
            </a:r>
          </a:p>
        </p:txBody>
      </p:sp>
    </p:spTree>
    <p:extLst>
      <p:ext uri="{BB962C8B-B14F-4D97-AF65-F5344CB8AC3E}">
        <p14:creationId xmlns:p14="http://schemas.microsoft.com/office/powerpoint/2010/main" val="1037463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a49/0013a5d0-2f41afd0/img7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19430" r="5162" b="7486"/>
          <a:stretch/>
        </p:blipFill>
        <p:spPr bwMode="auto">
          <a:xfrm>
            <a:off x="1559416" y="476673"/>
            <a:ext cx="9108584" cy="6254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1085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llyslide.com/thumbs/15e8d7081e20c8ae3d2d44196da3359c/img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5" b="26738"/>
          <a:stretch/>
        </p:blipFill>
        <p:spPr bwMode="auto">
          <a:xfrm>
            <a:off x="1703512" y="332656"/>
            <a:ext cx="8712968" cy="2676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5terka.com/images/fiz9gromrodzad/fiz9gromrodzad-1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5" r="4307" b="20403"/>
          <a:stretch/>
        </p:blipFill>
        <p:spPr bwMode="auto">
          <a:xfrm>
            <a:off x="1775520" y="3356992"/>
            <a:ext cx="8496944" cy="3297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4283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llgosts.ru/11/040/gost_r_51959.2-2002/131e2122%2020%2051959.2-2002-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620688"/>
            <a:ext cx="6264696" cy="5807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295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pretich.ru/st/32/4_dm-05100_ma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548681"/>
            <a:ext cx="6768752" cy="5894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451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88" y="345142"/>
            <a:ext cx="3530507" cy="532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"/>
            <a:ext cx="8510588" cy="62071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ПОГРЕШНОСТИ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665286" y="2177373"/>
            <a:ext cx="6668963" cy="36043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4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Источниками погрешностей при измерениях являются: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4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неточность самих измерительных приборов,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4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снятия показаний с прибора,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4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непостоянство измеряемой величины.</a:t>
            </a:r>
          </a:p>
        </p:txBody>
      </p:sp>
    </p:spTree>
    <p:extLst>
      <p:ext uri="{BB962C8B-B14F-4D97-AF65-F5344CB8AC3E}">
        <p14:creationId xmlns:p14="http://schemas.microsoft.com/office/powerpoint/2010/main" val="979687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27551" r="3265" b="54752"/>
          <a:stretch>
            <a:fillRect/>
          </a:stretch>
        </p:blipFill>
        <p:spPr bwMode="auto">
          <a:xfrm>
            <a:off x="1703388" y="404813"/>
            <a:ext cx="882015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02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9" t="39171" r="8809" b="43098"/>
          <a:stretch>
            <a:fillRect/>
          </a:stretch>
        </p:blipFill>
        <p:spPr bwMode="auto">
          <a:xfrm>
            <a:off x="3575050" y="1989139"/>
            <a:ext cx="539115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77409" y="5535296"/>
            <a:ext cx="7471917" cy="1292662"/>
          </a:xfrm>
          <a:prstGeom prst="rect">
            <a:avLst/>
          </a:prstGeom>
          <a:blipFill rotWithShape="1">
            <a:blip r:embed="rId4"/>
            <a:stretch>
              <a:fillRect l="-4405" b="-13208"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latin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2758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27551" r="3265" b="54752"/>
          <a:stretch>
            <a:fillRect/>
          </a:stretch>
        </p:blipFill>
        <p:spPr bwMode="auto">
          <a:xfrm>
            <a:off x="1703388" y="765175"/>
            <a:ext cx="882015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91544" y="2348881"/>
            <a:ext cx="8531678" cy="384720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noFill/>
                <a:latin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016600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4"/>
          <p:cNvSpPr txBox="1">
            <a:spLocks noChangeArrowheads="1"/>
          </p:cNvSpPr>
          <p:nvPr/>
        </p:nvSpPr>
        <p:spPr bwMode="auto">
          <a:xfrm>
            <a:off x="1774826" y="188913"/>
            <a:ext cx="84248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Погрешность измерений равна цене деления шкалы измерительного прибора!</a:t>
            </a:r>
          </a:p>
        </p:txBody>
      </p:sp>
      <p:pic>
        <p:nvPicPr>
          <p:cNvPr id="1822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39171" r="3125" b="43098"/>
          <a:stretch>
            <a:fillRect/>
          </a:stretch>
        </p:blipFill>
        <p:spPr bwMode="auto">
          <a:xfrm>
            <a:off x="1774826" y="1758950"/>
            <a:ext cx="87487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7"/>
          <p:cNvSpPr txBox="1">
            <a:spLocks noChangeArrowheads="1"/>
          </p:cNvSpPr>
          <p:nvPr/>
        </p:nvSpPr>
        <p:spPr bwMode="auto">
          <a:xfrm>
            <a:off x="1774825" y="3136900"/>
            <a:ext cx="8567738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карандаша </a:t>
            </a:r>
            <a:r>
              <a:rPr lang="en-US" alt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=13,7 см.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Погрешность измерения равна ∆</a:t>
            </a:r>
            <a:r>
              <a:rPr lang="en-US" alt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l=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см.</a:t>
            </a:r>
            <a:endParaRPr lang="en-US" alt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Длину карандаша можно записать:</a:t>
            </a:r>
            <a:r>
              <a:rPr lang="en-US" alt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 ∆</a:t>
            </a:r>
            <a:r>
              <a:rPr lang="en-US" alt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2277" name="Text Box 8"/>
          <p:cNvSpPr txBox="1">
            <a:spLocks noChangeArrowheads="1"/>
          </p:cNvSpPr>
          <p:nvPr/>
        </p:nvSpPr>
        <p:spPr bwMode="auto">
          <a:xfrm>
            <a:off x="2927351" y="5516563"/>
            <a:ext cx="6894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ru-RU" sz="6000" b="1" i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ru-RU" sz="60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=(13,7 ± 0,</a:t>
            </a:r>
            <a:r>
              <a:rPr lang="ru-RU" altLang="ru-RU" sz="60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60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6000" b="1" dirty="0">
                <a:solidFill>
                  <a:srgbClr val="26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altLang="ru-RU" sz="4800" dirty="0">
              <a:solidFill>
                <a:srgbClr val="26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47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lass-fizika.ru/images/ds7/1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476672"/>
            <a:ext cx="5832648" cy="5980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665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class-fizika.ru/images/ds7/1-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4842" r="13232" b="8011"/>
          <a:stretch/>
        </p:blipFill>
        <p:spPr bwMode="auto">
          <a:xfrm>
            <a:off x="3215680" y="332656"/>
            <a:ext cx="561360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97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00E746B-B560-4DBE-8632-8AE01A02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493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>
                <a:solidFill>
                  <a:schemeClr val="tx2"/>
                </a:solidFill>
              </a:rPr>
              <a:t>          </a:t>
            </a:r>
            <a:r>
              <a:rPr lang="ru-RU" altLang="ru-RU" b="1">
                <a:solidFill>
                  <a:schemeClr val="tx2"/>
                </a:solidFill>
              </a:rPr>
              <a:t>Цена деления прибора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88EBB46-A897-4039-A19E-AC8217F670D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770063"/>
            <a:ext cx="5821363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dirty="0"/>
              <a:t>Значение величины, соответствующее каждому самому малому делению шкалы (расстояние между ближайшими штрихами) называется </a:t>
            </a:r>
            <a:r>
              <a:rPr lang="ru-RU" altLang="ru-RU" b="1" dirty="0">
                <a:solidFill>
                  <a:schemeClr val="tx2"/>
                </a:solidFill>
              </a:rPr>
              <a:t>ценой деления прибора</a:t>
            </a:r>
            <a:r>
              <a:rPr lang="ru-RU" altLang="ru-RU" dirty="0"/>
              <a:t> и обозначается  </a:t>
            </a:r>
            <a:r>
              <a:rPr lang="en-US" altLang="ru-RU" b="1" dirty="0">
                <a:solidFill>
                  <a:schemeClr val="tx2"/>
                </a:solidFill>
              </a:rPr>
              <a:t>C</a:t>
            </a:r>
            <a:endParaRPr lang="ru-RU" altLang="ru-RU" b="1" dirty="0">
              <a:solidFill>
                <a:schemeClr val="tx2"/>
              </a:solidFill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0B7C373-7683-4D20-9AA4-475442F9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t="2809" r="10504" b="2084"/>
          <a:stretch>
            <a:fillRect/>
          </a:stretch>
        </p:blipFill>
        <p:spPr bwMode="auto">
          <a:xfrm>
            <a:off x="6657976" y="1423988"/>
            <a:ext cx="2703513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5">
            <a:extLst>
              <a:ext uri="{FF2B5EF4-FFF2-40B4-BE49-F238E27FC236}">
                <a16:creationId xmlns:a16="http://schemas.microsoft.com/office/drawing/2014/main" id="{B69B8DBF-DB32-453C-9C7E-81EEE7814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9650" y="369728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EFB69AE6-64F2-49A4-AFED-B339A2914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3926" y="3500438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8474E5BF-CEB0-473D-9FBF-7CE5DDCAE1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56813" y="3644901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55EC4300-AD2F-4EBD-A038-F70D7348B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56813" y="32131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D814BA55-3772-4B1F-AE73-1EB361B3A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4005263"/>
            <a:ext cx="1223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Comic Sans MS" panose="030F0702030302020204" pitchFamily="66" charset="0"/>
              </a:rPr>
              <a:t>Цена деления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00.infourok.ru/images/doc/247/252100/img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14085" r="44888" b="5634"/>
          <a:stretch/>
        </p:blipFill>
        <p:spPr bwMode="auto">
          <a:xfrm>
            <a:off x="2351584" y="332656"/>
            <a:ext cx="7344816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5778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3.infourok.ru/uploads/ex/0444/0004abab-0e04b091/img1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6239"/>
          <a:stretch/>
        </p:blipFill>
        <p:spPr bwMode="auto">
          <a:xfrm>
            <a:off x="1775520" y="476673"/>
            <a:ext cx="8640960" cy="6182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486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3.infourok.ru/uploads/ex/0444/0004abab-0e04b091/img7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8734" r="2486" b="4635"/>
          <a:stretch/>
        </p:blipFill>
        <p:spPr bwMode="auto">
          <a:xfrm>
            <a:off x="1847528" y="332657"/>
            <a:ext cx="8568952" cy="6326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0097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>
            <a:extLst>
              <a:ext uri="{FF2B5EF4-FFF2-40B4-BE49-F238E27FC236}">
                <a16:creationId xmlns:a16="http://schemas.microsoft.com/office/drawing/2014/main" id="{BB1F02F0-BFD3-401D-8D00-B96E1975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C3C5E-E364-4C82-BBA2-F1A0BC2EA0DB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4339" name="Рисунок 328" descr="http://www.physics-regelman.com/secondary/5/1/15.png">
            <a:extLst>
              <a:ext uri="{FF2B5EF4-FFF2-40B4-BE49-F238E27FC236}">
                <a16:creationId xmlns:a16="http://schemas.microsoft.com/office/drawing/2014/main" id="{0036639B-F89A-4A26-A663-2219C9A1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1916113"/>
            <a:ext cx="501332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4">
            <a:extLst>
              <a:ext uri="{FF2B5EF4-FFF2-40B4-BE49-F238E27FC236}">
                <a16:creationId xmlns:a16="http://schemas.microsoft.com/office/drawing/2014/main" id="{877B23F5-33A9-46F7-B5B0-6E2C5AEC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9" y="0"/>
            <a:ext cx="6230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/>
              <a:t>Проверь себя: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/>
              <a:t>1. На рисунке приведены три секундомера. Расположить их в порядке уменьшения точности </a:t>
            </a:r>
          </a:p>
        </p:txBody>
      </p:sp>
    </p:spTree>
    <p:extLst>
      <p:ext uri="{BB962C8B-B14F-4D97-AF65-F5344CB8AC3E}">
        <p14:creationId xmlns:p14="http://schemas.microsoft.com/office/powerpoint/2010/main" val="637696303"/>
      </p:ext>
    </p:extLst>
  </p:cSld>
  <p:clrMapOvr>
    <a:masterClrMapping/>
  </p:clrMapOvr>
  <p:transition advTm="1766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>
            <a:extLst>
              <a:ext uri="{FF2B5EF4-FFF2-40B4-BE49-F238E27FC236}">
                <a16:creationId xmlns:a16="http://schemas.microsoft.com/office/drawing/2014/main" id="{D957A245-2C02-410D-A2EF-D51EDF3B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59D06E0-EFFD-478E-8C6E-1A187B7FCDCC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5363" name="Рисунок 337" descr="http://www.physics-regelman.com/secondary/5/1/20.png">
            <a:extLst>
              <a:ext uri="{FF2B5EF4-FFF2-40B4-BE49-F238E27FC236}">
                <a16:creationId xmlns:a16="http://schemas.microsoft.com/office/drawing/2014/main" id="{C69F7083-8E1B-45B1-8EF8-7F060AA1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9" y="2154238"/>
            <a:ext cx="1793875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>
            <a:extLst>
              <a:ext uri="{FF2B5EF4-FFF2-40B4-BE49-F238E27FC236}">
                <a16:creationId xmlns:a16="http://schemas.microsoft.com/office/drawing/2014/main" id="{F6437859-D4EB-42B5-9D87-7FFE98D05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-20638"/>
            <a:ext cx="61658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" panose="02020603050405020304" pitchFamily="18" charset="0"/>
                <a:cs typeface="Times New Roman" panose="02020603050405020304" pitchFamily="18" charset="0"/>
              </a:rPr>
              <a:t>2. Какую  температуру показывает термометр, изображенный на рисунке, с учетом погрешности измерений? Запишите результат с учетом погрешности</a:t>
            </a:r>
            <a:br>
              <a:rPr lang="ru-RU" altLang="ru-RU" sz="2000">
                <a:latin typeface="Times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/>
          </a:p>
        </p:txBody>
      </p:sp>
      <p:graphicFrame>
        <p:nvGraphicFramePr>
          <p:cNvPr id="15365" name="Object 2">
            <a:extLst>
              <a:ext uri="{FF2B5EF4-FFF2-40B4-BE49-F238E27FC236}">
                <a16:creationId xmlns:a16="http://schemas.microsoft.com/office/drawing/2014/main" id="{5F3A9712-E48E-45AC-AB5C-1F70B449D0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6139" y="2349501"/>
          <a:ext cx="532447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4" imgW="812447" imgH="406224" progId="Equation.3">
                  <p:embed/>
                </p:oleObj>
              </mc:Choice>
              <mc:Fallback>
                <p:oleObj name="Формула" r:id="rId4" imgW="812447" imgH="406224" progId="Equation.3">
                  <p:embed/>
                  <p:pic>
                    <p:nvPicPr>
                      <p:cNvPr id="15365" name="Object 2">
                        <a:extLst>
                          <a:ext uri="{FF2B5EF4-FFF2-40B4-BE49-F238E27FC236}">
                            <a16:creationId xmlns:a16="http://schemas.microsoft.com/office/drawing/2014/main" id="{5F3A9712-E48E-45AC-AB5C-1F70B449D0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9" y="2349501"/>
                        <a:ext cx="532447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839240"/>
      </p:ext>
    </p:extLst>
  </p:cSld>
  <p:clrMapOvr>
    <a:masterClrMapping/>
  </p:clrMapOvr>
  <p:transition advTm="1453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>
            <a:extLst>
              <a:ext uri="{FF2B5EF4-FFF2-40B4-BE49-F238E27FC236}">
                <a16:creationId xmlns:a16="http://schemas.microsoft.com/office/drawing/2014/main" id="{48BAD92B-A2D3-49B9-A7F0-30DAFE92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4D7227-2CA9-4297-A4D7-5CAC3AA30882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Рисунок 2" descr="http://www.physics-regelman.com/secondary/5/1/8.png">
            <a:extLst>
              <a:ext uri="{FF2B5EF4-FFF2-40B4-BE49-F238E27FC236}">
                <a16:creationId xmlns:a16="http://schemas.microsoft.com/office/drawing/2014/main" id="{191A0369-EC82-4166-BC9B-C19451E2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6" y="1428751"/>
            <a:ext cx="7142163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3">
            <a:extLst>
              <a:ext uri="{FF2B5EF4-FFF2-40B4-BE49-F238E27FC236}">
                <a16:creationId xmlns:a16="http://schemas.microsoft.com/office/drawing/2014/main" id="{5EB11A59-ADA7-4894-9690-282EDC741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4" y="0"/>
            <a:ext cx="62690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/>
              <a:t>3. Какие из нижеприведенных термометров показывают одинаковую температуру?</a:t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21719"/>
      </p:ext>
    </p:extLst>
  </p:cSld>
  <p:clrMapOvr>
    <a:masterClrMapping/>
  </p:clrMapOvr>
  <p:transition advTm="1562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>
            <a:extLst>
              <a:ext uri="{FF2B5EF4-FFF2-40B4-BE49-F238E27FC236}">
                <a16:creationId xmlns:a16="http://schemas.microsoft.com/office/drawing/2014/main" id="{1A0CA4C8-2702-4CFA-BA8B-2403A9DA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6F46E9-5686-443A-B19C-CF32D43C837C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7411" name="Рисунок 336" descr="http://www.physics-regelman.com/secondary/5/1/19.png">
            <a:extLst>
              <a:ext uri="{FF2B5EF4-FFF2-40B4-BE49-F238E27FC236}">
                <a16:creationId xmlns:a16="http://schemas.microsoft.com/office/drawing/2014/main" id="{6FB1933F-6D59-4E97-9B33-83159DE6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9" y="1425575"/>
            <a:ext cx="7075487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7D22315E-4F70-4609-A42A-959A13B2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102225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" panose="02020603050405020304" pitchFamily="18" charset="0"/>
                <a:cs typeface="Times New Roman" panose="02020603050405020304" pitchFamily="18" charset="0"/>
              </a:rPr>
              <a:t>4. Расположить линейки в порядке увеличения их точности измерения</a:t>
            </a:r>
            <a:r>
              <a:rPr lang="ru-RU" altLang="ru-RU" sz="1200">
                <a:latin typeface="Times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002592371"/>
      </p:ext>
    </p:extLst>
  </p:cSld>
  <p:clrMapOvr>
    <a:masterClrMapping/>
  </p:clrMapOvr>
  <p:transition advTm="1937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>
            <a:extLst>
              <a:ext uri="{FF2B5EF4-FFF2-40B4-BE49-F238E27FC236}">
                <a16:creationId xmlns:a16="http://schemas.microsoft.com/office/drawing/2014/main" id="{57674DF3-AFE6-40A0-AB04-C2AA5048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FA35766-21FC-4927-9DE7-67527B70FF7D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8435" name="Рисунок 116" descr="http://fizika.ru/didakt/zadach/z01-02c.gif">
            <a:extLst>
              <a:ext uri="{FF2B5EF4-FFF2-40B4-BE49-F238E27FC236}">
                <a16:creationId xmlns:a16="http://schemas.microsoft.com/office/drawing/2014/main" id="{32C706A9-544B-4EA7-A14E-7B2A47E9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1671639"/>
            <a:ext cx="786288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8">
            <a:extLst>
              <a:ext uri="{FF2B5EF4-FFF2-40B4-BE49-F238E27FC236}">
                <a16:creationId xmlns:a16="http://schemas.microsoft.com/office/drawing/2014/main" id="{9E2B4CB8-D84D-4EAE-B0EC-B04333BDB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3" y="5040314"/>
            <a:ext cx="7891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cs typeface="Times New Roman" panose="02020603050405020304" pitchFamily="18" charset="0"/>
              </a:rPr>
              <a:t>5. Найди ошибки на рисунках этих мензурок.</a:t>
            </a:r>
            <a:endParaRPr lang="ru-RU" altLang="ru-RU" sz="3200"/>
          </a:p>
        </p:txBody>
      </p:sp>
    </p:spTree>
    <p:extLst>
      <p:ext uri="{BB962C8B-B14F-4D97-AF65-F5344CB8AC3E}">
        <p14:creationId xmlns:p14="http://schemas.microsoft.com/office/powerpoint/2010/main" val="291328153"/>
      </p:ext>
    </p:extLst>
  </p:cSld>
  <p:clrMapOvr>
    <a:masterClrMapping/>
  </p:clrMapOvr>
  <p:transition advTm="1844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>
            <a:extLst>
              <a:ext uri="{FF2B5EF4-FFF2-40B4-BE49-F238E27FC236}">
                <a16:creationId xmlns:a16="http://schemas.microsoft.com/office/drawing/2014/main" id="{6966C228-3490-46FC-B0BA-70DF1ADA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622BCD-881E-4674-A9F7-A58DE138C9A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9459" name="Picture 1" descr="2 смстр-мед-терм">
            <a:extLst>
              <a:ext uri="{FF2B5EF4-FFF2-40B4-BE49-F238E27FC236}">
                <a16:creationId xmlns:a16="http://schemas.microsoft.com/office/drawing/2014/main" id="{2226AD04-797B-4FF4-BC6E-2B876A9F3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352426"/>
            <a:ext cx="6477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4">
            <a:extLst>
              <a:ext uri="{FF2B5EF4-FFF2-40B4-BE49-F238E27FC236}">
                <a16:creationId xmlns:a16="http://schemas.microsoft.com/office/drawing/2014/main" id="{40EC9452-9630-4EA0-9FAB-EA2F5CABE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349501"/>
            <a:ext cx="8839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" panose="02020603050405020304" pitchFamily="18" charset="0"/>
                <a:cs typeface="Times New Roman" panose="02020603050405020304" pitchFamily="18" charset="0"/>
              </a:rPr>
              <a:t>6. Какую максимальную температуру показывает термометр, изображенный на рисунке, с учетом погрешности измерений и какова цена деления термометра?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Times" panose="02020603050405020304" pitchFamily="18" charset="0"/>
                <a:cs typeface="Times New Roman" panose="02020603050405020304" pitchFamily="18" charset="0"/>
              </a:rPr>
              <a:t>Выберите правильные утверждения.</a:t>
            </a:r>
            <a:endParaRPr lang="ru-RU" altLang="ru-RU" b="1"/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46A92FA0-056F-4F31-B9EF-E8C1E46FA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738" y="4564063"/>
            <a:ext cx="68453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cs typeface="Times New Roman" panose="02020603050405020304" pitchFamily="18" charset="0"/>
              </a:rPr>
              <a:t>А</a:t>
            </a:r>
            <a:r>
              <a:rPr lang="ru-RU" altLang="ru-RU" b="1">
                <a:cs typeface="Times New Roman" panose="02020603050405020304" pitchFamily="18" charset="0"/>
              </a:rPr>
              <a:t>.</a:t>
            </a:r>
            <a:r>
              <a:rPr lang="ru-RU" altLang="ru-RU">
                <a:cs typeface="Times New Roman" panose="02020603050405020304" pitchFamily="18" charset="0"/>
              </a:rPr>
              <a:t> Цена деления термометра равна 1 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altLang="ru-RU">
                <a:cs typeface="Times New Roman" panose="02020603050405020304" pitchFamily="18" charset="0"/>
              </a:rPr>
              <a:t>C.</a:t>
            </a:r>
            <a:endParaRPr lang="ru-RU" altLang="ru-RU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Б.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 Цена деления термометра равна 0,1 </a:t>
            </a:r>
            <a:r>
              <a:rPr lang="ru-RU" altLang="ru-RU">
                <a:cs typeface="Times New Roman" panose="02020603050405020304" pitchFamily="18" charset="0"/>
              </a:rPr>
              <a:t>C.</a:t>
            </a:r>
            <a:endParaRPr lang="ru-RU" altLang="ru-RU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В.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 Показание термометра больше 37 </a:t>
            </a:r>
            <a:r>
              <a:rPr lang="ru-RU" altLang="ru-RU">
                <a:cs typeface="Times New Roman" panose="02020603050405020304" pitchFamily="18" charset="0"/>
              </a:rPr>
              <a:t>C.</a:t>
            </a:r>
            <a:endParaRPr lang="ru-RU" altLang="ru-RU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Г.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 Показание термометра меньше 36,6 </a:t>
            </a:r>
            <a:r>
              <a:rPr lang="ru-RU" altLang="ru-RU">
                <a:cs typeface="Times New Roman" panose="02020603050405020304" pitchFamily="18" charset="0"/>
              </a:rPr>
              <a:t>C.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3734218"/>
      </p:ext>
    </p:extLst>
  </p:cSld>
  <p:clrMapOvr>
    <a:masterClrMapping/>
  </p:clrMapOvr>
  <p:transition advTm="1797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>
            <a:extLst>
              <a:ext uri="{FF2B5EF4-FFF2-40B4-BE49-F238E27FC236}">
                <a16:creationId xmlns:a16="http://schemas.microsoft.com/office/drawing/2014/main" id="{8B0ECBC1-722A-40DD-B688-34C63594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3115478-8EF4-4AB8-8AC6-C9EB81C5F603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0483" name="Picture 2" descr="2 смстр-мензурка">
            <a:extLst>
              <a:ext uri="{FF2B5EF4-FFF2-40B4-BE49-F238E27FC236}">
                <a16:creationId xmlns:a16="http://schemas.microsoft.com/office/drawing/2014/main" id="{7C716192-9EF8-4374-B7A5-19106FDE9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968375"/>
            <a:ext cx="203835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>
            <a:extLst>
              <a:ext uri="{FF2B5EF4-FFF2-40B4-BE49-F238E27FC236}">
                <a16:creationId xmlns:a16="http://schemas.microsoft.com/office/drawing/2014/main" id="{80601170-9F1C-45E5-8AD6-44E179393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614" y="2886076"/>
            <a:ext cx="55387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cs typeface="Times New Roman" panose="02020603050405020304" pitchFamily="18" charset="0"/>
              </a:rPr>
              <a:t>Выбери правильное утверждение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cs typeface="Times New Roman" panose="02020603050405020304" pitchFamily="18" charset="0"/>
              </a:rPr>
              <a:t>А.</a:t>
            </a:r>
            <a:r>
              <a:rPr lang="ru-RU" altLang="ru-RU" sz="2400">
                <a:cs typeface="Times New Roman" panose="02020603050405020304" pitchFamily="18" charset="0"/>
              </a:rPr>
              <a:t> Цена деления мензурки равна 2 мл.</a:t>
            </a:r>
            <a:endParaRPr lang="ru-RU" altLang="ru-RU" sz="24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cs typeface="Times New Roman" panose="02020603050405020304" pitchFamily="18" charset="0"/>
              </a:rPr>
              <a:t>Б.</a:t>
            </a:r>
            <a:r>
              <a:rPr lang="ru-RU" altLang="ru-RU" sz="2400">
                <a:cs typeface="Times New Roman" panose="02020603050405020304" pitchFamily="18" charset="0"/>
              </a:rPr>
              <a:t> Объем жидкости в мензурке больше 25 мл.</a:t>
            </a:r>
            <a:endParaRPr lang="ru-RU" altLang="ru-RU" sz="24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cs typeface="Times New Roman" panose="02020603050405020304" pitchFamily="18" charset="0"/>
              </a:rPr>
              <a:t>В.</a:t>
            </a:r>
            <a:r>
              <a:rPr lang="ru-RU" altLang="ru-RU" sz="2400">
                <a:cs typeface="Times New Roman" panose="02020603050405020304" pitchFamily="18" charset="0"/>
              </a:rPr>
              <a:t> Цена деления мензурки равна 0,5 мл.</a:t>
            </a:r>
            <a:endParaRPr lang="ru-RU" altLang="ru-RU" sz="2400" b="1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cs typeface="Times New Roman" panose="02020603050405020304" pitchFamily="18" charset="0"/>
              </a:rPr>
              <a:t>Г.</a:t>
            </a:r>
            <a:r>
              <a:rPr lang="ru-RU" altLang="ru-RU" sz="2400">
                <a:cs typeface="Times New Roman" panose="02020603050405020304" pitchFamily="18" charset="0"/>
              </a:rPr>
              <a:t> Мензурка — прибор для измерения объема жидких и сыпучих тел.</a:t>
            </a:r>
            <a:r>
              <a:rPr lang="ru-RU" altLang="ru-RU" sz="2400"/>
              <a:t> </a:t>
            </a:r>
          </a:p>
        </p:txBody>
      </p:sp>
      <p:sp>
        <p:nvSpPr>
          <p:cNvPr id="20485" name="Прямоугольник 4">
            <a:extLst>
              <a:ext uri="{FF2B5EF4-FFF2-40B4-BE49-F238E27FC236}">
                <a16:creationId xmlns:a16="http://schemas.microsoft.com/office/drawing/2014/main" id="{AA4D279D-18A3-4C44-AF5D-B59564D83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836613"/>
            <a:ext cx="4651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" panose="02020603050405020304" pitchFamily="18" charset="0"/>
                <a:cs typeface="Times New Roman" panose="02020603050405020304" pitchFamily="18" charset="0"/>
              </a:rPr>
              <a:t>7.Какой максимальный объем можно измерить, с учетом погрешности измерений?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1250"/>
      </p:ext>
    </p:extLst>
  </p:cSld>
  <p:clrMapOvr>
    <a:masterClrMapping/>
  </p:clrMapOvr>
  <p:transition advTm="167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19E895C-F052-4B92-AFD5-A010D1458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3519" r="12173" b="1587"/>
          <a:stretch>
            <a:fillRect/>
          </a:stretch>
        </p:blipFill>
        <p:spPr bwMode="auto">
          <a:xfrm>
            <a:off x="6670675" y="1803401"/>
            <a:ext cx="253365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>
            <a:extLst>
              <a:ext uri="{FF2B5EF4-FFF2-40B4-BE49-F238E27FC236}">
                <a16:creationId xmlns:a16="http://schemas.microsoft.com/office/drawing/2014/main" id="{71A09D99-2BD0-4613-9530-E1A9A136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163" y="274638"/>
            <a:ext cx="570865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</a:rPr>
              <a:t>Для того, чтобы определить цену деления, необходимо: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488FC368-84E1-4E07-814D-69BA9F39FE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2508251"/>
            <a:ext cx="4618038" cy="361791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altLang="ru-RU"/>
              <a:t>Найти два ближайших штриха шкалы, возле которых написаны значения величины;</a:t>
            </a:r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222C6846-C6E7-4497-B2C0-65B6AE728C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4288" y="3284538"/>
            <a:ext cx="1439862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9475978E-B49A-4356-A287-CBDA2B494F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32851" y="2565400"/>
            <a:ext cx="1439863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6003CC78-88CF-48F9-B77C-CAAC2CA97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9" y="3573464"/>
            <a:ext cx="1944687" cy="161607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000" b="1">
                <a:latin typeface="Comic Sans MS" panose="030F0702030302020204" pitchFamily="66" charset="0"/>
              </a:rPr>
              <a:t>Два ближайших штриха шкалы 40 и 50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>
            <a:extLst>
              <a:ext uri="{FF2B5EF4-FFF2-40B4-BE49-F238E27FC236}">
                <a16:creationId xmlns:a16="http://schemas.microsoft.com/office/drawing/2014/main" id="{6DDD8989-B655-4714-AFA0-ABA0E6EB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432F95-8BDE-4D21-846A-C6A8F63B9102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id="{EC1A499D-9FDA-477F-B97E-AF4DC9257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1512347"/>
            <a:ext cx="11001375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1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9. </a:t>
            </a: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при пользовании какими часами – цифровыми или шкальными – легче допустить ошибку?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10. </a:t>
            </a: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Вспомни внешний вид следующих измерительных приборов: секундомер, </a:t>
            </a:r>
            <a:r>
              <a:rPr lang="ru-RU" alt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счетчик</a:t>
            </a: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электроэнергии, спидометр автомобиля, </a:t>
            </a:r>
            <a:r>
              <a:rPr lang="ru-RU" alt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счетчик</a:t>
            </a: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пройденных</a:t>
            </a: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километров на нем, линейка, указатель частоты принимаемой станции на </a:t>
            </a:r>
            <a:r>
              <a:rPr lang="ru-RU" alt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радиоприемнике</a:t>
            </a: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, термометр, индикатор времени просмотра кассеты на видеомагнитофоне. Какие из них цифровые приборы, а какие – шкальные?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540280549"/>
      </p:ext>
    </p:extLst>
  </p:cSld>
  <p:clrMapOvr>
    <a:masterClrMapping/>
  </p:clrMapOvr>
  <p:transition advTm="4172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25" y="1957377"/>
            <a:ext cx="101917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Продолжите предложение:</a:t>
            </a:r>
          </a:p>
          <a:p>
            <a:r>
              <a:rPr lang="ru-RU" sz="4000" b="1" dirty="0"/>
              <a:t>Теперь я знаю…</a:t>
            </a:r>
          </a:p>
          <a:p>
            <a:r>
              <a:rPr lang="ru-RU" sz="4000" b="1" dirty="0"/>
              <a:t>И ещё я умею…</a:t>
            </a:r>
          </a:p>
          <a:p>
            <a:r>
              <a:rPr lang="ru-RU" sz="4000" b="1" dirty="0"/>
              <a:t>Интересно было бы ещё узнать …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89FCD-A168-4B6C-A60C-3F728179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B9389-0BD5-40F8-86C4-F295F7EDB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/>
              <a:t>§7, </a:t>
            </a:r>
            <a:r>
              <a:rPr lang="ru-RU" sz="4400" dirty="0"/>
              <a:t>контрольные вопросы (устно)</a:t>
            </a:r>
          </a:p>
          <a:p>
            <a:pPr marL="0" indent="0">
              <a:buNone/>
            </a:pPr>
            <a:r>
              <a:rPr lang="ru-RU" sz="4400" dirty="0"/>
              <a:t>с. 28 Упр. 3 № 3, 5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7234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CA5668D-FE2B-4DBF-BA20-2527C9FC9D0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28850" y="3579814"/>
            <a:ext cx="3786188" cy="2389187"/>
          </a:xfrm>
        </p:spPr>
        <p:txBody>
          <a:bodyPr rtlCol="0">
            <a:normAutofit fontScale="92500" lnSpcReduction="20000"/>
          </a:bodyPr>
          <a:lstStyle/>
          <a:p>
            <a:pPr>
              <a:buNone/>
              <a:defRPr/>
            </a:pPr>
            <a:r>
              <a:rPr lang="ru-RU" dirty="0"/>
              <a:t>2.  Вычесть из большего значения меньшее и полученное число разделить на число делений, находящихся между ними.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9" name="Object 2">
                <a:extLst>
                  <a:ext uri="{FF2B5EF4-FFF2-40B4-BE49-F238E27FC236}">
                    <a16:creationId xmlns:a16="http://schemas.microsoft.com/office/drawing/2014/main" id="{20DE5288-6D4F-4624-B16A-03CFD476DD18}"/>
                  </a:ext>
                </a:extLst>
              </p:cNvPr>
              <p:cNvSpPr txBox="1"/>
              <p:nvPr>
                <p:ph sz="half" idx="2"/>
              </p:nvPr>
            </p:nvSpPr>
            <p:spPr bwMode="auto">
              <a:xfrm>
                <a:off x="2160588" y="1241425"/>
                <a:ext cx="3384550" cy="19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С</m:t>
                      </m:r>
                      <m:r>
                        <a:rPr lang="ru-RU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ru-RU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219" name="Object 2">
                <a:extLst>
                  <a:ext uri="{FF2B5EF4-FFF2-40B4-BE49-F238E27FC236}">
                    <a16:creationId xmlns:a16="http://schemas.microsoft.com/office/drawing/2014/main" id="{20DE5288-6D4F-4624-B16A-03CFD476D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2160588" y="1241425"/>
                <a:ext cx="3384550" cy="1943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Text Box 4">
            <a:extLst>
              <a:ext uri="{FF2B5EF4-FFF2-40B4-BE49-F238E27FC236}">
                <a16:creationId xmlns:a16="http://schemas.microsoft.com/office/drawing/2014/main" id="{388C8EA8-FC67-4695-9E40-ECA97A91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176213"/>
            <a:ext cx="3960812" cy="2862262"/>
          </a:xfrm>
          <a:prstGeom prst="rect">
            <a:avLst/>
          </a:prstGeom>
          <a:solidFill>
            <a:srgbClr val="FFF4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Comic Sans MS" panose="030F0702030302020204" pitchFamily="66" charset="0"/>
              </a:rPr>
              <a:t>Где В=50,  А=40,  </a:t>
            </a:r>
            <a:r>
              <a:rPr lang="en-US" altLang="ru-RU" sz="2400">
                <a:latin typeface="Comic Sans MS" panose="030F0702030302020204" pitchFamily="66" charset="0"/>
              </a:rPr>
              <a:t>N</a:t>
            </a:r>
            <a:r>
              <a:rPr lang="ru-RU" altLang="ru-RU" sz="2400">
                <a:latin typeface="Comic Sans MS" panose="030F0702030302020204" pitchFamily="66" charset="0"/>
              </a:rPr>
              <a:t> =4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ru-RU" sz="2400">
                <a:latin typeface="Comic Sans MS" panose="030F0702030302020204" pitchFamily="66" charset="0"/>
              </a:rPr>
              <a:t>N</a:t>
            </a:r>
            <a:r>
              <a:rPr lang="ru-RU" altLang="ru-RU" sz="2400">
                <a:latin typeface="Comic Sans MS" panose="030F0702030302020204" pitchFamily="66" charset="0"/>
              </a:rPr>
              <a:t>- это количество делений между В и А      ( начинаем отсчет от меньшего до большего включая большее деление), например: 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B960E738-775B-4C58-B71C-5C42B5009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3068639"/>
            <a:ext cx="410527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222" name="Object 3">
                <a:extLst>
                  <a:ext uri="{FF2B5EF4-FFF2-40B4-BE49-F238E27FC236}">
                    <a16:creationId xmlns:a16="http://schemas.microsoft.com/office/drawing/2014/main" id="{6734D62B-B61E-4CB3-A963-33F3B855C214}"/>
                  </a:ext>
                </a:extLst>
              </p:cNvPr>
              <p:cNvSpPr txBox="1"/>
              <p:nvPr/>
            </p:nvSpPr>
            <p:spPr bwMode="auto">
              <a:xfrm>
                <a:off x="5819775" y="4826000"/>
                <a:ext cx="4248150" cy="203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С</m:t>
                      </m:r>
                      <m:r>
                        <a:rPr lang="ru-RU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50−40</m:t>
                          </m:r>
                        </m:num>
                        <m:den>
                          <m:r>
                            <a:rPr lang="ru-RU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ru-RU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9222" name="Object 3">
                <a:extLst>
                  <a:ext uri="{FF2B5EF4-FFF2-40B4-BE49-F238E27FC236}">
                    <a16:creationId xmlns:a16="http://schemas.microsoft.com/office/drawing/2014/main" id="{6734D62B-B61E-4CB3-A963-33F3B855C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9775" y="4826000"/>
                <a:ext cx="4248150" cy="2032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05B134B-37E6-4013-84FC-8FE7F40591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33664" y="428625"/>
            <a:ext cx="3678237" cy="51435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5400" dirty="0"/>
              <a:t>Пример:</a:t>
            </a:r>
          </a:p>
        </p:txBody>
      </p:sp>
      <p:pic>
        <p:nvPicPr>
          <p:cNvPr id="10243" name="Picture 3" descr="PH7_GL001_P05_OZ005-01">
            <a:extLst>
              <a:ext uri="{FF2B5EF4-FFF2-40B4-BE49-F238E27FC236}">
                <a16:creationId xmlns:a16="http://schemas.microsoft.com/office/drawing/2014/main" id="{7FFB8BD7-72B9-4E93-93C0-B2D5384CE9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663" y="896939"/>
            <a:ext cx="3886200" cy="5229225"/>
          </a:xfrm>
          <a:noFill/>
        </p:spPr>
      </p:pic>
      <p:sp>
        <p:nvSpPr>
          <p:cNvPr id="10244" name="Номер слайда 6">
            <a:extLst>
              <a:ext uri="{FF2B5EF4-FFF2-40B4-BE49-F238E27FC236}">
                <a16:creationId xmlns:a16="http://schemas.microsoft.com/office/drawing/2014/main" id="{066F9AF0-F019-4986-BD8F-F5A5439F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CD4901-70B9-4708-9D23-E922CAB001E9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5" name="Object 2">
                <a:extLst>
                  <a:ext uri="{FF2B5EF4-FFF2-40B4-BE49-F238E27FC236}">
                    <a16:creationId xmlns:a16="http://schemas.microsoft.com/office/drawing/2014/main" id="{DB40C598-9AE9-4495-A6A2-12778CC67F24}"/>
                  </a:ext>
                </a:extLst>
              </p:cNvPr>
              <p:cNvSpPr txBox="1"/>
              <p:nvPr/>
            </p:nvSpPr>
            <p:spPr bwMode="auto">
              <a:xfrm>
                <a:off x="777875" y="2816225"/>
                <a:ext cx="4699000" cy="1225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С</m:t>
                      </m:r>
                      <m:r>
                        <a:rPr lang="ru-R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25с−20с</m:t>
                          </m:r>
                        </m:num>
                        <m:den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=0,5</m:t>
                      </m:r>
                      <m:f>
                        <m:f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num>
                        <m:den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дел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10245" name="Object 2">
                <a:extLst>
                  <a:ext uri="{FF2B5EF4-FFF2-40B4-BE49-F238E27FC236}">
                    <a16:creationId xmlns:a16="http://schemas.microsoft.com/office/drawing/2014/main" id="{DB40C598-9AE9-4495-A6A2-12778CC67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" y="2816225"/>
                <a:ext cx="4699000" cy="1225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advTm="170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1FC755D-CEE3-4D17-AB78-3EC48FC0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1267" name="Рисунок 336" descr="http://www.physics-regelman.com/secondary/5/1/19.png">
            <a:extLst>
              <a:ext uri="{FF2B5EF4-FFF2-40B4-BE49-F238E27FC236}">
                <a16:creationId xmlns:a16="http://schemas.microsoft.com/office/drawing/2014/main" id="{F2DF1C97-D4E0-4C72-97A8-64A9311ED2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r="920" b="65367"/>
          <a:stretch>
            <a:fillRect/>
          </a:stretch>
        </p:blipFill>
        <p:spPr>
          <a:xfrm>
            <a:off x="2927351" y="3068638"/>
            <a:ext cx="6264275" cy="1223962"/>
          </a:xfrm>
          <a:noFill/>
        </p:spPr>
      </p:pic>
      <p:sp>
        <p:nvSpPr>
          <p:cNvPr id="11268" name="AutoShape 4">
            <a:extLst>
              <a:ext uri="{FF2B5EF4-FFF2-40B4-BE49-F238E27FC236}">
                <a16:creationId xmlns:a16="http://schemas.microsoft.com/office/drawing/2014/main" id="{E60149A9-ABF2-4F21-90DC-61CD999C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1989138"/>
            <a:ext cx="5184775" cy="10795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269" name="Рисунок 336" descr="http://www.physics-regelman.com/secondary/5/1/19.png">
            <a:extLst>
              <a:ext uri="{FF2B5EF4-FFF2-40B4-BE49-F238E27FC236}">
                <a16:creationId xmlns:a16="http://schemas.microsoft.com/office/drawing/2014/main" id="{0D8D8F8C-CA36-41A2-928E-7CD334D8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34557" r="1598" b="35176"/>
          <a:stretch>
            <a:fillRect/>
          </a:stretch>
        </p:blipFill>
        <p:spPr bwMode="auto">
          <a:xfrm>
            <a:off x="2927350" y="1052514"/>
            <a:ext cx="619283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Line 7">
            <a:extLst>
              <a:ext uri="{FF2B5EF4-FFF2-40B4-BE49-F238E27FC236}">
                <a16:creationId xmlns:a16="http://schemas.microsoft.com/office/drawing/2014/main" id="{DEC51FF3-82E6-4063-AD19-4F678003E8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5189" y="333376"/>
            <a:ext cx="26987" cy="4016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0" name="Line 8">
            <a:extLst>
              <a:ext uri="{FF2B5EF4-FFF2-40B4-BE49-F238E27FC236}">
                <a16:creationId xmlns:a16="http://schemas.microsoft.com/office/drawing/2014/main" id="{B1B0600A-A907-4529-9BCF-EB10F357EE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16913" y="476250"/>
            <a:ext cx="11112" cy="4108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TextBox 7">
            <a:extLst>
              <a:ext uri="{FF2B5EF4-FFF2-40B4-BE49-F238E27FC236}">
                <a16:creationId xmlns:a16="http://schemas.microsoft.com/office/drawing/2014/main" id="{EA679A21-4B63-4B00-9D2B-55A691E0C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376739"/>
            <a:ext cx="59563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400"/>
              <a:t>Длину бруска можно измерить линейками с разной ценой деления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96F6DA-DC8C-4679-B1F8-54D53AA51FDC}"/>
              </a:ext>
            </a:extLst>
          </p:cNvPr>
          <p:cNvSpPr/>
          <p:nvPr/>
        </p:nvSpPr>
        <p:spPr>
          <a:xfrm>
            <a:off x="3562351" y="1516063"/>
            <a:ext cx="665163" cy="404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C8D5E9F-50DA-49F0-BA8D-726DB94E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AAFDA47-6F7A-44F7-A829-871C7ADAB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>
                <a:latin typeface="Arial" panose="020B0604020202020204" pitchFamily="34" charset="0"/>
              </a:rPr>
              <a:t>В физике допускаемую при измерении неточность называют погрешностью измерений. Погрешность измерений не может быть больше цены деления прибора.</a:t>
            </a:r>
          </a:p>
        </p:txBody>
      </p:sp>
      <p:pic>
        <p:nvPicPr>
          <p:cNvPr id="12292" name="Picture 3" descr="PH7_GL001_P05_OZ005-01">
            <a:extLst>
              <a:ext uri="{FF2B5EF4-FFF2-40B4-BE49-F238E27FC236}">
                <a16:creationId xmlns:a16="http://schemas.microsoft.com/office/drawing/2014/main" id="{28199E31-4BC1-4786-AB1C-02C997778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3376613"/>
            <a:ext cx="222726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3E5B4DBC-C8CC-44FD-9A7F-468C8A6D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1" y="3835401"/>
            <a:ext cx="3744913" cy="1876425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b="1" i="1"/>
              <a:t>Чем меньше цена деления прибора, тем больше точность измерения.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2DC72E1-F608-4B2E-AB91-C86863D9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4B0C006-47E0-4BFD-83E0-9CA71B6C3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900363"/>
            <a:ext cx="7886700" cy="3276600"/>
          </a:xfrm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Погрешность измерений равна цене деления шкалы измерительного прибора.</a:t>
            </a:r>
          </a:p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graphicFrame>
        <p:nvGraphicFramePr>
          <p:cNvPr id="13316" name="Object 2">
            <a:extLst>
              <a:ext uri="{FF2B5EF4-FFF2-40B4-BE49-F238E27FC236}">
                <a16:creationId xmlns:a16="http://schemas.microsoft.com/office/drawing/2014/main" id="{F0F7A926-343A-4EC9-B0FC-35A1B1CCF9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9413" y="3813175"/>
          <a:ext cx="63119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3" imgW="990170" imgH="406224" progId="Equation.3">
                  <p:embed/>
                </p:oleObj>
              </mc:Choice>
              <mc:Fallback>
                <p:oleObj name="Формула" r:id="rId3" imgW="990170" imgH="406224" progId="Equation.3">
                  <p:embed/>
                  <p:pic>
                    <p:nvPicPr>
                      <p:cNvPr id="13316" name="Object 2">
                        <a:extLst>
                          <a:ext uri="{FF2B5EF4-FFF2-40B4-BE49-F238E27FC236}">
                            <a16:creationId xmlns:a16="http://schemas.microsoft.com/office/drawing/2014/main" id="{F0F7A926-343A-4EC9-B0FC-35A1B1CCF9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3813175"/>
                        <a:ext cx="63119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3">
            <a:extLst>
              <a:ext uri="{FF2B5EF4-FFF2-40B4-BE49-F238E27FC236}">
                <a16:creationId xmlns:a16="http://schemas.microsoft.com/office/drawing/2014/main" id="{C24D4501-D66E-4A3A-8FC5-E234B8BDC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3" t="28676" r="24637" b="34560"/>
          <a:stretch>
            <a:fillRect/>
          </a:stretch>
        </p:blipFill>
        <p:spPr bwMode="auto">
          <a:xfrm>
            <a:off x="3611563" y="1"/>
            <a:ext cx="47180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Другая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659</Words>
  <Application>Microsoft Office PowerPoint</Application>
  <PresentationFormat>Широкоэкранный</PresentationFormat>
  <Paragraphs>85</Paragraphs>
  <Slides>42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4" baseType="lpstr">
      <vt:lpstr>Arial</vt:lpstr>
      <vt:lpstr>Calibri</vt:lpstr>
      <vt:lpstr>Cambria Math</vt:lpstr>
      <vt:lpstr>Comic Sans MS</vt:lpstr>
      <vt:lpstr>Georgia</vt:lpstr>
      <vt:lpstr>Tahoma</vt:lpstr>
      <vt:lpstr>Times</vt:lpstr>
      <vt:lpstr>Times New Roman</vt:lpstr>
      <vt:lpstr>Wingdings</vt:lpstr>
      <vt:lpstr>Тема Office</vt:lpstr>
      <vt:lpstr>Microsoft Equation 3.0</vt:lpstr>
      <vt:lpstr>Visio</vt:lpstr>
      <vt:lpstr>Измерительные приборы. Цена деления шкалы измерительного прибора. Понятие о погрешности измерения</vt:lpstr>
      <vt:lpstr>Презентация PowerPoint</vt:lpstr>
      <vt:lpstr>          Цена деления прибора</vt:lpstr>
      <vt:lpstr>Для того, чтобы определить цену деления, необходимо: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Определите цену деления </vt:lpstr>
      <vt:lpstr>Определите  показания приборов</vt:lpstr>
      <vt:lpstr>Определить цену деления мензурки и объём жидкости  в мензурке</vt:lpstr>
      <vt:lpstr>Определить цену деления мензурки и объём жидкости  в мензурке</vt:lpstr>
      <vt:lpstr>Определить цену деления мензурки и объём жидкости  в мензурке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ПОГРЕШНОСТИ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– наука о природе. Связь физики с другими науками. Физика и техника</dc:title>
  <dc:creator>СВЕТЛАНА</dc:creator>
  <cp:lastModifiedBy>СВЕТЛАНА</cp:lastModifiedBy>
  <cp:revision>17</cp:revision>
  <dcterms:created xsi:type="dcterms:W3CDTF">2024-09-03T03:24:18Z</dcterms:created>
  <dcterms:modified xsi:type="dcterms:W3CDTF">2024-09-16T20:08:46Z</dcterms:modified>
</cp:coreProperties>
</file>