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68" r:id="rId2"/>
    <p:sldMasterId id="2147483782" r:id="rId3"/>
    <p:sldMasterId id="2147483796" r:id="rId4"/>
  </p:sldMasterIdLst>
  <p:notesMasterIdLst>
    <p:notesMasterId r:id="rId10"/>
  </p:notesMasterIdLst>
  <p:handoutMasterIdLst>
    <p:handoutMasterId r:id="rId11"/>
  </p:handoutMasterIdLst>
  <p:sldIdLst>
    <p:sldId id="256" r:id="rId5"/>
    <p:sldId id="270" r:id="rId6"/>
    <p:sldId id="265" r:id="rId7"/>
    <p:sldId id="268" r:id="rId8"/>
    <p:sldId id="2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433A5B9-C15B-4DC8-9B13-1D2B8D731FEA}">
          <p14:sldIdLst>
            <p14:sldId id="256"/>
            <p14:sldId id="270"/>
            <p14:sldId id="265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74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491"/>
    <a:srgbClr val="808000"/>
    <a:srgbClr val="D0D496"/>
    <a:srgbClr val="D5DC8E"/>
    <a:srgbClr val="CC9900"/>
    <a:srgbClr val="C4D991"/>
    <a:srgbClr val="DCDC8E"/>
    <a:srgbClr val="CCCC00"/>
    <a:srgbClr val="B6C33D"/>
    <a:srgbClr val="D4E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6449" autoAdjust="0"/>
  </p:normalViewPr>
  <p:slideViewPr>
    <p:cSldViewPr snapToGrid="0">
      <p:cViewPr varScale="1">
        <p:scale>
          <a:sx n="59" d="100"/>
          <a:sy n="59" d="100"/>
        </p:scale>
        <p:origin x="102" y="318"/>
      </p:cViewPr>
      <p:guideLst>
        <p:guide orient="horz" pos="346"/>
        <p:guide pos="74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9" d="100"/>
          <a:sy n="89" d="100"/>
        </p:scale>
        <p:origin x="379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E6EED-45BD-406E-839F-C4DEB9BE2285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A507A-2F32-44C7-8399-5D5569B11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74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0B82C-3187-4665-813F-2EEEFF05F691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EAF17-5CCE-48CD-AF08-6AC213090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8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22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28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27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 МНВМУ (цве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204000" cy="687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33" y="196437"/>
            <a:ext cx="866274" cy="110895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942442" y="178437"/>
            <a:ext cx="10909330" cy="7359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</a:t>
            </a:r>
            <a:r>
              <a:rPr lang="ru-RU" sz="1600" kern="1200" baseline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Почета </a:t>
            </a:r>
            <a:r>
              <a:rPr lang="ru-RU" sz="1600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училище Министерства обороны Российской Федерации» в г. Мурманске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360948" y="3019926"/>
            <a:ext cx="11490826" cy="1978529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360948" y="5005137"/>
            <a:ext cx="11490824" cy="11327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360949" y="6137877"/>
            <a:ext cx="11490824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0545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ы МНВМ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0116" y="556662"/>
            <a:ext cx="10201587" cy="1260000"/>
          </a:xfrm>
        </p:spPr>
        <p:txBody>
          <a:bodyPr anchor="ctr">
            <a:normAutofit/>
          </a:bodyPr>
          <a:lstStyle>
            <a:lvl1pPr algn="ctr"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116" y="1833101"/>
            <a:ext cx="10201587" cy="126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61985" y="6461790"/>
            <a:ext cx="695049" cy="39621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FCACE10-CCB0-4F89-8984-A3FC26E8BB7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  <a14:imgEffect>
                      <a14:saturation sat="90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1" y="0"/>
            <a:ext cx="1651497" cy="68579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  <a:effectLst/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1986446" y="0"/>
            <a:ext cx="9870591" cy="54022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НВМУ</a:t>
            </a:r>
            <a:r>
              <a:rPr lang="ru-RU" sz="16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Мурманске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785" y="0"/>
            <a:ext cx="672662" cy="861100"/>
          </a:xfrm>
          <a:prstGeom prst="rect">
            <a:avLst/>
          </a:prstGeom>
        </p:spPr>
      </p:pic>
      <p:sp>
        <p:nvSpPr>
          <p:cNvPr id="16" name="Текст 15"/>
          <p:cNvSpPr>
            <a:spLocks noGrp="1"/>
          </p:cNvSpPr>
          <p:nvPr>
            <p:ph type="body" sz="quarter" idx="13"/>
          </p:nvPr>
        </p:nvSpPr>
        <p:spPr>
          <a:xfrm>
            <a:off x="1650116" y="3116405"/>
            <a:ext cx="10201294" cy="3345383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Calibri" panose="020F0502020204030204" pitchFamily="34" charset="0"/>
              <a:buChar char="⁻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05584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МНВМУ (сини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 userDrawn="1"/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saturation sat="70000"/>
                    </a14:imgEffect>
                    <a14:imgEffect>
                      <a14:brightnessContrast bright="15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36064" cy="6876000"/>
          </a:xfrm>
          <a:prstGeom prst="rect">
            <a:avLst/>
          </a:prstGeom>
        </p:spPr>
      </p:pic>
      <p:sp>
        <p:nvSpPr>
          <p:cNvPr id="2" name="Прямоугольник 1"/>
          <p:cNvSpPr/>
          <p:nvPr userDrawn="1"/>
        </p:nvSpPr>
        <p:spPr>
          <a:xfrm>
            <a:off x="0" y="3476847"/>
            <a:ext cx="12192000" cy="3381153"/>
          </a:xfrm>
          <a:prstGeom prst="rect">
            <a:avLst/>
          </a:prstGeom>
          <a:solidFill>
            <a:srgbClr val="D4E1EC">
              <a:alpha val="68000"/>
            </a:srgbClr>
          </a:solidFill>
          <a:effectLst>
            <a:softEdge rad="127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851" y="270111"/>
            <a:ext cx="1662261" cy="2127923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1104900" y="201082"/>
            <a:ext cx="10594521" cy="599018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 Почета училище Министерства обороны Российской Федерации» в</a:t>
            </a:r>
            <a:r>
              <a:rPr lang="ru-RU" sz="1400" b="1" kern="1200" baseline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г. Мурманске</a:t>
            </a:r>
            <a:endParaRPr lang="ru-RU" sz="5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1650116" y="561205"/>
            <a:ext cx="10201658" cy="3420000"/>
          </a:xfrm>
        </p:spPr>
        <p:txBody>
          <a:bodyPr/>
          <a:lstStyle>
            <a:lvl1pPr algn="ctr">
              <a:defRPr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1649410" y="4006490"/>
            <a:ext cx="10202361" cy="1980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1649411" y="6137877"/>
            <a:ext cx="10202361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15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МНВМУ (просто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  <a14:imgEffect>
                      <a14:saturation sat="90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1" y="0"/>
            <a:ext cx="1651497" cy="68579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  <a:effectLst/>
        </p:spPr>
      </p:pic>
      <p:sp>
        <p:nvSpPr>
          <p:cNvPr id="9" name="Прямоугольник 8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785" y="0"/>
            <a:ext cx="672662" cy="86110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1986446" y="0"/>
            <a:ext cx="9133311" cy="54022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 Почета училище Министерства обороны Российской Федерации» в г. Мурманске</a:t>
            </a:r>
            <a:endParaRPr lang="ru-RU" sz="5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1650116" y="561205"/>
            <a:ext cx="10201658" cy="3420000"/>
          </a:xfrm>
        </p:spPr>
        <p:txBody>
          <a:bodyPr/>
          <a:lstStyle>
            <a:lvl1pPr algn="ctr">
              <a:defRPr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1649410" y="4006490"/>
            <a:ext cx="10202361" cy="1980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1649411" y="6137877"/>
            <a:ext cx="10202361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951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5469" y="333594"/>
            <a:ext cx="10515600" cy="1325563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920765" y="5830833"/>
            <a:ext cx="2743200" cy="365125"/>
          </a:xfrm>
        </p:spPr>
        <p:txBody>
          <a:bodyPr/>
          <a:lstStyle/>
          <a:p>
            <a:fld id="{B70B8D0B-61D1-41DB-ABD0-0CD5646FE45B}" type="datetime1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39510" y="6479956"/>
            <a:ext cx="41148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63759" y="6273964"/>
            <a:ext cx="2743200" cy="365125"/>
          </a:xfrm>
        </p:spPr>
        <p:txBody>
          <a:bodyPr/>
          <a:lstStyle/>
          <a:p>
            <a:fld id="{1FCACE10-CCB0-4F89-8984-A3FC26E8BB7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439863" cy="685800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84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 МНВМУ (цве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204000" cy="687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33" y="196437"/>
            <a:ext cx="866274" cy="110895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942442" y="178437"/>
            <a:ext cx="10909330" cy="7359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</a:t>
            </a:r>
            <a:r>
              <a:rPr lang="ru-RU" sz="1600" kern="1200" baseline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Почета </a:t>
            </a:r>
            <a:r>
              <a:rPr lang="ru-RU" sz="1600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училище Министерства обороны Российской Федерации» в г. Мурманске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360948" y="3019926"/>
            <a:ext cx="11490826" cy="1978529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360948" y="5005137"/>
            <a:ext cx="11490824" cy="11327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360949" y="6137877"/>
            <a:ext cx="11490824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89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ы МНВМ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0116" y="556662"/>
            <a:ext cx="10201587" cy="1260000"/>
          </a:xfrm>
        </p:spPr>
        <p:txBody>
          <a:bodyPr anchor="ctr">
            <a:normAutofit/>
          </a:bodyPr>
          <a:lstStyle>
            <a:lvl1pPr algn="ctr"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116" y="1833101"/>
            <a:ext cx="10201587" cy="126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61985" y="6461790"/>
            <a:ext cx="695049" cy="39621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FCACE10-CCB0-4F89-8984-A3FC26E8BB7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  <a14:imgEffect>
                      <a14:saturation sat="90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1" y="0"/>
            <a:ext cx="1651497" cy="68579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  <a:effectLst/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1986446" y="0"/>
            <a:ext cx="9870591" cy="54022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НВМУ</a:t>
            </a:r>
            <a:r>
              <a:rPr lang="ru-RU" sz="1600" baseline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16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Мурманске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785" y="0"/>
            <a:ext cx="672662" cy="861100"/>
          </a:xfrm>
          <a:prstGeom prst="rect">
            <a:avLst/>
          </a:prstGeom>
        </p:spPr>
      </p:pic>
      <p:sp>
        <p:nvSpPr>
          <p:cNvPr id="16" name="Текст 15"/>
          <p:cNvSpPr>
            <a:spLocks noGrp="1"/>
          </p:cNvSpPr>
          <p:nvPr>
            <p:ph type="body" sz="quarter" idx="13"/>
          </p:nvPr>
        </p:nvSpPr>
        <p:spPr>
          <a:xfrm>
            <a:off x="1650116" y="3116405"/>
            <a:ext cx="10201294" cy="3345383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Calibri" panose="020F0502020204030204" pitchFamily="34" charset="0"/>
              <a:buChar char="⁻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68189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74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37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438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7649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731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111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1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850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3457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798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4379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5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191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 МНВМУ (цве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204000" cy="687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33" y="196437"/>
            <a:ext cx="866274" cy="110895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942442" y="178437"/>
            <a:ext cx="10909330" cy="7359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</a:t>
            </a:r>
            <a:r>
              <a:rPr lang="ru-RU" sz="1600" kern="1200" baseline="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Почета </a:t>
            </a:r>
            <a:r>
              <a:rPr lang="ru-RU" sz="1600" kern="1200" dirty="0" smtClean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училище Министерства обороны Российской Федерации» в г. Мурманске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360948" y="3019926"/>
            <a:ext cx="11490826" cy="1978529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360948" y="5005137"/>
            <a:ext cx="11490824" cy="11327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360949" y="6137877"/>
            <a:ext cx="11490824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945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149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65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59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034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186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779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4750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3750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1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4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677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0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 МНВМУ (цве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204000" cy="687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33" y="196437"/>
            <a:ext cx="866274" cy="110895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942442" y="178437"/>
            <a:ext cx="10909330" cy="7359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600" dirty="0" smtClean="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 Почета училище Министерства обороны Российской Федерации» в г. Мурманске</a:t>
            </a:r>
            <a:endParaRPr lang="ru-RU" sz="1600" dirty="0">
              <a:solidFill>
                <a:srgbClr val="44546A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360948" y="3019926"/>
            <a:ext cx="11490826" cy="1978529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360948" y="5005137"/>
            <a:ext cx="11490824" cy="11327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360949" y="6137877"/>
            <a:ext cx="11490824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3564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ы МНВМ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0116" y="556662"/>
            <a:ext cx="10201587" cy="1260000"/>
          </a:xfrm>
        </p:spPr>
        <p:txBody>
          <a:bodyPr anchor="ctr">
            <a:normAutofit/>
          </a:bodyPr>
          <a:lstStyle>
            <a:lvl1pPr algn="ctr"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116" y="1833101"/>
            <a:ext cx="10201587" cy="126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61985" y="6461790"/>
            <a:ext cx="695049" cy="39621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FCACE10-CCB0-4F89-8984-A3FC26E8BB75}" type="slidenum">
              <a:rPr lang="ru-RU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  <a14:imgEffect>
                      <a14:saturation sat="90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1" y="0"/>
            <a:ext cx="1651497" cy="68579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  <a:effectLst/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1986446" y="0"/>
            <a:ext cx="9870591" cy="54022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НВМУ в г. </a:t>
            </a:r>
            <a:r>
              <a:rPr lang="ru-RU" sz="160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Мурманске</a:t>
            </a:r>
            <a:endParaRPr lang="ru-RU" sz="1600" dirty="0">
              <a:solidFill>
                <a:srgbClr val="44546A">
                  <a:lumMod val="60000"/>
                  <a:lumOff val="4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785" y="0"/>
            <a:ext cx="672662" cy="861100"/>
          </a:xfrm>
          <a:prstGeom prst="rect">
            <a:avLst/>
          </a:prstGeom>
        </p:spPr>
      </p:pic>
      <p:sp>
        <p:nvSpPr>
          <p:cNvPr id="16" name="Текст 15"/>
          <p:cNvSpPr>
            <a:spLocks noGrp="1"/>
          </p:cNvSpPr>
          <p:nvPr>
            <p:ph type="body" sz="quarter" idx="13"/>
          </p:nvPr>
        </p:nvSpPr>
        <p:spPr>
          <a:xfrm>
            <a:off x="1650116" y="3116405"/>
            <a:ext cx="10201294" cy="3345383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Calibri" panose="020F0502020204030204" pitchFamily="34" charset="0"/>
              <a:buChar char="⁻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534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149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654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59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034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186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47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3092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4750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3750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198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677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04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 МНВМУ (цве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204000" cy="687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33" y="196437"/>
            <a:ext cx="866274" cy="1108950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942442" y="178437"/>
            <a:ext cx="10909330" cy="73596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600" dirty="0" smtClean="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Федерального государственного казенного общеобразовательного учреждения «Нахимовское военно-морское ордена Почета училище Министерства обороны Российской Федерации» в г. Мурманске</a:t>
            </a:r>
            <a:endParaRPr lang="ru-RU" sz="1600" dirty="0">
              <a:solidFill>
                <a:srgbClr val="44546A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аголовок 15"/>
          <p:cNvSpPr>
            <a:spLocks noGrp="1"/>
          </p:cNvSpPr>
          <p:nvPr>
            <p:ph type="title" hasCustomPrompt="1"/>
          </p:nvPr>
        </p:nvSpPr>
        <p:spPr>
          <a:xfrm>
            <a:off x="360948" y="3019926"/>
            <a:ext cx="11490826" cy="1978529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полное</a:t>
            </a:r>
            <a:r>
              <a:rPr lang="en-US" dirty="0" smtClean="0"/>
              <a:t> </a:t>
            </a:r>
            <a:r>
              <a:rPr lang="ru-RU" dirty="0" smtClean="0"/>
              <a:t>наименование презентации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10" hasCustomPrompt="1"/>
          </p:nvPr>
        </p:nvSpPr>
        <p:spPr>
          <a:xfrm>
            <a:off x="360948" y="5005137"/>
            <a:ext cx="11490824" cy="113274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  <a:r>
              <a:rPr lang="en-US" dirty="0" smtClean="0"/>
              <a:t> </a:t>
            </a:r>
            <a:r>
              <a:rPr lang="ru-RU" dirty="0" smtClean="0"/>
              <a:t>(информация об авторах)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1" hasCustomPrompt="1"/>
          </p:nvPr>
        </p:nvSpPr>
        <p:spPr>
          <a:xfrm>
            <a:off x="360949" y="6137877"/>
            <a:ext cx="11490824" cy="3600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Мурманск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3564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ы МНВМ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0116" y="556662"/>
            <a:ext cx="10201587" cy="1260000"/>
          </a:xfrm>
        </p:spPr>
        <p:txBody>
          <a:bodyPr anchor="ctr">
            <a:normAutofit/>
          </a:bodyPr>
          <a:lstStyle>
            <a:lvl1pPr algn="ctr"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0116" y="1833101"/>
            <a:ext cx="10201587" cy="1260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61985" y="6461790"/>
            <a:ext cx="695049" cy="39621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FCACE10-CCB0-4F89-8984-A3FC26E8BB75}" type="slidenum">
              <a:rPr lang="ru-RU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  <a14:imgEffect>
                      <a14:saturation sat="90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381" y="0"/>
            <a:ext cx="1651497" cy="685799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100000" t="100000"/>
            </a:path>
          </a:gradFill>
          <a:effectLst/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1986446" y="0"/>
            <a:ext cx="9870591" cy="540223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НВМУ в г. </a:t>
            </a:r>
            <a:r>
              <a:rPr lang="ru-RU" sz="1600" smtClean="0">
                <a:solidFill>
                  <a:srgbClr val="44546A">
                    <a:lumMod val="60000"/>
                    <a:lumOff val="4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Мурманске</a:t>
            </a:r>
            <a:endParaRPr lang="ru-RU" sz="1600" dirty="0">
              <a:solidFill>
                <a:srgbClr val="44546A">
                  <a:lumMod val="60000"/>
                  <a:lumOff val="4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614170" y="0"/>
            <a:ext cx="1818286" cy="6858000"/>
          </a:xfrm>
          <a:prstGeom prst="rect">
            <a:avLst/>
          </a:prstGeom>
          <a:solidFill>
            <a:schemeClr val="bg1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785" y="0"/>
            <a:ext cx="672662" cy="861100"/>
          </a:xfrm>
          <a:prstGeom prst="rect">
            <a:avLst/>
          </a:prstGeom>
        </p:spPr>
      </p:pic>
      <p:sp>
        <p:nvSpPr>
          <p:cNvPr id="16" name="Текст 15"/>
          <p:cNvSpPr>
            <a:spLocks noGrp="1"/>
          </p:cNvSpPr>
          <p:nvPr>
            <p:ph type="body" sz="quarter" idx="13"/>
          </p:nvPr>
        </p:nvSpPr>
        <p:spPr>
          <a:xfrm>
            <a:off x="1650116" y="3116405"/>
            <a:ext cx="10201294" cy="3345383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Calibri" panose="020F0502020204030204" pitchFamily="34" charset="0"/>
              <a:buChar char="⁻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534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0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70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3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8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7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2" r:id="rId12"/>
    <p:sldLayoutId id="2147483733" r:id="rId13"/>
    <p:sldLayoutId id="2147483673" r:id="rId14"/>
    <p:sldLayoutId id="2147483654" r:id="rId15"/>
    <p:sldLayoutId id="2147483672" r:id="rId16"/>
    <p:sldLayoutId id="2147483752" r:id="rId17"/>
    <p:sldLayoutId id="2147483753" r:id="rId1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32DA7-25D0-4D9E-B73B-2D8CC5A3A849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281C8-DCE4-4143-B24E-CD5EE8A2AA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0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9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32DA7-25D0-4D9E-B73B-2D8CC5A3A84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281C8-DCE4-4143-B24E-CD5EE8A2AA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9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9.png"/><Relationship Id="rId12" Type="http://schemas.openxmlformats.org/officeDocument/2006/relationships/image" Target="../media/image3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jpeg"/><Relationship Id="rId4" Type="http://schemas.openxmlformats.org/officeDocument/2006/relationships/image" Target="../media/image23.pn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700" y="2966246"/>
            <a:ext cx="11490826" cy="1371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Естественные науки на службе Отечеству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60948" y="3970316"/>
            <a:ext cx="11490824" cy="2051651"/>
          </a:xfrm>
        </p:spPr>
        <p:txBody>
          <a:bodyPr>
            <a:normAutofit fontScale="85000" lnSpcReduction="20000"/>
          </a:bodyPr>
          <a:lstStyle/>
          <a:p>
            <a:r>
              <a:rPr lang="ru-RU" sz="5600" b="1" dirty="0" smtClean="0">
                <a:solidFill>
                  <a:srgbClr val="FFFF00"/>
                </a:solidFill>
              </a:rPr>
              <a:t>Команда «Нахимовец-51»</a:t>
            </a:r>
            <a:r>
              <a:rPr lang="ru-RU" sz="6400" dirty="0" smtClean="0"/>
              <a:t> </a:t>
            </a:r>
          </a:p>
          <a:p>
            <a:r>
              <a:rPr lang="ru-RU" dirty="0"/>
              <a:t>В</a:t>
            </a:r>
            <a:r>
              <a:rPr lang="ru-RU" dirty="0" smtClean="0"/>
              <a:t>озрастная группа: 6-8 классы.</a:t>
            </a:r>
          </a:p>
          <a:p>
            <a:r>
              <a:rPr lang="ru-RU" dirty="0" smtClean="0"/>
              <a:t> Руководители команды: Агеева Н.П., Чекарев К.В. преподаватели филиала НВМУ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Мурманск 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34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 r="9203" b="5678"/>
          <a:stretch/>
        </p:blipFill>
        <p:spPr bwMode="auto">
          <a:xfrm>
            <a:off x="1977648" y="138094"/>
            <a:ext cx="8025860" cy="65940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204167" y="5338974"/>
            <a:ext cx="8132491" cy="121776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Девиз: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«В </a:t>
            </a:r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одном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строю  для </a:t>
            </a:r>
            <a:r>
              <a:rPr lang="ru-RU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Победы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endParaRPr lang="ru-RU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10" y="0"/>
            <a:ext cx="1414342" cy="14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8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000">
              <a:schemeClr val="accent2">
                <a:lumMod val="60000"/>
                <a:lumOff val="40000"/>
              </a:schemeClr>
            </a:gs>
            <a:gs pos="23000">
              <a:srgbClr val="808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20687" y="464760"/>
            <a:ext cx="9809387" cy="2177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</a:pPr>
            <a:endParaRPr lang="ru-RU" sz="4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endParaRPr lang="ru-RU" sz="4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r">
              <a:lnSpc>
                <a:spcPct val="90000"/>
              </a:lnSpc>
              <a:spcBef>
                <a:spcPts val="1000"/>
              </a:spcBef>
            </a:pPr>
            <a:endParaRPr lang="ru-RU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369" y="161087"/>
            <a:ext cx="1842885" cy="1334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273407" y="161087"/>
            <a:ext cx="7469747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«Очень важно, что в один строй с мощными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оборонными предприятиями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сегодня встал так называемый народный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ОПК…»</a:t>
            </a:r>
          </a:p>
          <a:p>
            <a:pPr algn="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В.В. Путин</a:t>
            </a:r>
          </a:p>
          <a:p>
            <a:pPr algn="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(из выступления на заседании Военно-промышленной комиссии РФ, </a:t>
            </a:r>
          </a:p>
          <a:p>
            <a:pPr algn="r"/>
            <a:r>
              <a:rPr lang="ru-RU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 Санкт-Петербург, 19.09.24) </a:t>
            </a: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545" y="1893194"/>
            <a:ext cx="4069724" cy="4247317"/>
          </a:xfrm>
          <a:prstGeom prst="rect">
            <a:avLst/>
          </a:prstGeom>
          <a:solidFill>
            <a:srgbClr val="D9D49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Предприятие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СетиМ-51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»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основано </a:t>
            </a:r>
            <a:r>
              <a:rPr lang="ru-RU" dirty="0">
                <a:latin typeface="Arial" pitchFamily="34" charset="0"/>
                <a:cs typeface="Arial" pitchFamily="34" charset="0"/>
              </a:rPr>
              <a:t>в 2023 году и специализируется на производстве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маскировочных </a:t>
            </a:r>
            <a:r>
              <a:rPr lang="ru-RU" dirty="0">
                <a:latin typeface="Arial" pitchFamily="34" charset="0"/>
                <a:cs typeface="Arial" pitchFamily="34" charset="0"/>
              </a:rPr>
              <a:t>сетей. Наш ассортимент включает в себя широкий спектр камуфляжей, адаптированных под различные условия эксплуатации: от лесных и горных районов до городских и пустынных территорий. Все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изделия изготавливаются из современных материалов, обеспечивающих высокую степень защиты от визуального обнаружения</a:t>
            </a:r>
            <a:r>
              <a:rPr lang="ru-RU" dirty="0" smtClean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89138" y="1893194"/>
            <a:ext cx="3940936" cy="4247317"/>
          </a:xfrm>
          <a:prstGeom prst="rect">
            <a:avLst/>
          </a:prstGeom>
          <a:solidFill>
            <a:srgbClr val="D9D49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Маскировочные сети </a:t>
            </a:r>
            <a:r>
              <a:rPr lang="ru-RU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особое камуфляжное покрытие, которое предназначается для маскировки военной техники, вооружения, а также различных военных сооружений на открытой местности и среди растительного покрова. Представляют собой сетевую основу с наклеенными или другим способом закрепленными на ней лоскутами ткани, пленкой. В Российской армии применяют маскировочные комплекты стандартного размера 12х18 м</a:t>
            </a:r>
            <a:r>
              <a:rPr lang="ru-RU" dirty="0"/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668" y="6259132"/>
            <a:ext cx="11888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Характеристики камуфляжа: 1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Цветовая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гамма, 2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Текстура 3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Светопоглощающие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свойства 4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Универсальность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07" y="1893194"/>
            <a:ext cx="3405730" cy="201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07" y="4143118"/>
            <a:ext cx="3405730" cy="1997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10" y="0"/>
            <a:ext cx="1414342" cy="14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3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000">
              <a:schemeClr val="accent2">
                <a:lumMod val="60000"/>
                <a:lumOff val="40000"/>
              </a:schemeClr>
            </a:gs>
            <a:gs pos="23000">
              <a:srgbClr val="808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60030" y="303134"/>
            <a:ext cx="10187189" cy="701731"/>
          </a:xfrm>
          <a:prstGeom prst="rect">
            <a:avLst/>
          </a:prstGeom>
          <a:solidFill>
            <a:srgbClr val="D9D491"/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Производственные помещения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115408"/>
              </p:ext>
            </p:extLst>
          </p:nvPr>
        </p:nvGraphicFramePr>
        <p:xfrm>
          <a:off x="328823" y="1387619"/>
          <a:ext cx="11542332" cy="532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7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74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7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5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лаборатория</a:t>
                      </a:r>
                    </a:p>
                  </a:txBody>
                  <a:tcPr anchor="ctr">
                    <a:solidFill>
                      <a:srgbClr val="D9D4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Биологическая лаборатория</a:t>
                      </a:r>
                    </a:p>
                  </a:txBody>
                  <a:tcPr anchor="ctr">
                    <a:solidFill>
                      <a:srgbClr val="D9D4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Химическая лаборатория</a:t>
                      </a:r>
                    </a:p>
                  </a:txBody>
                  <a:tcPr anchor="ctr">
                    <a:solidFill>
                      <a:srgbClr val="D9D4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D9D49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D9D49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rgbClr val="D9D4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Сети разработаны с учетом законов оптики и физики света. При изготовлении используются материалы с различными коэффициентами отражения и рассеяния света, что позволяет маскировочным сетям эффективно скрывать объекты в любых условиях освещения. Специальные покрытия уменьшают блики и отражения, обеспечивая максимальную незаметность.</a:t>
                      </a:r>
                    </a:p>
                  </a:txBody>
                  <a:tcPr>
                    <a:solidFill>
                      <a:srgbClr val="D9D4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разработке камуфляжей учитываются особенности флоры различных регионов. Тщательно изучаются природные цвета и текстуры, чтобы создать максимально реалистичный рисунок, который будет идеально вписываться в окружающий ландшафт. Это позволяет маскировочным сетям быть практически невидимыми даже на близком расстоянии. </a:t>
                      </a:r>
                    </a:p>
                  </a:txBody>
                  <a:tcPr>
                    <a:solidFill>
                      <a:srgbClr val="D9D49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Материалы, используемые в производстве, проходят тщательный отбор и тестирование. Применяются красители, которые обеспечивают устойчивость к внешним воздействиям, таким как влажность, ультрафиолетовое излучение и механические повреждения. Химическая стойкость изделий гарантирует долгий срок службы и сохранение внешнего вида.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9D4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2" r="32978"/>
          <a:stretch/>
        </p:blipFill>
        <p:spPr>
          <a:xfrm>
            <a:off x="9853684" y="2342382"/>
            <a:ext cx="1828800" cy="985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8" r="8114"/>
          <a:stretch/>
        </p:blipFill>
        <p:spPr>
          <a:xfrm>
            <a:off x="9853684" y="3462488"/>
            <a:ext cx="1828800" cy="1001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user\Desktop\биология1\NVMU94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44594" y="2649844"/>
            <a:ext cx="2167603" cy="1475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178" y="3529161"/>
            <a:ext cx="1650822" cy="934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4" descr="C:\Users\надя\Desktop\Новая папка\ПРОЕКТ 15.11 (140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3"/>
          <a:stretch/>
        </p:blipFill>
        <p:spPr bwMode="auto">
          <a:xfrm>
            <a:off x="4435521" y="2332988"/>
            <a:ext cx="1650819" cy="1034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t="4762" b="20159"/>
          <a:stretch/>
        </p:blipFill>
        <p:spPr>
          <a:xfrm>
            <a:off x="8256896" y="2332987"/>
            <a:ext cx="1351128" cy="2130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540" y="2332988"/>
            <a:ext cx="1446663" cy="2130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27" y="2323594"/>
            <a:ext cx="1775346" cy="1004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40" y="3470069"/>
            <a:ext cx="1798533" cy="1001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210" y="0"/>
            <a:ext cx="1414342" cy="143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000">
              <a:schemeClr val="accent2">
                <a:lumMod val="60000"/>
                <a:lumOff val="40000"/>
              </a:schemeClr>
            </a:gs>
            <a:gs pos="23000">
              <a:srgbClr val="808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C1E9168-7B3F-6B24-AD5A-40C435D43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0"/>
            <a:ext cx="12192000" cy="685800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80815" y="129299"/>
            <a:ext cx="11543508" cy="6611622"/>
            <a:chOff x="295115" y="56181"/>
            <a:chExt cx="11543508" cy="6611622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9195" y="1598613"/>
              <a:ext cx="2026183" cy="11877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414" y="1590073"/>
              <a:ext cx="2026183" cy="120478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035" y="3191493"/>
              <a:ext cx="4288231" cy="25932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13" name="Прямоугольник 12"/>
            <p:cNvSpPr/>
            <p:nvPr/>
          </p:nvSpPr>
          <p:spPr>
            <a:xfrm>
              <a:off x="368490" y="6100217"/>
              <a:ext cx="6701049" cy="5355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lvl="0">
                <a:lnSpc>
                  <a:spcPct val="90000"/>
                </a:lnSpc>
                <a:spcBef>
                  <a:spcPts val="1000"/>
                </a:spcBef>
              </a:pPr>
              <a:r>
                <a:rPr lang="ru-RU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32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ru-RU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В одном строю </a:t>
              </a:r>
              <a:r>
                <a:rPr lang="ru-RU" sz="3200" b="1" dirty="0" smtClean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для </a:t>
              </a:r>
              <a:r>
                <a:rPr lang="ru-RU" sz="3200" b="1" dirty="0">
                  <a:ln w="11430"/>
                  <a:gradFill>
                    <a:gsLst>
                      <a:gs pos="0">
                        <a:schemeClr val="accent6">
                          <a:tint val="90000"/>
                          <a:satMod val="120000"/>
                        </a:schemeClr>
                      </a:gs>
                      <a:gs pos="25000">
                        <a:schemeClr val="accent6">
                          <a:tint val="93000"/>
                          <a:satMod val="120000"/>
                        </a:schemeClr>
                      </a:gs>
                      <a:gs pos="50000">
                        <a:schemeClr val="accent6">
                          <a:shade val="89000"/>
                          <a:satMod val="110000"/>
                        </a:schemeClr>
                      </a:gs>
                      <a:gs pos="75000">
                        <a:schemeClr val="accent6">
                          <a:tint val="93000"/>
                          <a:satMod val="120000"/>
                        </a:schemeClr>
                      </a:gs>
                      <a:gs pos="100000">
                        <a:schemeClr val="accent6">
                          <a:tint val="90000"/>
                          <a:satMod val="120000"/>
                        </a:scheme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Победы!»</a:t>
              </a: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7400" y="3131624"/>
              <a:ext cx="1962150" cy="353617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5115" y="56181"/>
              <a:ext cx="1414342" cy="1437545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651210" y="259292"/>
              <a:ext cx="10187413" cy="918960"/>
            </a:xfrm>
            <a:prstGeom prst="rect">
              <a:avLst/>
            </a:prstGeom>
            <a:solidFill>
              <a:srgbClr val="D9D49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i="1" dirty="0">
                  <a:solidFill>
                    <a:schemeClr val="accent2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Плетение маскировочной сетки дело кропотливое, в каждую ее ячейку вплетается доброта и любовь, поэтому такая защита надежней любой брони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0534" y="1576824"/>
              <a:ext cx="2026183" cy="12094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5" name="Picture 3" descr="G:\МЕДИА НВМУ\photo_2_2024-04-22_14-14-38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2440" y="1598613"/>
              <a:ext cx="2026183" cy="11962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7" name="Picture 2" descr="G:\МЕДИА НВМУ\photo_5_2024-10-14_12-49-51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846" y="1576824"/>
              <a:ext cx="2037484" cy="12180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76473" y="3067353"/>
              <a:ext cx="1962150" cy="36004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6060" y="3074245"/>
              <a:ext cx="1992716" cy="2818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32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1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2_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</TotalTime>
  <Words>377</Words>
  <Application>Microsoft Office PowerPoint</Application>
  <PresentationFormat>Широкоэкранный</PresentationFormat>
  <Paragraphs>38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Специальное оформление</vt:lpstr>
      <vt:lpstr>Office Theme</vt:lpstr>
      <vt:lpstr>1_Office Theme</vt:lpstr>
      <vt:lpstr>2_Office Theme</vt:lpstr>
      <vt:lpstr>Естественные науки на службе Отечеству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Нахимовского военно-морского училища (г. Мурманск)</dc:title>
  <dc:creator>Висков Андрей Юрьевич</dc:creator>
  <cp:lastModifiedBy>Потемкина Наталья Александровна</cp:lastModifiedBy>
  <cp:revision>94</cp:revision>
  <dcterms:created xsi:type="dcterms:W3CDTF">2018-02-26T06:42:58Z</dcterms:created>
  <dcterms:modified xsi:type="dcterms:W3CDTF">2024-11-29T11:00:02Z</dcterms:modified>
</cp:coreProperties>
</file>