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2148700-19B4-4DF9-BE9D-1B9AED64BF06}" type="datetimeFigureOut">
              <a:rPr lang="ru-RU" smtClean="0"/>
              <a:t>29.01.2025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997DB7-ABA9-44C3-9E08-3A0E0DBF6AD1}" type="slidenum">
              <a:rPr lang="ru-RU" smtClean="0"/>
              <a:t>‹#›</a:t>
            </a:fld>
            <a:endParaRPr lang="ru-RU"/>
          </a:p>
        </p:txBody>
      </p:sp>
    </p:spTree>
    <p:extLst>
      <p:ext uri="{BB962C8B-B14F-4D97-AF65-F5344CB8AC3E}">
        <p14:creationId xmlns:p14="http://schemas.microsoft.com/office/powerpoint/2010/main" val="342591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148700-19B4-4DF9-BE9D-1B9AED64BF06}" type="datetimeFigureOut">
              <a:rPr lang="ru-RU" smtClean="0"/>
              <a:t>29.01.2025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997DB7-ABA9-44C3-9E08-3A0E0DBF6AD1}" type="slidenum">
              <a:rPr lang="ru-RU" smtClean="0"/>
              <a:t>‹#›</a:t>
            </a:fld>
            <a:endParaRPr lang="ru-RU"/>
          </a:p>
        </p:txBody>
      </p:sp>
    </p:spTree>
    <p:extLst>
      <p:ext uri="{BB962C8B-B14F-4D97-AF65-F5344CB8AC3E}">
        <p14:creationId xmlns:p14="http://schemas.microsoft.com/office/powerpoint/2010/main" val="338899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148700-19B4-4DF9-BE9D-1B9AED64BF06}" type="datetimeFigureOut">
              <a:rPr lang="ru-RU" smtClean="0"/>
              <a:t>29.01.2025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997DB7-ABA9-44C3-9E08-3A0E0DBF6AD1}" type="slidenum">
              <a:rPr lang="ru-RU" smtClean="0"/>
              <a:t>‹#›</a:t>
            </a:fld>
            <a:endParaRPr lang="ru-RU"/>
          </a:p>
        </p:txBody>
      </p:sp>
    </p:spTree>
    <p:extLst>
      <p:ext uri="{BB962C8B-B14F-4D97-AF65-F5344CB8AC3E}">
        <p14:creationId xmlns:p14="http://schemas.microsoft.com/office/powerpoint/2010/main" val="2300827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148700-19B4-4DF9-BE9D-1B9AED64BF06}" type="datetimeFigureOut">
              <a:rPr lang="ru-RU" smtClean="0"/>
              <a:t>29.01.2025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997DB7-ABA9-44C3-9E08-3A0E0DBF6AD1}" type="slidenum">
              <a:rPr lang="ru-RU" smtClean="0"/>
              <a:t>‹#›</a:t>
            </a:fld>
            <a:endParaRPr lang="ru-RU"/>
          </a:p>
        </p:txBody>
      </p:sp>
    </p:spTree>
    <p:extLst>
      <p:ext uri="{BB962C8B-B14F-4D97-AF65-F5344CB8AC3E}">
        <p14:creationId xmlns:p14="http://schemas.microsoft.com/office/powerpoint/2010/main" val="2566385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2148700-19B4-4DF9-BE9D-1B9AED64BF06}" type="datetimeFigureOut">
              <a:rPr lang="ru-RU" smtClean="0"/>
              <a:t>29.01.2025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997DB7-ABA9-44C3-9E08-3A0E0DBF6AD1}" type="slidenum">
              <a:rPr lang="ru-RU" smtClean="0"/>
              <a:t>‹#›</a:t>
            </a:fld>
            <a:endParaRPr lang="ru-RU"/>
          </a:p>
        </p:txBody>
      </p:sp>
    </p:spTree>
    <p:extLst>
      <p:ext uri="{BB962C8B-B14F-4D97-AF65-F5344CB8AC3E}">
        <p14:creationId xmlns:p14="http://schemas.microsoft.com/office/powerpoint/2010/main" val="1425096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2148700-19B4-4DF9-BE9D-1B9AED64BF06}" type="datetimeFigureOut">
              <a:rPr lang="ru-RU" smtClean="0"/>
              <a:t>29.01.2025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997DB7-ABA9-44C3-9E08-3A0E0DBF6AD1}" type="slidenum">
              <a:rPr lang="ru-RU" smtClean="0"/>
              <a:t>‹#›</a:t>
            </a:fld>
            <a:endParaRPr lang="ru-RU"/>
          </a:p>
        </p:txBody>
      </p:sp>
    </p:spTree>
    <p:extLst>
      <p:ext uri="{BB962C8B-B14F-4D97-AF65-F5344CB8AC3E}">
        <p14:creationId xmlns:p14="http://schemas.microsoft.com/office/powerpoint/2010/main" val="2686425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2148700-19B4-4DF9-BE9D-1B9AED64BF06}" type="datetimeFigureOut">
              <a:rPr lang="ru-RU" smtClean="0"/>
              <a:t>29.01.2025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F997DB7-ABA9-44C3-9E08-3A0E0DBF6AD1}" type="slidenum">
              <a:rPr lang="ru-RU" smtClean="0"/>
              <a:t>‹#›</a:t>
            </a:fld>
            <a:endParaRPr lang="ru-RU"/>
          </a:p>
        </p:txBody>
      </p:sp>
    </p:spTree>
    <p:extLst>
      <p:ext uri="{BB962C8B-B14F-4D97-AF65-F5344CB8AC3E}">
        <p14:creationId xmlns:p14="http://schemas.microsoft.com/office/powerpoint/2010/main" val="1012347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2148700-19B4-4DF9-BE9D-1B9AED64BF06}" type="datetimeFigureOut">
              <a:rPr lang="ru-RU" smtClean="0"/>
              <a:t>29.01.2025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F997DB7-ABA9-44C3-9E08-3A0E0DBF6AD1}" type="slidenum">
              <a:rPr lang="ru-RU" smtClean="0"/>
              <a:t>‹#›</a:t>
            </a:fld>
            <a:endParaRPr lang="ru-RU"/>
          </a:p>
        </p:txBody>
      </p:sp>
    </p:spTree>
    <p:extLst>
      <p:ext uri="{BB962C8B-B14F-4D97-AF65-F5344CB8AC3E}">
        <p14:creationId xmlns:p14="http://schemas.microsoft.com/office/powerpoint/2010/main" val="4290113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148700-19B4-4DF9-BE9D-1B9AED64BF06}" type="datetimeFigureOut">
              <a:rPr lang="ru-RU" smtClean="0"/>
              <a:t>29.01.2025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F997DB7-ABA9-44C3-9E08-3A0E0DBF6AD1}" type="slidenum">
              <a:rPr lang="ru-RU" smtClean="0"/>
              <a:t>‹#›</a:t>
            </a:fld>
            <a:endParaRPr lang="ru-RU"/>
          </a:p>
        </p:txBody>
      </p:sp>
    </p:spTree>
    <p:extLst>
      <p:ext uri="{BB962C8B-B14F-4D97-AF65-F5344CB8AC3E}">
        <p14:creationId xmlns:p14="http://schemas.microsoft.com/office/powerpoint/2010/main" val="422766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148700-19B4-4DF9-BE9D-1B9AED64BF06}" type="datetimeFigureOut">
              <a:rPr lang="ru-RU" smtClean="0"/>
              <a:t>29.01.2025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997DB7-ABA9-44C3-9E08-3A0E0DBF6AD1}" type="slidenum">
              <a:rPr lang="ru-RU" smtClean="0"/>
              <a:t>‹#›</a:t>
            </a:fld>
            <a:endParaRPr lang="ru-RU"/>
          </a:p>
        </p:txBody>
      </p:sp>
    </p:spTree>
    <p:extLst>
      <p:ext uri="{BB962C8B-B14F-4D97-AF65-F5344CB8AC3E}">
        <p14:creationId xmlns:p14="http://schemas.microsoft.com/office/powerpoint/2010/main" val="233654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148700-19B4-4DF9-BE9D-1B9AED64BF06}" type="datetimeFigureOut">
              <a:rPr lang="ru-RU" smtClean="0"/>
              <a:t>29.01.2025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997DB7-ABA9-44C3-9E08-3A0E0DBF6AD1}" type="slidenum">
              <a:rPr lang="ru-RU" smtClean="0"/>
              <a:t>‹#›</a:t>
            </a:fld>
            <a:endParaRPr lang="ru-RU"/>
          </a:p>
        </p:txBody>
      </p:sp>
    </p:spTree>
    <p:extLst>
      <p:ext uri="{BB962C8B-B14F-4D97-AF65-F5344CB8AC3E}">
        <p14:creationId xmlns:p14="http://schemas.microsoft.com/office/powerpoint/2010/main" val="1739529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48700-19B4-4DF9-BE9D-1B9AED64BF06}" type="datetimeFigureOut">
              <a:rPr lang="ru-RU" smtClean="0"/>
              <a:t>29.01.2025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97DB7-ABA9-44C3-9E08-3A0E0DBF6AD1}" type="slidenum">
              <a:rPr lang="ru-RU" smtClean="0"/>
              <a:t>‹#›</a:t>
            </a:fld>
            <a:endParaRPr lang="ru-RU"/>
          </a:p>
        </p:txBody>
      </p:sp>
    </p:spTree>
    <p:extLst>
      <p:ext uri="{BB962C8B-B14F-4D97-AF65-F5344CB8AC3E}">
        <p14:creationId xmlns:p14="http://schemas.microsoft.com/office/powerpoint/2010/main" val="2179709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
        <p:nvSpPr>
          <p:cNvPr id="4" name="Прямоугольник 3"/>
          <p:cNvSpPr/>
          <p:nvPr/>
        </p:nvSpPr>
        <p:spPr>
          <a:xfrm>
            <a:off x="-6246"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dirty="0"/>
          </a:p>
        </p:txBody>
      </p:sp>
      <p:sp>
        <p:nvSpPr>
          <p:cNvPr id="5" name="TextBox 4"/>
          <p:cNvSpPr txBox="1"/>
          <p:nvPr/>
        </p:nvSpPr>
        <p:spPr>
          <a:xfrm>
            <a:off x="713326" y="328300"/>
            <a:ext cx="7704856" cy="584775"/>
          </a:xfrm>
          <a:prstGeom prst="rect">
            <a:avLst/>
          </a:prstGeom>
          <a:noFill/>
        </p:spPr>
        <p:txBody>
          <a:bodyPr wrap="square" rtlCol="0">
            <a:spAutoFit/>
          </a:bodyPr>
          <a:lstStyle/>
          <a:p>
            <a:r>
              <a:rPr lang="ru-RU" sz="3200" b="1" dirty="0" smtClean="0">
                <a:solidFill>
                  <a:srgbClr val="FF0000"/>
                </a:solidFill>
                <a:latin typeface="Times New Roman" pitchFamily="18" charset="0"/>
                <a:cs typeface="Times New Roman" pitchFamily="18" charset="0"/>
              </a:rPr>
              <a:t>Уровни движения по Н.А. Бернштейну </a:t>
            </a:r>
            <a:endParaRPr lang="ru-RU" sz="3200" b="1" dirty="0">
              <a:solidFill>
                <a:srgbClr val="FF0000"/>
              </a:solidFill>
              <a:latin typeface="Times New Roman" pitchFamily="18" charset="0"/>
              <a:cs typeface="Times New Roman" pitchFamily="18" charset="0"/>
            </a:endParaRPr>
          </a:p>
        </p:txBody>
      </p:sp>
      <p:sp>
        <p:nvSpPr>
          <p:cNvPr id="6" name="TextBox 5"/>
          <p:cNvSpPr txBox="1"/>
          <p:nvPr/>
        </p:nvSpPr>
        <p:spPr>
          <a:xfrm>
            <a:off x="1187624" y="1196752"/>
            <a:ext cx="7099034" cy="523220"/>
          </a:xfrm>
          <a:prstGeom prst="rect">
            <a:avLst/>
          </a:prstGeom>
          <a:noFill/>
        </p:spPr>
        <p:txBody>
          <a:bodyPr wrap="square" rtlCol="0">
            <a:spAutoFit/>
          </a:bodyPr>
          <a:lstStyle/>
          <a:p>
            <a:r>
              <a:rPr lang="ru-RU" sz="2800" dirty="0" smtClean="0">
                <a:latin typeface="Times New Roman" pitchFamily="18" charset="0"/>
                <a:cs typeface="Times New Roman" pitchFamily="18" charset="0"/>
              </a:rPr>
              <a:t>УРОВЕНЬ </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C- </a:t>
            </a:r>
            <a:r>
              <a:rPr lang="ru-RU" sz="2800" b="1" dirty="0" err="1" smtClean="0">
                <a:latin typeface="Times New Roman" pitchFamily="18" charset="0"/>
                <a:cs typeface="Times New Roman" pitchFamily="18" charset="0"/>
              </a:rPr>
              <a:t>пирамидно-стриальный</a:t>
            </a:r>
            <a:r>
              <a:rPr lang="ru-RU" sz="2800" b="1" dirty="0" smtClean="0">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988840"/>
            <a:ext cx="5112568" cy="2675578"/>
          </a:xfrm>
          <a:prstGeom prst="rect">
            <a:avLst/>
          </a:prstGeom>
        </p:spPr>
      </p:pic>
      <p:sp>
        <p:nvSpPr>
          <p:cNvPr id="8" name="TextBox 7"/>
          <p:cNvSpPr txBox="1"/>
          <p:nvPr/>
        </p:nvSpPr>
        <p:spPr>
          <a:xfrm>
            <a:off x="884713" y="4684487"/>
            <a:ext cx="7704856" cy="646331"/>
          </a:xfrm>
          <a:prstGeom prst="rect">
            <a:avLst/>
          </a:prstGeom>
          <a:noFill/>
        </p:spPr>
        <p:txBody>
          <a:bodyPr wrap="square" rtlCol="0">
            <a:spAutoFit/>
          </a:bodyPr>
          <a:lstStyle/>
          <a:p>
            <a:r>
              <a:rPr lang="ru-RU" sz="3600" b="1" dirty="0" smtClean="0">
                <a:solidFill>
                  <a:srgbClr val="FF0000"/>
                </a:solidFill>
                <a:latin typeface="Times New Roman" pitchFamily="18" charset="0"/>
                <a:cs typeface="Times New Roman" pitchFamily="18" charset="0"/>
              </a:rPr>
              <a:t>Уровень пространственного поля </a:t>
            </a:r>
            <a:endParaRPr lang="ru-RU"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99420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23" y="-388"/>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sz="2400" b="1" dirty="0">
              <a:solidFill>
                <a:schemeClr val="tx1"/>
              </a:solidFill>
              <a:latin typeface="Times New Roman" pitchFamily="18" charset="0"/>
              <a:cs typeface="Times New Roman" pitchFamily="18" charset="0"/>
            </a:endParaRPr>
          </a:p>
        </p:txBody>
      </p:sp>
      <p:sp>
        <p:nvSpPr>
          <p:cNvPr id="3" name="TextBox 2"/>
          <p:cNvSpPr txBox="1"/>
          <p:nvPr/>
        </p:nvSpPr>
        <p:spPr>
          <a:xfrm>
            <a:off x="1115616" y="338135"/>
            <a:ext cx="705678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2400" b="1" i="1" dirty="0" smtClean="0">
                <a:solidFill>
                  <a:srgbClr val="002060"/>
                </a:solidFill>
                <a:latin typeface="Times New Roman" pitchFamily="18" charset="0"/>
                <a:cs typeface="Times New Roman" pitchFamily="18" charset="0"/>
              </a:rPr>
              <a:t>Упражнение со счетными палочками «Цапля» </a:t>
            </a:r>
            <a:endParaRPr lang="ru-RU" sz="2400" b="1" i="1" dirty="0">
              <a:solidFill>
                <a:srgbClr val="002060"/>
              </a:solidFill>
              <a:latin typeface="Times New Roman" pitchFamily="18" charset="0"/>
              <a:cs typeface="Times New Roman" pitchFamily="18" charset="0"/>
            </a:endParaRPr>
          </a:p>
        </p:txBody>
      </p:sp>
      <p:sp>
        <p:nvSpPr>
          <p:cNvPr id="4" name="TextBox 3"/>
          <p:cNvSpPr txBox="1"/>
          <p:nvPr/>
        </p:nvSpPr>
        <p:spPr>
          <a:xfrm>
            <a:off x="179512" y="1052736"/>
            <a:ext cx="3312368" cy="1938992"/>
          </a:xfrm>
          <a:prstGeom prst="rect">
            <a:avLst/>
          </a:prstGeom>
          <a:noFill/>
        </p:spPr>
        <p:txBody>
          <a:bodyPr wrap="square" rtlCol="0">
            <a:spAutoFit/>
          </a:bodyPr>
          <a:lstStyle/>
          <a:p>
            <a:r>
              <a:rPr lang="ru-RU" sz="2000" dirty="0" smtClean="0">
                <a:latin typeface="Times New Roman" pitchFamily="18" charset="0"/>
                <a:cs typeface="Times New Roman" pitchFamily="18" charset="0"/>
              </a:rPr>
              <a:t>Счетные палочки (4 шт.) раскладываются на столе перед ребенком, который берет их подушечками одноименных пальцев от указательных- к мизинцам .</a:t>
            </a:r>
            <a:endParaRPr lang="ru-RU" sz="2000" dirty="0">
              <a:latin typeface="Times New Roman" pitchFamily="18" charset="0"/>
              <a:cs typeface="Times New Roman" pitchFamily="18" charset="0"/>
            </a:endParaRPr>
          </a:p>
        </p:txBody>
      </p:sp>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14420" t="18788" r="14605" b="31717"/>
          <a:stretch/>
        </p:blipFill>
        <p:spPr>
          <a:xfrm>
            <a:off x="3203848" y="1052736"/>
            <a:ext cx="2299855" cy="2138419"/>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10404" t="20000" b="36364"/>
          <a:stretch/>
        </p:blipFill>
        <p:spPr>
          <a:xfrm>
            <a:off x="1615271" y="3481190"/>
            <a:ext cx="3888432" cy="2525070"/>
          </a:xfrm>
          <a:prstGeom prst="rect">
            <a:avLst/>
          </a:prstGeom>
        </p:spPr>
      </p:pic>
      <p:sp>
        <p:nvSpPr>
          <p:cNvPr id="7" name="TextBox 6"/>
          <p:cNvSpPr txBox="1"/>
          <p:nvPr/>
        </p:nvSpPr>
        <p:spPr>
          <a:xfrm>
            <a:off x="5652120" y="1786105"/>
            <a:ext cx="3304340"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400" b="1" i="1" dirty="0" smtClean="0">
                <a:latin typeface="Times New Roman" pitchFamily="18" charset="0"/>
                <a:cs typeface="Times New Roman" pitchFamily="18" charset="0"/>
              </a:rPr>
              <a:t>Очень длинный клюв у цапли, </a:t>
            </a:r>
          </a:p>
          <a:p>
            <a:r>
              <a:rPr lang="ru-RU" sz="2400" b="1" i="1" dirty="0" smtClean="0">
                <a:latin typeface="Times New Roman" pitchFamily="18" charset="0"/>
                <a:cs typeface="Times New Roman" pitchFamily="18" charset="0"/>
              </a:rPr>
              <a:t>Вы длинней найдете вряд ли.</a:t>
            </a:r>
          </a:p>
          <a:p>
            <a:r>
              <a:rPr lang="ru-RU" sz="2400" b="1" i="1" dirty="0" smtClean="0">
                <a:latin typeface="Times New Roman" pitchFamily="18" charset="0"/>
                <a:cs typeface="Times New Roman" pitchFamily="18" charset="0"/>
              </a:rPr>
              <a:t>Клювом мериться пришли </a:t>
            </a:r>
          </a:p>
          <a:p>
            <a:r>
              <a:rPr lang="ru-RU" sz="2400" b="1" i="1" dirty="0" smtClean="0">
                <a:latin typeface="Times New Roman" pitchFamily="18" charset="0"/>
                <a:cs typeface="Times New Roman" pitchFamily="18" charset="0"/>
              </a:rPr>
              <a:t>Аисты и журавли.</a:t>
            </a:r>
            <a:endParaRPr lang="ru-RU"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3526251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23" y="-59595"/>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sz="2400" b="1" dirty="0">
              <a:solidFill>
                <a:schemeClr val="tx1"/>
              </a:solidFill>
              <a:latin typeface="Times New Roman" pitchFamily="18" charset="0"/>
              <a:cs typeface="Times New Roman" pitchFamily="18" charset="0"/>
            </a:endParaRPr>
          </a:p>
        </p:txBody>
      </p:sp>
      <p:sp>
        <p:nvSpPr>
          <p:cNvPr id="3" name="TextBox 2"/>
          <p:cNvSpPr txBox="1"/>
          <p:nvPr/>
        </p:nvSpPr>
        <p:spPr>
          <a:xfrm>
            <a:off x="323528" y="476671"/>
            <a:ext cx="856895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2400" b="1" i="1" dirty="0" smtClean="0">
                <a:solidFill>
                  <a:srgbClr val="002060"/>
                </a:solidFill>
                <a:latin typeface="Times New Roman" pitchFamily="18" charset="0"/>
                <a:cs typeface="Times New Roman" pitchFamily="18" charset="0"/>
              </a:rPr>
              <a:t>Графические упражнения для развития мелкой моторики  </a:t>
            </a:r>
            <a:endParaRPr lang="ru-RU" sz="2400" b="1" i="1" dirty="0">
              <a:solidFill>
                <a:srgbClr val="002060"/>
              </a:solidFill>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1" y="1412776"/>
            <a:ext cx="3096345" cy="2263827"/>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1772816"/>
            <a:ext cx="2482150" cy="2848953"/>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0546" y="4158488"/>
            <a:ext cx="3563888" cy="2639917"/>
          </a:xfrm>
          <a:prstGeom prst="rect">
            <a:avLst/>
          </a:prstGeom>
        </p:spPr>
      </p:pic>
      <p:sp>
        <p:nvSpPr>
          <p:cNvPr id="7" name="TextBox 6"/>
          <p:cNvSpPr txBox="1"/>
          <p:nvPr/>
        </p:nvSpPr>
        <p:spPr>
          <a:xfrm>
            <a:off x="1838876" y="3769110"/>
            <a:ext cx="4127228" cy="400110"/>
          </a:xfrm>
          <a:prstGeom prst="rect">
            <a:avLst/>
          </a:prstGeom>
          <a:noFill/>
        </p:spPr>
        <p:txBody>
          <a:bodyPr wrap="square" rtlCol="0">
            <a:spAutoFit/>
          </a:bodyPr>
          <a:lstStyle/>
          <a:p>
            <a:r>
              <a:rPr lang="ru-RU" sz="2000" b="1" dirty="0" smtClean="0">
                <a:solidFill>
                  <a:srgbClr val="002060"/>
                </a:solidFill>
                <a:latin typeface="Times New Roman" pitchFamily="18" charset="0"/>
                <a:cs typeface="Times New Roman" pitchFamily="18" charset="0"/>
              </a:rPr>
              <a:t>Обведение контуров по пунктиру. </a:t>
            </a:r>
            <a:endParaRPr lang="ru-RU" sz="2000" b="1" dirty="0">
              <a:solidFill>
                <a:srgbClr val="002060"/>
              </a:solidFill>
              <a:latin typeface="Times New Roman" pitchFamily="18" charset="0"/>
              <a:cs typeface="Times New Roman" pitchFamily="18" charset="0"/>
            </a:endParaRPr>
          </a:p>
        </p:txBody>
      </p:sp>
      <p:sp>
        <p:nvSpPr>
          <p:cNvPr id="8" name="TextBox 7"/>
          <p:cNvSpPr txBox="1"/>
          <p:nvPr/>
        </p:nvSpPr>
        <p:spPr>
          <a:xfrm>
            <a:off x="4339921" y="1344609"/>
            <a:ext cx="4824536" cy="400110"/>
          </a:xfrm>
          <a:prstGeom prst="rect">
            <a:avLst/>
          </a:prstGeom>
          <a:noFill/>
        </p:spPr>
        <p:txBody>
          <a:bodyPr wrap="square" rtlCol="0">
            <a:spAutoFit/>
          </a:bodyPr>
          <a:lstStyle/>
          <a:p>
            <a:r>
              <a:rPr lang="ru-RU" sz="2000" b="1" dirty="0" smtClean="0">
                <a:solidFill>
                  <a:srgbClr val="002060"/>
                </a:solidFill>
                <a:latin typeface="Times New Roman" pitchFamily="18" charset="0"/>
                <a:cs typeface="Times New Roman" pitchFamily="18" charset="0"/>
              </a:rPr>
              <a:t>Срисовывание рисунков по клеточка.</a:t>
            </a:r>
            <a:endParaRPr lang="ru-RU" sz="2000" b="1" dirty="0">
              <a:solidFill>
                <a:srgbClr val="002060"/>
              </a:solidFill>
              <a:latin typeface="Times New Roman" pitchFamily="18" charset="0"/>
              <a:cs typeface="Times New Roman" pitchFamily="18" charset="0"/>
            </a:endParaRPr>
          </a:p>
        </p:txBody>
      </p:sp>
      <p:sp>
        <p:nvSpPr>
          <p:cNvPr id="9" name="TextBox 8"/>
          <p:cNvSpPr txBox="1"/>
          <p:nvPr/>
        </p:nvSpPr>
        <p:spPr>
          <a:xfrm>
            <a:off x="323528" y="1021147"/>
            <a:ext cx="4824536" cy="400110"/>
          </a:xfrm>
          <a:prstGeom prst="rect">
            <a:avLst/>
          </a:prstGeom>
          <a:noFill/>
        </p:spPr>
        <p:txBody>
          <a:bodyPr wrap="square" rtlCol="0">
            <a:spAutoFit/>
          </a:bodyPr>
          <a:lstStyle/>
          <a:p>
            <a:r>
              <a:rPr lang="ru-RU" sz="2000" b="1" i="1" dirty="0" smtClean="0">
                <a:solidFill>
                  <a:srgbClr val="002060"/>
                </a:solidFill>
                <a:latin typeface="Times New Roman" pitchFamily="18" charset="0"/>
                <a:cs typeface="Times New Roman" pitchFamily="18" charset="0"/>
              </a:rPr>
              <a:t>Рисование проходов в лабиринтах </a:t>
            </a:r>
            <a:endParaRPr lang="ru-RU" sz="2000"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888823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23" y="-59595"/>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sz="2400" b="1" dirty="0">
              <a:solidFill>
                <a:schemeClr val="tx1"/>
              </a:solidFill>
              <a:latin typeface="Times New Roman" pitchFamily="18" charset="0"/>
              <a:cs typeface="Times New Roman" pitchFamily="18" charset="0"/>
            </a:endParaRPr>
          </a:p>
        </p:txBody>
      </p:sp>
      <p:sp>
        <p:nvSpPr>
          <p:cNvPr id="3" name="TextBox 2"/>
          <p:cNvSpPr txBox="1"/>
          <p:nvPr/>
        </p:nvSpPr>
        <p:spPr>
          <a:xfrm>
            <a:off x="323527" y="332656"/>
            <a:ext cx="8807749" cy="1200329"/>
          </a:xfrm>
          <a:prstGeom prst="rect">
            <a:avLst/>
          </a:prstGeom>
          <a:noFill/>
        </p:spPr>
        <p:txBody>
          <a:bodyPr wrap="square" rtlCol="0">
            <a:spAutoFit/>
          </a:bodyPr>
          <a:lstStyle/>
          <a:p>
            <a:pPr algn="ctr"/>
            <a:r>
              <a:rPr lang="ru-RU" sz="2400" b="1" i="1" dirty="0" smtClean="0">
                <a:solidFill>
                  <a:srgbClr val="002060"/>
                </a:solidFill>
                <a:latin typeface="Times New Roman" pitchFamily="18" charset="0"/>
                <a:cs typeface="Times New Roman" pitchFamily="18" charset="0"/>
              </a:rPr>
              <a:t>Упражнения на развитие движения с помощью зрения.  </a:t>
            </a:r>
          </a:p>
          <a:p>
            <a:pPr algn="ctr"/>
            <a:r>
              <a:rPr lang="ru-RU" sz="2400" dirty="0" smtClean="0">
                <a:latin typeface="Times New Roman" pitchFamily="18" charset="0"/>
                <a:cs typeface="Times New Roman" pitchFamily="18" charset="0"/>
              </a:rPr>
              <a:t>Отвечают за тщательную оценку расстояния, размеров и форм предметов , обуславливает меткость и скорость движения.</a:t>
            </a:r>
            <a:endParaRPr lang="ru-RU" sz="2400" dirty="0">
              <a:latin typeface="Times New Roman" pitchFamily="18" charset="0"/>
              <a:cs typeface="Times New Roman" pitchFamily="18" charset="0"/>
            </a:endParaRPr>
          </a:p>
        </p:txBody>
      </p:sp>
      <p:pic>
        <p:nvPicPr>
          <p:cNvPr id="8196" name="Picture 4" descr="Picture backgroun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199010"/>
            <a:ext cx="3480321" cy="3480321"/>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7" y="3199010"/>
            <a:ext cx="3827211" cy="338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350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44" y="0"/>
            <a:ext cx="9187543"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sz="2400" b="1" dirty="0">
              <a:solidFill>
                <a:schemeClr val="tx1"/>
              </a:solidFill>
              <a:latin typeface="Times New Roman" pitchFamily="18" charset="0"/>
              <a:cs typeface="Times New Roman" pitchFamily="18" charset="0"/>
            </a:endParaRPr>
          </a:p>
        </p:txBody>
      </p:sp>
      <p:pic>
        <p:nvPicPr>
          <p:cNvPr id="12290" name="Picture 2"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43" y="1925449"/>
            <a:ext cx="9363028" cy="1443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723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400" b="1" dirty="0" smtClean="0">
                <a:solidFill>
                  <a:schemeClr val="tx1"/>
                </a:solidFill>
                <a:latin typeface="Times New Roman" pitchFamily="18" charset="0"/>
                <a:cs typeface="Times New Roman" pitchFamily="18" charset="0"/>
              </a:rPr>
              <a:t>Уровень </a:t>
            </a:r>
            <a:r>
              <a:rPr lang="ru-RU" sz="2400" b="1" dirty="0" smtClean="0">
                <a:solidFill>
                  <a:srgbClr val="C00000"/>
                </a:solidFill>
                <a:latin typeface="Times New Roman" pitchFamily="18" charset="0"/>
                <a:cs typeface="Times New Roman" pitchFamily="18" charset="0"/>
              </a:rPr>
              <a:t>C </a:t>
            </a:r>
            <a:r>
              <a:rPr lang="ru-RU" sz="2400" b="1" dirty="0" smtClean="0">
                <a:solidFill>
                  <a:schemeClr val="tx1"/>
                </a:solidFill>
                <a:latin typeface="Times New Roman" pitchFamily="18" charset="0"/>
                <a:cs typeface="Times New Roman" pitchFamily="18" charset="0"/>
              </a:rPr>
              <a:t>связан со зрительным анализатором, вписывает движение в пространство с помощью зрения. Отвечает за тщательную оценку расстояния, размеров и форм предметов, обуславливает меткость, скорость движений. </a:t>
            </a:r>
            <a:endParaRPr lang="ru-RU" sz="2400" b="1" dirty="0">
              <a:solidFill>
                <a:schemeClr val="tx1"/>
              </a:solidFill>
              <a:latin typeface="Times New Roman" pitchFamily="18" charset="0"/>
              <a:cs typeface="Times New Roman" pitchFamily="18" charset="0"/>
            </a:endParaRPr>
          </a:p>
        </p:txBody>
      </p:sp>
      <p:pic>
        <p:nvPicPr>
          <p:cNvPr id="4" name="Picture 6" descr="D:\документы Анны\логопед\Бернштейн\Новая папка\fsOh_hrtuYI.jpg"/>
          <p:cNvPicPr>
            <a:picLocks noChangeAspect="1" noChangeArrowheads="1"/>
          </p:cNvPicPr>
          <p:nvPr/>
        </p:nvPicPr>
        <p:blipFill>
          <a:blip r:embed="rId2" cstate="print"/>
          <a:srcRect/>
          <a:stretch>
            <a:fillRect/>
          </a:stretch>
        </p:blipFill>
        <p:spPr bwMode="auto">
          <a:xfrm>
            <a:off x="323528" y="548680"/>
            <a:ext cx="3174979" cy="1785926"/>
          </a:xfrm>
          <a:prstGeom prst="rect">
            <a:avLst/>
          </a:prstGeom>
          <a:noFill/>
          <a:ln w="76200">
            <a:solidFill>
              <a:srgbClr val="92D050"/>
            </a:solidFill>
          </a:ln>
        </p:spPr>
      </p:pic>
      <p:sp>
        <p:nvSpPr>
          <p:cNvPr id="3" name="TextBox 2"/>
          <p:cNvSpPr txBox="1"/>
          <p:nvPr/>
        </p:nvSpPr>
        <p:spPr>
          <a:xfrm>
            <a:off x="323528" y="4293096"/>
            <a:ext cx="8820472" cy="523220"/>
          </a:xfrm>
          <a:prstGeom prst="rect">
            <a:avLst/>
          </a:prstGeom>
          <a:noFill/>
        </p:spPr>
        <p:txBody>
          <a:bodyPr wrap="square" rtlCol="0">
            <a:spAutoFit/>
          </a:bodyPr>
          <a:lstStyle/>
          <a:p>
            <a:r>
              <a:rPr lang="ru-RU" sz="2800" b="1" i="1" u="sng" dirty="0" smtClean="0">
                <a:solidFill>
                  <a:srgbClr val="C00000"/>
                </a:solidFill>
                <a:latin typeface="Times New Roman" pitchFamily="18" charset="0"/>
                <a:cs typeface="Times New Roman" pitchFamily="18" charset="0"/>
              </a:rPr>
              <a:t>Задача уровня</a:t>
            </a:r>
            <a:r>
              <a:rPr lang="en-US" sz="2800" b="1" i="1" u="sng" dirty="0" smtClean="0">
                <a:solidFill>
                  <a:srgbClr val="C00000"/>
                </a:solidFill>
                <a:latin typeface="Times New Roman" pitchFamily="18" charset="0"/>
                <a:cs typeface="Times New Roman" pitchFamily="18" charset="0"/>
              </a:rPr>
              <a:t> C</a:t>
            </a:r>
            <a:r>
              <a:rPr lang="ru-RU" sz="2800" b="1" i="1" u="sng" dirty="0" smtClean="0">
                <a:solidFill>
                  <a:srgbClr val="C00000"/>
                </a:solidFill>
                <a:latin typeface="Times New Roman" pitchFamily="18" charset="0"/>
                <a:cs typeface="Times New Roman" pitchFamily="18" charset="0"/>
              </a:rPr>
              <a:t>- </a:t>
            </a:r>
            <a:r>
              <a:rPr lang="ru-RU" sz="2800" b="1" i="1" dirty="0" smtClean="0">
                <a:solidFill>
                  <a:srgbClr val="C00000"/>
                </a:solidFill>
                <a:latin typeface="Times New Roman" pitchFamily="18" charset="0"/>
                <a:cs typeface="Times New Roman" pitchFamily="18" charset="0"/>
              </a:rPr>
              <a:t>достижение точности движений. </a:t>
            </a:r>
            <a:endParaRPr lang="ru-RU" sz="2800" b="1" i="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3258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sz="2400" b="1" dirty="0" smtClean="0">
              <a:solidFill>
                <a:schemeClr val="tx1"/>
              </a:solidFill>
              <a:latin typeface="Times New Roman" pitchFamily="18" charset="0"/>
              <a:cs typeface="Times New Roman" pitchFamily="18" charset="0"/>
            </a:endParaRPr>
          </a:p>
          <a:p>
            <a:pPr algn="ctr"/>
            <a:endParaRPr lang="ru-RU" sz="2400" b="1" dirty="0" smtClean="0">
              <a:solidFill>
                <a:schemeClr val="tx1"/>
              </a:solidFill>
              <a:latin typeface="Times New Roman" pitchFamily="18" charset="0"/>
              <a:cs typeface="Times New Roman" pitchFamily="18" charset="0"/>
            </a:endParaRPr>
          </a:p>
          <a:p>
            <a:pPr algn="ctr"/>
            <a:r>
              <a:rPr lang="ru-RU" sz="2400" b="1" dirty="0" err="1" smtClean="0">
                <a:solidFill>
                  <a:schemeClr val="tx1"/>
                </a:solidFill>
                <a:latin typeface="Times New Roman" pitchFamily="18" charset="0"/>
                <a:cs typeface="Times New Roman" pitchFamily="18" charset="0"/>
              </a:rPr>
              <a:t>Пирамидно</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стриальный</a:t>
            </a:r>
            <a:r>
              <a:rPr lang="ru-RU" sz="2400" b="1" dirty="0" smtClean="0">
                <a:solidFill>
                  <a:schemeClr val="tx1"/>
                </a:solidFill>
                <a:latin typeface="Times New Roman" pitchFamily="18" charset="0"/>
                <a:cs typeface="Times New Roman" pitchFamily="18" charset="0"/>
              </a:rPr>
              <a:t> уровень </a:t>
            </a:r>
            <a:r>
              <a:rPr lang="ru-RU" sz="2400" dirty="0" smtClean="0">
                <a:solidFill>
                  <a:schemeClr val="tx1"/>
                </a:solidFill>
                <a:latin typeface="Times New Roman" pitchFamily="18" charset="0"/>
                <a:cs typeface="Times New Roman" pitchFamily="18" charset="0"/>
              </a:rPr>
              <a:t>начинает проявлять себя понемногу на протяжении второго полугодия жизни:</a:t>
            </a:r>
          </a:p>
          <a:p>
            <a:pPr algn="ctr"/>
            <a:r>
              <a:rPr lang="ru-RU" sz="2400" dirty="0" smtClean="0">
                <a:solidFill>
                  <a:schemeClr val="tx1"/>
                </a:solidFill>
                <a:latin typeface="Times New Roman" pitchFamily="18" charset="0"/>
                <a:cs typeface="Times New Roman" pitchFamily="18" charset="0"/>
              </a:rPr>
              <a:t> (Ребенок начинает схватывать то, что видит перед собой, класть и перекладывать предметы, показывать пальчиком).</a:t>
            </a:r>
            <a:endParaRPr lang="ru-RU" sz="2400" dirty="0">
              <a:solidFill>
                <a:schemeClr val="tx1"/>
              </a:solidFill>
              <a:latin typeface="Times New Roman" pitchFamily="18" charset="0"/>
              <a:cs typeface="Times New Roman" pitchFamily="18" charset="0"/>
            </a:endParaRPr>
          </a:p>
        </p:txBody>
      </p:sp>
      <p:pic>
        <p:nvPicPr>
          <p:cNvPr id="2052" name="Picture 4"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3960440" cy="26555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5522" y="197205"/>
            <a:ext cx="3610846" cy="26470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4941168"/>
            <a:ext cx="2373928" cy="171167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icture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3070" y="5068597"/>
            <a:ext cx="1456815" cy="14568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83244" y="4941168"/>
            <a:ext cx="5004556" cy="830997"/>
          </a:xfrm>
          <a:prstGeom prst="rect">
            <a:avLst/>
          </a:prstGeom>
          <a:noFill/>
        </p:spPr>
        <p:txBody>
          <a:bodyPr wrap="square" rtlCol="0">
            <a:spAutoFit/>
          </a:bodyPr>
          <a:lstStyle/>
          <a:p>
            <a:pPr algn="ctr"/>
            <a:r>
              <a:rPr lang="ru-RU" sz="2400" b="1" dirty="0" smtClean="0">
                <a:solidFill>
                  <a:srgbClr val="002060"/>
                </a:solidFill>
                <a:latin typeface="Times New Roman" pitchFamily="18" charset="0"/>
                <a:cs typeface="Times New Roman" pitchFamily="18" charset="0"/>
              </a:rPr>
              <a:t>Важнейшие </a:t>
            </a:r>
            <a:r>
              <a:rPr lang="ru-RU" sz="2400" b="1" dirty="0">
                <a:solidFill>
                  <a:srgbClr val="002060"/>
                </a:solidFill>
                <a:latin typeface="Times New Roman" pitchFamily="18" charset="0"/>
                <a:cs typeface="Times New Roman" pitchFamily="18" charset="0"/>
              </a:rPr>
              <a:t>качества </a:t>
            </a:r>
            <a:r>
              <a:rPr lang="ru-RU" sz="2400" b="1" dirty="0" smtClean="0">
                <a:solidFill>
                  <a:srgbClr val="002060"/>
                </a:solidFill>
                <a:latin typeface="Times New Roman" pitchFamily="18" charset="0"/>
                <a:cs typeface="Times New Roman" pitchFamily="18" charset="0"/>
              </a:rPr>
              <a:t>действий ребенка- это меткость и точность</a:t>
            </a:r>
            <a:endParaRPr lang="ru-RU"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694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sz="2400" b="1" dirty="0">
              <a:solidFill>
                <a:schemeClr val="tx1"/>
              </a:solidFill>
              <a:latin typeface="Times New Roman" pitchFamily="18" charset="0"/>
              <a:cs typeface="Times New Roman" pitchFamily="18" charset="0"/>
            </a:endParaRPr>
          </a:p>
        </p:txBody>
      </p:sp>
      <p:sp>
        <p:nvSpPr>
          <p:cNvPr id="3" name="TextBox 2"/>
          <p:cNvSpPr txBox="1"/>
          <p:nvPr/>
        </p:nvSpPr>
        <p:spPr>
          <a:xfrm>
            <a:off x="287524" y="183316"/>
            <a:ext cx="8568952" cy="4524315"/>
          </a:xfrm>
          <a:prstGeom prst="rect">
            <a:avLst/>
          </a:prstGeom>
          <a:noFill/>
        </p:spPr>
        <p:txBody>
          <a:bodyPr wrap="square" rtlCol="0">
            <a:spAutoFit/>
          </a:bodyPr>
          <a:lstStyle/>
          <a:p>
            <a:pPr algn="ctr"/>
            <a:r>
              <a:rPr lang="ru-RU" sz="2400" b="1" i="1" dirty="0" smtClean="0">
                <a:latin typeface="Times New Roman" pitchFamily="18" charset="0"/>
                <a:cs typeface="Times New Roman" pitchFamily="18" charset="0"/>
              </a:rPr>
              <a:t>Свойством </a:t>
            </a:r>
            <a:r>
              <a:rPr lang="ru-RU" sz="2400" b="1" i="1" dirty="0">
                <a:latin typeface="Times New Roman" pitchFamily="18" charset="0"/>
                <a:cs typeface="Times New Roman" pitchFamily="18" charset="0"/>
              </a:rPr>
              <a:t>уровня пространственного поля </a:t>
            </a:r>
            <a:r>
              <a:rPr lang="ru-RU" sz="2400" dirty="0">
                <a:latin typeface="Times New Roman" pitchFamily="18" charset="0"/>
                <a:cs typeface="Times New Roman" pitchFamily="18" charset="0"/>
              </a:rPr>
              <a:t>является </a:t>
            </a:r>
            <a:r>
              <a:rPr lang="ru-RU" sz="2400" dirty="0" err="1">
                <a:latin typeface="Times New Roman" pitchFamily="18" charset="0"/>
                <a:cs typeface="Times New Roman" pitchFamily="18" charset="0"/>
              </a:rPr>
              <a:t>метричность</a:t>
            </a:r>
            <a:r>
              <a:rPr lang="ru-RU" sz="2400" dirty="0">
                <a:latin typeface="Times New Roman" pitchFamily="18" charset="0"/>
                <a:cs typeface="Times New Roman" pitchFamily="18" charset="0"/>
              </a:rPr>
              <a:t> и </a:t>
            </a:r>
            <a:r>
              <a:rPr lang="ru-RU" sz="2400" dirty="0" err="1">
                <a:latin typeface="Times New Roman" pitchFamily="18" charset="0"/>
                <a:cs typeface="Times New Roman" pitchFamily="18" charset="0"/>
              </a:rPr>
              <a:t>геометричность</a:t>
            </a:r>
            <a:r>
              <a:rPr lang="ru-RU"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Туда </a:t>
            </a:r>
            <a:r>
              <a:rPr lang="ru-RU" sz="2400" dirty="0">
                <a:latin typeface="Times New Roman" pitchFamily="18" charset="0"/>
                <a:cs typeface="Times New Roman" pitchFamily="18" charset="0"/>
              </a:rPr>
              <a:t>поступает информация о состоянии внешней среды от экстерорецептивных анализаторов. Именно поэтому этот уровень отвечает за построение движений, приспособленных к пространственным свойствам объектов – форма, положение, вес; </a:t>
            </a:r>
            <a:endParaRPr lang="ru-RU" sz="2400" dirty="0" smtClean="0">
              <a:latin typeface="Times New Roman" pitchFamily="18" charset="0"/>
              <a:cs typeface="Times New Roman" pitchFamily="18" charset="0"/>
            </a:endParaRPr>
          </a:p>
          <a:p>
            <a:r>
              <a:rPr lang="ru-RU" sz="2400" dirty="0">
                <a:latin typeface="Times New Roman" pitchFamily="18" charset="0"/>
                <a:cs typeface="Times New Roman" pitchFamily="18" charset="0"/>
              </a:rPr>
              <a:t>О</a:t>
            </a:r>
            <a:r>
              <a:rPr lang="ru-RU" sz="2400" dirty="0" smtClean="0">
                <a:latin typeface="Times New Roman" pitchFamily="18" charset="0"/>
                <a:cs typeface="Times New Roman" pitchFamily="18" charset="0"/>
              </a:rPr>
              <a:t>беспечивает </a:t>
            </a:r>
            <a:r>
              <a:rPr lang="ru-RU" sz="2400" dirty="0">
                <a:latin typeface="Times New Roman" pitchFamily="18" charset="0"/>
                <a:cs typeface="Times New Roman" pitchFamily="18" charset="0"/>
              </a:rPr>
              <a:t>тщательную оценку расстояний, размеров и форм предметов, баллистические движения (метание, игра в теннис, и городки), движения прицеливания, движения вратаря в футболе и хоккее, подражательные и копирующие движения- срисовывание, изображение предмета или действия жестами.</a:t>
            </a:r>
          </a:p>
        </p:txBody>
      </p:sp>
      <p:sp>
        <p:nvSpPr>
          <p:cNvPr id="6" name="TextBox 5"/>
          <p:cNvSpPr txBox="1"/>
          <p:nvPr/>
        </p:nvSpPr>
        <p:spPr>
          <a:xfrm>
            <a:off x="513865" y="4744290"/>
            <a:ext cx="7848872" cy="1569660"/>
          </a:xfrm>
          <a:prstGeom prst="rect">
            <a:avLst/>
          </a:prstGeom>
          <a:noFill/>
        </p:spPr>
        <p:txBody>
          <a:bodyPr wrap="square" rtlCol="0">
            <a:spAutoFit/>
          </a:bodyPr>
          <a:lstStyle/>
          <a:p>
            <a:pPr algn="ctr"/>
            <a:r>
              <a:rPr lang="ru-RU" sz="2400" dirty="0">
                <a:solidFill>
                  <a:srgbClr val="C00000"/>
                </a:solidFill>
                <a:latin typeface="Times New Roman" pitchFamily="18" charset="0"/>
                <a:cs typeface="Times New Roman" pitchFamily="18" charset="0"/>
              </a:rPr>
              <a:t>Уровень </a:t>
            </a:r>
            <a:r>
              <a:rPr lang="en-US" sz="2400" b="1" dirty="0">
                <a:solidFill>
                  <a:srgbClr val="C00000"/>
                </a:solidFill>
                <a:latin typeface="Times New Roman" pitchFamily="18" charset="0"/>
                <a:cs typeface="Times New Roman" pitchFamily="18" charset="0"/>
              </a:rPr>
              <a:t>C</a:t>
            </a:r>
            <a:r>
              <a:rPr lang="ru-RU" sz="2400" dirty="0">
                <a:solidFill>
                  <a:srgbClr val="C00000"/>
                </a:solidFill>
                <a:latin typeface="Times New Roman" pitchFamily="18" charset="0"/>
                <a:cs typeface="Times New Roman" pitchFamily="18" charset="0"/>
              </a:rPr>
              <a:t> в речи обеспечивает силу голоса, интенсивность артикуляционных движений. На письме- удержание строки, со стороны движений рук- схватывание и </a:t>
            </a:r>
            <a:r>
              <a:rPr lang="ru-RU" sz="2400" dirty="0" smtClean="0">
                <a:solidFill>
                  <a:srgbClr val="C00000"/>
                </a:solidFill>
                <a:latin typeface="Times New Roman" pitchFamily="18" charset="0"/>
                <a:cs typeface="Times New Roman" pitchFamily="18" charset="0"/>
              </a:rPr>
              <a:t>бросок.</a:t>
            </a:r>
            <a:endParaRPr lang="ru-RU" sz="2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89103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sz="2400" b="1" dirty="0">
              <a:solidFill>
                <a:schemeClr val="tx1"/>
              </a:solidFill>
              <a:latin typeface="Times New Roman" pitchFamily="18" charset="0"/>
              <a:cs typeface="Times New Roman" pitchFamily="18" charset="0"/>
            </a:endParaRPr>
          </a:p>
        </p:txBody>
      </p:sp>
      <p:sp>
        <p:nvSpPr>
          <p:cNvPr id="3" name="TextBox 2"/>
          <p:cNvSpPr txBox="1"/>
          <p:nvPr/>
        </p:nvSpPr>
        <p:spPr>
          <a:xfrm>
            <a:off x="539552" y="194737"/>
            <a:ext cx="8352928" cy="461665"/>
          </a:xfrm>
          <a:prstGeom prst="rect">
            <a:avLst/>
          </a:prstGeom>
          <a:noFill/>
        </p:spPr>
        <p:txBody>
          <a:bodyPr wrap="square" rtlCol="0">
            <a:spAutoFit/>
          </a:bodyPr>
          <a:lstStyle/>
          <a:p>
            <a:r>
              <a:rPr lang="ru-RU" sz="2400" b="1" u="sng" dirty="0" smtClean="0">
                <a:latin typeface="Times New Roman" pitchFamily="18" charset="0"/>
                <a:cs typeface="Times New Roman" pitchFamily="18" charset="0"/>
              </a:rPr>
              <a:t>ОПРЕДЕЛЕНИЕ СФОРМИРОВАННОСТИ УРОВНЯ </a:t>
            </a:r>
            <a:r>
              <a:rPr lang="en-US" sz="2400" b="1" u="sng" dirty="0" smtClean="0">
                <a:latin typeface="Times New Roman" pitchFamily="18" charset="0"/>
                <a:cs typeface="Times New Roman" pitchFamily="18" charset="0"/>
              </a:rPr>
              <a:t>C</a:t>
            </a:r>
            <a:r>
              <a:rPr lang="ru-RU" sz="2400" b="1" u="sng" dirty="0" smtClean="0">
                <a:latin typeface="Times New Roman" pitchFamily="18" charset="0"/>
                <a:cs typeface="Times New Roman" pitchFamily="18" charset="0"/>
              </a:rPr>
              <a:t> </a:t>
            </a:r>
            <a:endParaRPr lang="ru-RU" sz="2400" u="sng" dirty="0">
              <a:latin typeface="Times New Roman" pitchFamily="18" charset="0"/>
              <a:cs typeface="Times New Roman" pitchFamily="18" charset="0"/>
            </a:endParaRPr>
          </a:p>
        </p:txBody>
      </p:sp>
      <p:sp>
        <p:nvSpPr>
          <p:cNvPr id="4" name="TextBox 3"/>
          <p:cNvSpPr txBox="1"/>
          <p:nvPr/>
        </p:nvSpPr>
        <p:spPr>
          <a:xfrm>
            <a:off x="179512" y="1124744"/>
            <a:ext cx="5472608" cy="406265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Тест для детей 4х лет</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ru-RU" sz="2000" b="1" dirty="0" smtClean="0">
                <a:solidFill>
                  <a:schemeClr val="tx1"/>
                </a:solidFill>
                <a:latin typeface="Times New Roman" pitchFamily="18" charset="0"/>
                <a:cs typeface="Times New Roman" pitchFamily="18" charset="0"/>
              </a:rPr>
              <a:t>Укладывание </a:t>
            </a:r>
            <a:r>
              <a:rPr lang="ru-RU" sz="2000" b="1" dirty="0">
                <a:solidFill>
                  <a:schemeClr val="tx1"/>
                </a:solidFill>
                <a:latin typeface="Times New Roman" pitchFamily="18" charset="0"/>
                <a:cs typeface="Times New Roman" pitchFamily="18" charset="0"/>
              </a:rPr>
              <a:t>монет в коробку</a:t>
            </a:r>
            <a:r>
              <a:rPr lang="ru-RU" sz="2000" dirty="0">
                <a:solidFill>
                  <a:schemeClr val="tx1"/>
                </a:solidFill>
                <a:latin typeface="Times New Roman" pitchFamily="18" charset="0"/>
                <a:cs typeface="Times New Roman" pitchFamily="18" charset="0"/>
              </a:rPr>
              <a:t>. Небольшую </a:t>
            </a:r>
            <a:r>
              <a:rPr lang="ru-RU" sz="2000" dirty="0" smtClean="0">
                <a:solidFill>
                  <a:schemeClr val="tx1"/>
                </a:solidFill>
                <a:latin typeface="Times New Roman" pitchFamily="18" charset="0"/>
                <a:cs typeface="Times New Roman" pitchFamily="18" charset="0"/>
              </a:rPr>
              <a:t>картонную коробку </a:t>
            </a:r>
            <a:r>
              <a:rPr lang="ru-RU" sz="2000" dirty="0">
                <a:solidFill>
                  <a:schemeClr val="tx1"/>
                </a:solidFill>
                <a:latin typeface="Times New Roman" pitchFamily="18" charset="0"/>
                <a:cs typeface="Times New Roman" pitchFamily="18" charset="0"/>
              </a:rPr>
              <a:t>ставят перед ребенком так, чтобы он сидя мог достать до нее. Вряд перед коробкой раскладываться 20 монет.   По звуковому сигналу ребенок максимально быстро должен укладывать по одной монете в коробку. Следить за тем, чтобы ребенок,  взяв монетку положил,  а не бросил ее в коробку. Тест ограничивается временем 25 секунд. И считается невыполненным, если по истечению указанного срока осталась хотя бы одна монета. Левши выполняют это задание левой рукой. </a:t>
            </a:r>
          </a:p>
        </p:txBody>
      </p:sp>
      <p:pic>
        <p:nvPicPr>
          <p:cNvPr id="3074" name="Picture 2"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947035"/>
            <a:ext cx="324036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158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2754"/>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sz="2400" b="1" dirty="0">
              <a:solidFill>
                <a:schemeClr val="tx1"/>
              </a:solidFill>
              <a:latin typeface="Times New Roman" pitchFamily="18" charset="0"/>
              <a:cs typeface="Times New Roman" pitchFamily="18" charset="0"/>
            </a:endParaRPr>
          </a:p>
        </p:txBody>
      </p:sp>
      <p:sp>
        <p:nvSpPr>
          <p:cNvPr id="3" name="TextBox 2"/>
          <p:cNvSpPr txBox="1"/>
          <p:nvPr/>
        </p:nvSpPr>
        <p:spPr>
          <a:xfrm>
            <a:off x="180047" y="756395"/>
            <a:ext cx="6192688" cy="470898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Тест для детей 5 лет</a:t>
            </a:r>
          </a:p>
          <a:p>
            <a:r>
              <a:rPr lang="ru-RU" sz="2000" b="1" dirty="0">
                <a:solidFill>
                  <a:schemeClr val="tx1"/>
                </a:solidFill>
                <a:latin typeface="Times New Roman" pitchFamily="18" charset="0"/>
                <a:cs typeface="Times New Roman" pitchFamily="18" charset="0"/>
              </a:rPr>
              <a:t>Наматывание нитки на катушку. </a:t>
            </a:r>
            <a:r>
              <a:rPr lang="ru-RU" sz="2000" dirty="0">
                <a:solidFill>
                  <a:schemeClr val="tx1"/>
                </a:solidFill>
                <a:latin typeface="Times New Roman" pitchFamily="18" charset="0"/>
                <a:cs typeface="Times New Roman" pitchFamily="18" charset="0"/>
              </a:rPr>
              <a:t>Ребенок левой держит за один конец катушку, с которой отмотана нитка длинной 2 м. Указательным и большим пальцами он берет нитку и по звуковому сигналу, делая правой рукой круговые движения, начинает с максимальной скоростью наматывать нитку на катушку. Затем нитка наматывается левой рукой. Во время выполнения следят за тем, чтобы  рука,  в которой находится катушка, </a:t>
            </a:r>
            <a:r>
              <a:rPr lang="ru-RU" sz="2000" dirty="0" smtClean="0">
                <a:solidFill>
                  <a:schemeClr val="tx1"/>
                </a:solidFill>
                <a:latin typeface="Times New Roman" pitchFamily="18" charset="0"/>
                <a:cs typeface="Times New Roman" pitchFamily="18" charset="0"/>
              </a:rPr>
              <a:t>оставалась </a:t>
            </a:r>
            <a:r>
              <a:rPr lang="ru-RU" sz="2000" dirty="0">
                <a:solidFill>
                  <a:schemeClr val="tx1"/>
                </a:solidFill>
                <a:latin typeface="Times New Roman" pitchFamily="18" charset="0"/>
                <a:cs typeface="Times New Roman" pitchFamily="18" charset="0"/>
              </a:rPr>
              <a:t>неподвижной и не делала круговых движений. При появлении таких движений прерывают испытание. Тест считается невыполненным, если ребенок потратил на задание больше 20 сек. Тест должен быть выполнен для обеих рук.</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81200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Picture backgroun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04311" y="3526378"/>
            <a:ext cx="2771265" cy="1947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211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399"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sz="2400" b="1" dirty="0">
              <a:solidFill>
                <a:schemeClr val="tx1"/>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68" y="188639"/>
            <a:ext cx="81200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7504" y="745243"/>
            <a:ext cx="6120680" cy="501675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Тест для детей 6 лет</a:t>
            </a:r>
          </a:p>
          <a:p>
            <a:r>
              <a:rPr lang="ru-RU" sz="2000" b="1" dirty="0">
                <a:solidFill>
                  <a:schemeClr val="tx1"/>
                </a:solidFill>
                <a:latin typeface="Times New Roman" pitchFamily="18" charset="0"/>
                <a:cs typeface="Times New Roman" pitchFamily="18" charset="0"/>
              </a:rPr>
              <a:t>Начертание вертикальных линий</a:t>
            </a:r>
            <a:r>
              <a:rPr lang="ru-RU" sz="2000" b="1" dirty="0">
                <a:latin typeface="Times New Roman" pitchFamily="18" charset="0"/>
                <a:cs typeface="Times New Roman" pitchFamily="18" charset="0"/>
              </a:rPr>
              <a:t>. </a:t>
            </a:r>
            <a:endParaRPr lang="ru-RU" sz="2000" b="1" dirty="0" smtClean="0">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Ребенка </a:t>
            </a:r>
            <a:r>
              <a:rPr lang="ru-RU" sz="2000" dirty="0">
                <a:solidFill>
                  <a:schemeClr val="tx1"/>
                </a:solidFill>
                <a:latin typeface="Times New Roman" pitchFamily="18" charset="0"/>
                <a:cs typeface="Times New Roman" pitchFamily="18" charset="0"/>
              </a:rPr>
              <a:t>сажают за стол и кладут перед ним лист бумаги в линейку. В правую руку, ребенок берет карандаш. По звуковому сигналу он должен начать как можно быстрее чертить карандашом межу двумя линейками вертикальные линии. Интервалы между ними могут быть неодинаковыми, но вертикальные линии не должны выходить за пределы горизонтальных линий. По истечении 15 сек дается звуковой сигнал о прекращении работы. После 30 сек перерыва ребенок проделывает тоже самое левой рукой. Тест считается невыполненным, если испытуемый за 15 сек начертил меньше 20 линий правой </a:t>
            </a:r>
            <a:r>
              <a:rPr lang="ru-RU" sz="2000" dirty="0" smtClean="0">
                <a:solidFill>
                  <a:schemeClr val="tx1"/>
                </a:solidFill>
                <a:latin typeface="Times New Roman" pitchFamily="18" charset="0"/>
                <a:cs typeface="Times New Roman" pitchFamily="18" charset="0"/>
              </a:rPr>
              <a:t>рукой </a:t>
            </a:r>
            <a:r>
              <a:rPr lang="ru-RU" sz="2000" dirty="0">
                <a:solidFill>
                  <a:schemeClr val="tx1"/>
                </a:solidFill>
                <a:latin typeface="Times New Roman" pitchFamily="18" charset="0"/>
                <a:cs typeface="Times New Roman" pitchFamily="18" charset="0"/>
              </a:rPr>
              <a:t>и меньше 12 левой ( для левшей-наоборот). </a:t>
            </a:r>
          </a:p>
        </p:txBody>
      </p:sp>
      <p:pic>
        <p:nvPicPr>
          <p:cNvPr id="6150" name="Picture 6"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3" y="3527916"/>
            <a:ext cx="2889417" cy="223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222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399"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sz="2400" b="1" dirty="0">
              <a:solidFill>
                <a:schemeClr val="tx1"/>
              </a:solidFill>
              <a:latin typeface="Times New Roman" pitchFamily="18" charset="0"/>
              <a:cs typeface="Times New Roman" pitchFamily="18" charset="0"/>
            </a:endParaRPr>
          </a:p>
        </p:txBody>
      </p:sp>
      <p:sp>
        <p:nvSpPr>
          <p:cNvPr id="4" name="TextBox 3"/>
          <p:cNvSpPr txBox="1"/>
          <p:nvPr/>
        </p:nvSpPr>
        <p:spPr>
          <a:xfrm>
            <a:off x="539552" y="404664"/>
            <a:ext cx="7992888" cy="5570756"/>
          </a:xfrm>
          <a:prstGeom prst="rect">
            <a:avLst/>
          </a:prstGeom>
          <a:noFill/>
        </p:spPr>
        <p:txBody>
          <a:bodyPr wrap="square" rtlCol="0">
            <a:spAutoFit/>
          </a:bodyPr>
          <a:lstStyle/>
          <a:p>
            <a:pPr algn="ctr"/>
            <a:r>
              <a:rPr lang="ru-RU" sz="2400" b="1" dirty="0">
                <a:latin typeface="Times New Roman" pitchFamily="18" charset="0"/>
                <a:cs typeface="Times New Roman" pitchFamily="18" charset="0"/>
              </a:rPr>
              <a:t>При нарушении двигательных возможностей ребенка на</a:t>
            </a:r>
            <a:r>
              <a:rPr lang="ru-RU" sz="2400" b="1" u="sng" dirty="0">
                <a:latin typeface="Times New Roman" pitchFamily="18" charset="0"/>
                <a:cs typeface="Times New Roman" pitchFamily="18" charset="0"/>
              </a:rPr>
              <a:t> </a:t>
            </a:r>
            <a:r>
              <a:rPr lang="ru-RU" sz="2400" b="1" u="sng" dirty="0">
                <a:solidFill>
                  <a:srgbClr val="C00000"/>
                </a:solidFill>
                <a:latin typeface="Times New Roman" pitchFamily="18" charset="0"/>
                <a:cs typeface="Times New Roman" pitchFamily="18" charset="0"/>
              </a:rPr>
              <a:t>уровне </a:t>
            </a:r>
            <a:r>
              <a:rPr lang="en-US" sz="2400" b="1" u="sng" dirty="0">
                <a:solidFill>
                  <a:srgbClr val="C00000"/>
                </a:solidFill>
                <a:latin typeface="Times New Roman" pitchFamily="18" charset="0"/>
                <a:cs typeface="Times New Roman" pitchFamily="18" charset="0"/>
              </a:rPr>
              <a:t>C</a:t>
            </a:r>
            <a:r>
              <a:rPr lang="ru-RU" sz="2400" b="1" u="sng" dirty="0">
                <a:solidFill>
                  <a:srgbClr val="C00000"/>
                </a:solidFill>
                <a:latin typeface="Times New Roman" pitchFamily="18" charset="0"/>
                <a:cs typeface="Times New Roman" pitchFamily="18" charset="0"/>
              </a:rPr>
              <a:t> </a:t>
            </a:r>
            <a:r>
              <a:rPr lang="ru-RU" sz="2400" b="1" dirty="0">
                <a:latin typeface="Times New Roman" pitchFamily="18" charset="0"/>
                <a:cs typeface="Times New Roman" pitchFamily="18" charset="0"/>
              </a:rPr>
              <a:t>можно отметить следующее</a:t>
            </a:r>
            <a:r>
              <a:rPr lang="ru-RU" sz="2400" b="1" dirty="0" smtClean="0">
                <a:latin typeface="Times New Roman" pitchFamily="18" charset="0"/>
                <a:cs typeface="Times New Roman" pitchFamily="18" charset="0"/>
              </a:rPr>
              <a:t>:</a:t>
            </a:r>
          </a:p>
          <a:p>
            <a:pPr algn="ctr"/>
            <a:endParaRPr lang="ru-RU" sz="2000" dirty="0">
              <a:latin typeface="Times New Roman" pitchFamily="18" charset="0"/>
              <a:cs typeface="Times New Roman" pitchFamily="18" charset="0"/>
            </a:endParaRPr>
          </a:p>
          <a:p>
            <a:pPr marL="342900" lvl="0" indent="-342900">
              <a:buFont typeface="Wingdings" pitchFamily="2" charset="2"/>
              <a:buChar char="Ø"/>
            </a:pPr>
            <a:r>
              <a:rPr lang="ru-RU" sz="2400" b="1" dirty="0">
                <a:latin typeface="Times New Roman" pitchFamily="18" charset="0"/>
                <a:cs typeface="Times New Roman" pitchFamily="18" charset="0"/>
              </a:rPr>
              <a:t>Промахивается при попытке поразить цель;</a:t>
            </a:r>
          </a:p>
          <a:p>
            <a:pPr marL="342900" lvl="0" indent="-342900">
              <a:buFont typeface="Wingdings" pitchFamily="2" charset="2"/>
              <a:buChar char="Ø"/>
            </a:pPr>
            <a:r>
              <a:rPr lang="ru-RU" sz="2400" b="1" dirty="0">
                <a:latin typeface="Times New Roman" pitchFamily="18" charset="0"/>
                <a:cs typeface="Times New Roman" pitchFamily="18" charset="0"/>
              </a:rPr>
              <a:t>Затрудняется поймать двигающийся предмет;</a:t>
            </a:r>
          </a:p>
          <a:p>
            <a:pPr marL="342900" lvl="0" indent="-342900">
              <a:buFont typeface="Wingdings" pitchFamily="2" charset="2"/>
              <a:buChar char="Ø"/>
            </a:pPr>
            <a:r>
              <a:rPr lang="ru-RU" sz="2400" b="1" dirty="0">
                <a:latin typeface="Times New Roman" pitchFamily="18" charset="0"/>
                <a:cs typeface="Times New Roman" pitchFamily="18" charset="0"/>
              </a:rPr>
              <a:t>Затрудняется в подражательных и копирующих действиях; срисовывание, изображение предмета или действия жестами;</a:t>
            </a:r>
          </a:p>
          <a:p>
            <a:pPr marL="342900" lvl="0" indent="-342900">
              <a:buFont typeface="Wingdings" pitchFamily="2" charset="2"/>
              <a:buChar char="Ø"/>
            </a:pPr>
            <a:r>
              <a:rPr lang="ru-RU" sz="2400" b="1" dirty="0">
                <a:latin typeface="Times New Roman" pitchFamily="18" charset="0"/>
                <a:cs typeface="Times New Roman" pitchFamily="18" charset="0"/>
              </a:rPr>
              <a:t>Затруднены установочно-  выжидательные движения(плохой вратарь);</a:t>
            </a:r>
          </a:p>
          <a:p>
            <a:pPr marL="342900" lvl="0" indent="-342900">
              <a:buFont typeface="Wingdings" pitchFamily="2" charset="2"/>
              <a:buChar char="Ø"/>
            </a:pPr>
            <a:r>
              <a:rPr lang="ru-RU" sz="2400" b="1" dirty="0">
                <a:latin typeface="Times New Roman" pitchFamily="18" charset="0"/>
                <a:cs typeface="Times New Roman" pitchFamily="18" charset="0"/>
              </a:rPr>
              <a:t>Не может поставить точку в заданном месте;</a:t>
            </a:r>
          </a:p>
          <a:p>
            <a:pPr marL="342900" lvl="0" indent="-342900">
              <a:buFont typeface="Wingdings" pitchFamily="2" charset="2"/>
              <a:buChar char="Ø"/>
            </a:pPr>
            <a:r>
              <a:rPr lang="ru-RU" sz="2400" b="1" dirty="0">
                <a:latin typeface="Times New Roman" pitchFamily="18" charset="0"/>
                <a:cs typeface="Times New Roman" pitchFamily="18" charset="0"/>
              </a:rPr>
              <a:t>Не может поставить язык по просьбе логопеда в указанную позицию;</a:t>
            </a:r>
          </a:p>
          <a:p>
            <a:pPr marL="342900" indent="-342900">
              <a:buFont typeface="Wingdings" pitchFamily="2" charset="2"/>
              <a:buChar char="Ø"/>
            </a:pPr>
            <a:r>
              <a:rPr lang="ru-RU" sz="2400" b="1" dirty="0">
                <a:latin typeface="Times New Roman" pitchFamily="18" charset="0"/>
                <a:cs typeface="Times New Roman" pitchFamily="18" charset="0"/>
              </a:rPr>
              <a:t>При письме строка съезжает вверх или вниз (нет зрительного контроля)</a:t>
            </a:r>
          </a:p>
        </p:txBody>
      </p:sp>
    </p:spTree>
    <p:extLst>
      <p:ext uri="{BB962C8B-B14F-4D97-AF65-F5344CB8AC3E}">
        <p14:creationId xmlns:p14="http://schemas.microsoft.com/office/powerpoint/2010/main" val="2315112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399" y="0"/>
            <a:ext cx="9144000" cy="685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sz="2400" b="1" dirty="0">
              <a:solidFill>
                <a:schemeClr val="tx1"/>
              </a:solidFill>
              <a:latin typeface="Times New Roman" pitchFamily="18" charset="0"/>
              <a:cs typeface="Times New Roman" pitchFamily="18" charset="0"/>
            </a:endParaRPr>
          </a:p>
        </p:txBody>
      </p:sp>
      <p:sp>
        <p:nvSpPr>
          <p:cNvPr id="3" name="TextBox 2"/>
          <p:cNvSpPr txBox="1"/>
          <p:nvPr/>
        </p:nvSpPr>
        <p:spPr>
          <a:xfrm>
            <a:off x="657169" y="188640"/>
            <a:ext cx="7776864" cy="6001643"/>
          </a:xfrm>
          <a:prstGeom prst="rect">
            <a:avLst/>
          </a:prstGeom>
          <a:noFill/>
        </p:spPr>
        <p:txBody>
          <a:bodyPr wrap="square" rtlCol="0">
            <a:spAutoFit/>
          </a:bodyPr>
          <a:lstStyle/>
          <a:p>
            <a:pPr algn="ctr"/>
            <a:r>
              <a:rPr lang="ru-RU" sz="2400" b="1" i="1" u="sng" dirty="0">
                <a:solidFill>
                  <a:srgbClr val="C00000"/>
                </a:solidFill>
                <a:latin typeface="Times New Roman" pitchFamily="18" charset="0"/>
                <a:cs typeface="Times New Roman" pitchFamily="18" charset="0"/>
              </a:rPr>
              <a:t>Коррекция нарушений функций уровня </a:t>
            </a:r>
            <a:r>
              <a:rPr lang="en-US" sz="2400" b="1" i="1" u="sng" dirty="0">
                <a:solidFill>
                  <a:srgbClr val="C00000"/>
                </a:solidFill>
                <a:latin typeface="Times New Roman" pitchFamily="18" charset="0"/>
                <a:cs typeface="Times New Roman" pitchFamily="18" charset="0"/>
              </a:rPr>
              <a:t>C</a:t>
            </a:r>
            <a:endParaRPr lang="ru-RU" sz="2400" b="1" i="1" u="sng" dirty="0">
              <a:solidFill>
                <a:srgbClr val="C00000"/>
              </a:solidFill>
              <a:latin typeface="Times New Roman" pitchFamily="18" charset="0"/>
              <a:cs typeface="Times New Roman" pitchFamily="18" charset="0"/>
            </a:endParaRPr>
          </a:p>
          <a:p>
            <a:pPr lvl="0" algn="ctr"/>
            <a:r>
              <a:rPr lang="ru-RU" sz="2400" dirty="0" smtClean="0">
                <a:latin typeface="Times New Roman" pitchFamily="18" charset="0"/>
                <a:cs typeface="Times New Roman" pitchFamily="18" charset="0"/>
              </a:rPr>
              <a:t> </a:t>
            </a:r>
          </a:p>
          <a:p>
            <a:pPr lvl="0" algn="ctr"/>
            <a:r>
              <a:rPr lang="ru-RU" sz="2400" dirty="0" smtClean="0">
                <a:latin typeface="Times New Roman" pitchFamily="18" charset="0"/>
                <a:cs typeface="Times New Roman" pitchFamily="18" charset="0"/>
              </a:rPr>
              <a:t>Физические </a:t>
            </a:r>
            <a:r>
              <a:rPr lang="ru-RU" sz="2400" dirty="0">
                <a:latin typeface="Times New Roman" pitchFamily="18" charset="0"/>
                <a:cs typeface="Times New Roman" pitchFamily="18" charset="0"/>
              </a:rPr>
              <a:t>упражнения </a:t>
            </a:r>
            <a:endParaRPr lang="ru-RU" sz="2400" dirty="0" smtClean="0">
              <a:latin typeface="Times New Roman" pitchFamily="18" charset="0"/>
              <a:cs typeface="Times New Roman" pitchFamily="18" charset="0"/>
            </a:endParaRPr>
          </a:p>
          <a:p>
            <a:pPr lvl="0" algn="ct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рекомендовано стоять вратарем на воротах, бросать мяч в </a:t>
            </a:r>
            <a:r>
              <a:rPr lang="ru-RU" sz="2400" dirty="0" smtClean="0">
                <a:latin typeface="Times New Roman" pitchFamily="18" charset="0"/>
                <a:cs typeface="Times New Roman" pitchFamily="18" charset="0"/>
              </a:rPr>
              <a:t>цель, метание, игра в теннис)</a:t>
            </a:r>
          </a:p>
          <a:p>
            <a:pPr lvl="0"/>
            <a:endParaRPr lang="ru-RU" sz="2400" dirty="0">
              <a:latin typeface="Times New Roman" pitchFamily="18" charset="0"/>
              <a:cs typeface="Times New Roman" pitchFamily="18" charset="0"/>
            </a:endParaRPr>
          </a:p>
          <a:p>
            <a:pPr lvl="0" algn="ctr"/>
            <a:r>
              <a:rPr lang="ru-RU" sz="2400" dirty="0">
                <a:latin typeface="Times New Roman" pitchFamily="18" charset="0"/>
                <a:cs typeface="Times New Roman" pitchFamily="18" charset="0"/>
              </a:rPr>
              <a:t>Артикуляционные упражнения </a:t>
            </a:r>
            <a:endParaRPr lang="ru-RU" sz="2400" dirty="0" smtClean="0">
              <a:latin typeface="Times New Roman" pitchFamily="18" charset="0"/>
              <a:cs typeface="Times New Roman" pitchFamily="18" charset="0"/>
            </a:endParaRPr>
          </a:p>
          <a:p>
            <a:pPr lvl="0" algn="ctr"/>
            <a:r>
              <a:rPr lang="ru-RU" sz="2400" dirty="0" smtClean="0">
                <a:latin typeface="Times New Roman" pitchFamily="18" charset="0"/>
                <a:cs typeface="Times New Roman" pitchFamily="18" charset="0"/>
              </a:rPr>
              <a:t>(</a:t>
            </a:r>
            <a:r>
              <a:rPr lang="ru-RU" sz="2400" dirty="0">
                <a:latin typeface="Times New Roman" pitchFamily="18" charset="0"/>
                <a:cs typeface="Times New Roman" pitchFamily="18" charset="0"/>
              </a:rPr>
              <a:t>рекомендована артикуляционная гимнастика перед зеркалом на переключения</a:t>
            </a:r>
            <a:r>
              <a:rPr lang="ru-RU" sz="2400" dirty="0" smtClean="0">
                <a:latin typeface="Times New Roman" pitchFamily="18" charset="0"/>
                <a:cs typeface="Times New Roman" pitchFamily="18" charset="0"/>
              </a:rPr>
              <a:t>)</a:t>
            </a:r>
          </a:p>
          <a:p>
            <a:pPr lvl="0" algn="ctr"/>
            <a:endParaRPr lang="ru-RU" sz="2400" dirty="0">
              <a:latin typeface="Times New Roman" pitchFamily="18" charset="0"/>
              <a:cs typeface="Times New Roman" pitchFamily="18" charset="0"/>
            </a:endParaRPr>
          </a:p>
          <a:p>
            <a:pPr lvl="0" algn="ctr"/>
            <a:r>
              <a:rPr lang="ru-RU" sz="2400" dirty="0">
                <a:latin typeface="Times New Roman" pitchFamily="18" charset="0"/>
                <a:cs typeface="Times New Roman" pitchFamily="18" charset="0"/>
              </a:rPr>
              <a:t>Упражнения для развития мелкой моторики (рекомендованы упражнения для формирования скорости движения, точности переключения с одного движения на другое.  Из графических упражнений- обведение контуров по пунктиру, рисование проходов в лабиринтах, срисовывание рисунков по клеточкам). </a:t>
            </a:r>
          </a:p>
        </p:txBody>
      </p:sp>
      <p:sp>
        <p:nvSpPr>
          <p:cNvPr id="4" name="Стрелка вниз 3"/>
          <p:cNvSpPr/>
          <p:nvPr/>
        </p:nvSpPr>
        <p:spPr>
          <a:xfrm>
            <a:off x="4329577" y="620688"/>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4417106" y="2132856"/>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4501543" y="3549321"/>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18567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765</Words>
  <Application>Microsoft Office PowerPoint</Application>
  <PresentationFormat>Экран (4:3)</PresentationFormat>
  <Paragraphs>52</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Админ</cp:lastModifiedBy>
  <cp:revision>16</cp:revision>
  <dcterms:created xsi:type="dcterms:W3CDTF">2025-01-29T16:52:59Z</dcterms:created>
  <dcterms:modified xsi:type="dcterms:W3CDTF">2025-01-29T20:14:37Z</dcterms:modified>
</cp:coreProperties>
</file>