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/>
  </p:normalViewPr>
  <p:slideViewPr>
    <p:cSldViewPr snapToGrid="0">
      <p:cViewPr>
        <p:scale>
          <a:sx n="66" d="100"/>
          <a:sy n="66" d="100"/>
        </p:scale>
        <p:origin x="1301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2D5F5B-B665-4F1E-A97E-CDC8D2046067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5263A-5FBF-40EE-A5A8-C7A2033E86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572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17851-F816-41DE-94BD-4FED3922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FF3B52-90D2-4C98-A508-5E01C0EFD7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84095A-BDB8-4C13-9F85-70B387E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2739B-5BE5-4AD6-A94C-FC1E92F19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CC9CFB-AB4A-4A15-9F3E-E8A1FC8CA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8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D547D4-AF6F-46D0-A706-F0D336A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A980A35-4D70-44AA-8C03-81CD7ED18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5090EC-58EB-4AB4-8FD0-169A1EEAD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25BA22-87AA-4D33-9522-51F789CD3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DDA0F1-F26E-43A7-8B2F-E948CC350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44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A126D72-FEBF-49FD-9F8C-C274BEABD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BB5B29-FB00-4824-ACF8-2949166DDE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3CB2E4-375D-47B1-A9A1-C713AA0ED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D91334-AC3B-4C90-AC3D-B3198272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E82FCB-6866-428B-B697-88123C817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51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50F1A8-B57C-4EF9-96CB-7CC1A6CC4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6BFC9B-5BD7-492E-B252-06D5796F8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2A66BB-521F-44D4-9375-19CF08C1C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8A08F8-4ACC-4DB5-87E6-A72FFA612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441766-7C81-44C3-A163-6EB402CD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4DAB9F-08F4-4F0B-8493-E73DEE14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5DA6F7-8349-421E-B6B3-55FFF828BC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467A04-1F75-4A75-89BA-2CCD030E8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269ACC-09CB-4EC2-A410-EDD0D5C68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E32F74-E878-4627-97EA-E28348F3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89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18B43-C1F1-474E-BDCD-5D4BAB27C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613D92-DEA9-40E7-933C-E54F113BD2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1FE21B-6A8C-4C35-92D2-57395B173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35F677-BAE3-444E-96DC-4753E4A1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20FC95-40C1-4E78-8422-5A8DFA226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682489-19A4-4BB4-A892-023698BA9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18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4085B-941A-4473-B65D-7B68D8AFD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47587C-0BC5-4D46-BF86-E396A8145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6BA56C-D31A-4082-A7F9-48A1AF033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7C35761-5269-4734-8280-C4F03DE5DC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EB48E8B-A595-4546-84B7-FCB7BFC742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E5E8BE8-5112-482A-937C-751F2902D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352401C-7BA1-4F0A-9B18-6C4E55E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198B32D-169D-49A8-81B5-3E50B117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1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EF272D-5E4F-487F-86EA-03421051E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DDD23FF-78A6-4AAF-A571-21A68168B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3209BCB-BF51-4A42-B163-59EEE7CD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E33EA0-6532-4DD8-A06A-E2ED5A392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501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C73449-6E37-4B25-8F45-CEF95E13B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216B9B6-7B88-42C2-8DE8-8A819E61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6293CC0-B865-4D93-93C5-DADAE5089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20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C72A2E-E7F0-4082-81B2-D9E4935C1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D2261F-1565-4C9B-9A5A-C0B523F7C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C79578-D984-45EB-9712-255C76C4AF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A5DCD4-8F88-43E3-9BB0-5C65F5631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A650A7-AE25-4AFC-993C-DEBEB8E8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22F2BE-6798-435B-957A-18403070D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36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F4A91E-F0AC-4676-9E7E-B239FA6C6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4BA8748-3220-4388-9455-12F4A3781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9E7F60-3770-4ABC-A1B5-4FB14BDD9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BCF6B9-623E-4C2D-9A8B-B90842479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5A68B3-1591-4F52-9AC8-4F4305E05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0AE6A0-7E15-47CA-819D-ABD08F45E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63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536377-5C02-4E66-BCD4-00A5E2A3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72FA91-F044-4668-B275-3517A7927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FF82B0-AF2E-4B7A-90B9-CBCA48E30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04AE1-945F-4CEC-8D10-EDDC0943AC0C}" type="datetimeFigureOut">
              <a:rPr lang="ru-RU" smtClean="0"/>
              <a:t>15.12.2024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5DBD0A-0CA0-49EA-965C-EBD94A9EA8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306AD0-0DBE-4B2E-BC18-5C0BAEDF8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FDFD1-5F49-4FAC-9F3A-21C00A0751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96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87714C9A-2BDB-4321-8A25-9E0C17374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373" y="1451604"/>
            <a:ext cx="3840588" cy="2200295"/>
          </a:xfrm>
          <a:prstGeom prst="rect">
            <a:avLst/>
          </a:prstGeom>
          <a:noFill/>
          <a:ln w="12700">
            <a:noFill/>
            <a:prstDash val="solid"/>
          </a:ln>
        </p:spPr>
      </p:pic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F6CB97C1-A80C-42C9-90FA-F466D9C825BC}"/>
              </a:ext>
            </a:extLst>
          </p:cNvPr>
          <p:cNvGrpSpPr/>
          <p:nvPr/>
        </p:nvGrpSpPr>
        <p:grpSpPr>
          <a:xfrm>
            <a:off x="9359051" y="4279365"/>
            <a:ext cx="2781247" cy="2354349"/>
            <a:chOff x="63752" y="1617861"/>
            <a:chExt cx="3499436" cy="2486371"/>
          </a:xfrm>
        </p:grpSpPr>
        <p:sp>
          <p:nvSpPr>
            <p:cNvPr id="46" name="Прямоугольник: скругленные углы 45">
              <a:extLst>
                <a:ext uri="{FF2B5EF4-FFF2-40B4-BE49-F238E27FC236}">
                  <a16:creationId xmlns:a16="http://schemas.microsoft.com/office/drawing/2014/main" id="{7AF19571-4EC1-485D-8A30-A1782C51FCCC}"/>
                </a:ext>
              </a:extLst>
            </p:cNvPr>
            <p:cNvSpPr/>
            <p:nvPr/>
          </p:nvSpPr>
          <p:spPr>
            <a:xfrm>
              <a:off x="63752" y="1617861"/>
              <a:ext cx="3499436" cy="243203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7" name="Объект 2">
              <a:extLst>
                <a:ext uri="{FF2B5EF4-FFF2-40B4-BE49-F238E27FC236}">
                  <a16:creationId xmlns:a16="http://schemas.microsoft.com/office/drawing/2014/main" id="{ED78CB60-9441-4600-B366-C25D01C90B13}"/>
                </a:ext>
              </a:extLst>
            </p:cNvPr>
            <p:cNvSpPr txBox="1">
              <a:spLocks/>
            </p:cNvSpPr>
            <p:nvPr/>
          </p:nvSpPr>
          <p:spPr>
            <a:xfrm>
              <a:off x="145091" y="1684428"/>
              <a:ext cx="3369642" cy="24198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endParaRPr lang="ru-RU" sz="1000" dirty="0">
                <a:latin typeface="+mj-lt"/>
              </a:endParaRPr>
            </a:p>
          </p:txBody>
        </p:sp>
      </p:grp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E9F4D25B-49F4-4201-B456-C67DAD50EB8C}"/>
              </a:ext>
            </a:extLst>
          </p:cNvPr>
          <p:cNvSpPr/>
          <p:nvPr/>
        </p:nvSpPr>
        <p:spPr>
          <a:xfrm>
            <a:off x="63751" y="1619098"/>
            <a:ext cx="3499436" cy="24320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1B81D3-DD20-4254-8E4B-5694525D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478" y="232982"/>
            <a:ext cx="7736931" cy="1014963"/>
          </a:xfrm>
          <a:solidFill>
            <a:schemeClr val="accent6">
              <a:lumMod val="60000"/>
              <a:lumOff val="40000"/>
            </a:schemeClr>
          </a:solidFill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7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Языковая репрезентация социальной структуры юга в романе Маргарет Митчелл «Унесенные ветром»</a:t>
            </a:r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C9B6DD8B-97F9-44EB-AA55-A4ECECB0A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3697" y="67618"/>
            <a:ext cx="2678090" cy="680040"/>
          </a:xfrm>
          <a:solidFill>
            <a:schemeClr val="bg1">
              <a:lumMod val="95000"/>
            </a:schemeClr>
          </a:solidFill>
          <a:ln w="9525">
            <a:noFill/>
            <a:prstDash val="lgDash"/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050" dirty="0">
                <a:latin typeface="+mj-lt"/>
              </a:rPr>
              <a:t>Терентьева Яна Александровна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050" dirty="0">
                <a:latin typeface="+mj-lt"/>
              </a:rPr>
              <a:t>2 курс магистратуры, РГПУ им. А. И. Герцена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050" dirty="0">
                <a:latin typeface="+mj-lt"/>
              </a:rPr>
              <a:t>yan.terenteva@gmail.com</a:t>
            </a:r>
            <a:endParaRPr lang="ru-RU" sz="1050" dirty="0">
              <a:latin typeface="+mj-lt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4517374A-D711-42D5-8C42-220F2181B0C8}"/>
              </a:ext>
            </a:extLst>
          </p:cNvPr>
          <p:cNvSpPr txBox="1">
            <a:spLocks/>
          </p:cNvSpPr>
          <p:nvPr/>
        </p:nvSpPr>
        <p:spPr>
          <a:xfrm>
            <a:off x="9423697" y="779174"/>
            <a:ext cx="2678091" cy="54081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prstDash val="lgDash"/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050" dirty="0">
                <a:latin typeface="+mj-lt"/>
              </a:rPr>
              <a:t>Науч. рук.: доктор филологических наук, доцент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050" dirty="0">
                <a:latin typeface="+mj-lt"/>
              </a:rPr>
              <a:t>Клейменова Виктория Юрьевна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B56B6C21-B960-4421-8003-CFCE41C4ADDB}"/>
              </a:ext>
            </a:extLst>
          </p:cNvPr>
          <p:cNvSpPr txBox="1">
            <a:spLocks/>
          </p:cNvSpPr>
          <p:nvPr/>
        </p:nvSpPr>
        <p:spPr>
          <a:xfrm>
            <a:off x="145090" y="1685665"/>
            <a:ext cx="3369642" cy="24198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1600" b="1" dirty="0">
                <a:latin typeface="+mj-lt"/>
              </a:rPr>
              <a:t>Актуальность и цель исследования: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200" u="sng" dirty="0">
                <a:latin typeface="+mj-lt"/>
              </a:rPr>
              <a:t>Актуальность:</a:t>
            </a:r>
            <a:r>
              <a:rPr lang="ru-RU" sz="1000" dirty="0">
                <a:latin typeface="+mj-lt"/>
              </a:rPr>
              <a:t> 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Роман «Унесенные ветром»</a:t>
            </a:r>
            <a:r>
              <a:rPr lang="ru-RU" sz="1000" i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- 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уникальный лингвистический источник, отражающий особенности </a:t>
            </a:r>
            <a:r>
              <a:rPr lang="ru-RU" sz="10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социальной структуры 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американского Юга в период до, во время и после Гражданской войны, являющейся истоками расовых предубеждений современного общества США.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200" u="sng" dirty="0">
                <a:latin typeface="+mj-lt"/>
              </a:rPr>
              <a:t>Цель:</a:t>
            </a:r>
            <a:r>
              <a:rPr lang="ru-RU" sz="1200" dirty="0">
                <a:latin typeface="+mj-lt"/>
              </a:rPr>
              <a:t> 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выявить и систематизировать </a:t>
            </a:r>
            <a:r>
              <a:rPr lang="ru-RU" sz="10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языковые средства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отражающие социальную структуру юга </a:t>
            </a:r>
            <a:r>
              <a:rPr lang="ru-RU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США в период до, во время и после Гражданской войны в романе Маргарет Митчелл</a:t>
            </a:r>
            <a:r>
              <a:rPr lang="en-US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«Унесенные ветром».</a:t>
            </a:r>
            <a:endParaRPr lang="ru-RU" sz="1000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endParaRPr lang="ru-RU" sz="1000" dirty="0">
              <a:latin typeface="+mj-lt"/>
            </a:endParaRPr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id="{1457A7FF-9BE3-452A-86A4-AC8A43487763}"/>
              </a:ext>
            </a:extLst>
          </p:cNvPr>
          <p:cNvGrpSpPr/>
          <p:nvPr/>
        </p:nvGrpSpPr>
        <p:grpSpPr>
          <a:xfrm>
            <a:off x="8621491" y="1656805"/>
            <a:ext cx="3499436" cy="2419804"/>
            <a:chOff x="96635" y="4199970"/>
            <a:chExt cx="3499436" cy="2419804"/>
          </a:xfrm>
        </p:grpSpPr>
        <p:sp>
          <p:nvSpPr>
            <p:cNvPr id="32" name="Прямоугольник: скругленные углы 31">
              <a:extLst>
                <a:ext uri="{FF2B5EF4-FFF2-40B4-BE49-F238E27FC236}">
                  <a16:creationId xmlns:a16="http://schemas.microsoft.com/office/drawing/2014/main" id="{C1A3D9EC-120B-4AD2-A78A-FFAF6F005B21}"/>
                </a:ext>
              </a:extLst>
            </p:cNvPr>
            <p:cNvSpPr/>
            <p:nvPr/>
          </p:nvSpPr>
          <p:spPr>
            <a:xfrm>
              <a:off x="96635" y="4199970"/>
              <a:ext cx="3499436" cy="241980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бъект 2">
              <a:extLst>
                <a:ext uri="{FF2B5EF4-FFF2-40B4-BE49-F238E27FC236}">
                  <a16:creationId xmlns:a16="http://schemas.microsoft.com/office/drawing/2014/main" id="{471FA245-D08C-471E-A184-D237C7C6A284}"/>
                </a:ext>
              </a:extLst>
            </p:cNvPr>
            <p:cNvSpPr txBox="1">
              <a:spLocks/>
            </p:cNvSpPr>
            <p:nvPr/>
          </p:nvSpPr>
          <p:spPr>
            <a:xfrm>
              <a:off x="103959" y="4199970"/>
              <a:ext cx="3492112" cy="24198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spcBef>
                  <a:spcPts val="0"/>
                </a:spcBef>
                <a:buNone/>
              </a:pPr>
              <a:r>
                <a:rPr lang="ru-RU" sz="1600" b="1" dirty="0">
                  <a:latin typeface="+mj-lt"/>
                </a:rPr>
                <a:t>Задачи: </a:t>
              </a:r>
            </a:p>
            <a:p>
              <a:pPr marL="342900" indent="-216000" fontAlgn="base">
                <a:lnSpc>
                  <a:spcPct val="100000"/>
                </a:lnSpc>
                <a:tabLst>
                  <a:tab pos="457200" algn="l"/>
                </a:tabLst>
              </a:pP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Выявить лексические маркеры социальной структуры довоенного юга;</a:t>
              </a:r>
            </a:p>
            <a:p>
              <a:pPr marL="342900" indent="-216000" fontAlgn="base">
                <a:lnSpc>
                  <a:spcPct val="100000"/>
                </a:lnSpc>
                <a:tabLst>
                  <a:tab pos="457200" algn="l"/>
                </a:tabLst>
              </a:pP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Рассмотреть языковые средства, используемые для характеристики представителей новых социальных групп периода Реконструкции;</a:t>
              </a:r>
            </a:p>
            <a:p>
              <a:pPr marL="342900" indent="-216000" fontAlgn="base">
                <a:lnSpc>
                  <a:spcPct val="100000"/>
                </a:lnSpc>
                <a:tabLst>
                  <a:tab pos="457200" algn="l"/>
                </a:tabLst>
              </a:pP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Выявить динамику языковой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cs typeface="Times New Roman" panose="02020603050405020304" pitchFamily="18" charset="0"/>
                </a:rPr>
                <a:t>репрезентации жизненного уклада в условиях довоенного периода, войны и реконструкции, а также лексические единицы, репрезентирующие распад старого порядка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и возникновение новой социальной реальности.</a:t>
              </a:r>
              <a:endParaRPr lang="ru-RU" sz="1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" name="Объект 2">
            <a:extLst>
              <a:ext uri="{FF2B5EF4-FFF2-40B4-BE49-F238E27FC236}">
                <a16:creationId xmlns:a16="http://schemas.microsoft.com/office/drawing/2014/main" id="{4CDF56AE-6921-4B0D-8F78-4DE31752683D}"/>
              </a:ext>
            </a:extLst>
          </p:cNvPr>
          <p:cNvSpPr txBox="1">
            <a:spLocks/>
          </p:cNvSpPr>
          <p:nvPr/>
        </p:nvSpPr>
        <p:spPr>
          <a:xfrm>
            <a:off x="3570510" y="1451604"/>
            <a:ext cx="2022409" cy="593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dirty="0">
                <a:latin typeface="+mj-lt"/>
              </a:rPr>
              <a:t>Результаты:</a:t>
            </a:r>
          </a:p>
          <a:p>
            <a:endParaRPr lang="ru-RU" sz="2400" dirty="0">
              <a:latin typeface="+mj-lt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BFC53245-9EDD-4FFF-9D4E-B312182E3A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827" y="3733544"/>
            <a:ext cx="6695901" cy="297633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2C5F6F50-2E5E-4744-A48F-78B8AA6C21BF}"/>
              </a:ext>
            </a:extLst>
          </p:cNvPr>
          <p:cNvGrpSpPr/>
          <p:nvPr/>
        </p:nvGrpSpPr>
        <p:grpSpPr>
          <a:xfrm>
            <a:off x="63751" y="1619098"/>
            <a:ext cx="3499436" cy="2486371"/>
            <a:chOff x="63752" y="1617861"/>
            <a:chExt cx="3499436" cy="2486371"/>
          </a:xfrm>
        </p:grpSpPr>
        <p:sp>
          <p:nvSpPr>
            <p:cNvPr id="34" name="Прямоугольник: скругленные углы 33">
              <a:extLst>
                <a:ext uri="{FF2B5EF4-FFF2-40B4-BE49-F238E27FC236}">
                  <a16:creationId xmlns:a16="http://schemas.microsoft.com/office/drawing/2014/main" id="{3C1815F5-891F-4E0E-A466-A4A73D350E3F}"/>
                </a:ext>
              </a:extLst>
            </p:cNvPr>
            <p:cNvSpPr/>
            <p:nvPr/>
          </p:nvSpPr>
          <p:spPr>
            <a:xfrm>
              <a:off x="63752" y="1617861"/>
              <a:ext cx="3499436" cy="243203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5" name="Объект 2">
              <a:extLst>
                <a:ext uri="{FF2B5EF4-FFF2-40B4-BE49-F238E27FC236}">
                  <a16:creationId xmlns:a16="http://schemas.microsoft.com/office/drawing/2014/main" id="{B67DF69E-C462-430E-A06A-CCC84583FC5A}"/>
                </a:ext>
              </a:extLst>
            </p:cNvPr>
            <p:cNvSpPr txBox="1">
              <a:spLocks/>
            </p:cNvSpPr>
            <p:nvPr/>
          </p:nvSpPr>
          <p:spPr>
            <a:xfrm>
              <a:off x="145091" y="1684428"/>
              <a:ext cx="3369642" cy="24198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00000"/>
                </a:lnSpc>
                <a:buNone/>
              </a:pPr>
              <a:r>
                <a:rPr lang="ru-RU" sz="1600" b="1" dirty="0">
                  <a:latin typeface="+mj-lt"/>
                </a:rPr>
                <a:t>Актуальность и цель исследования:</a:t>
              </a:r>
            </a:p>
            <a:p>
              <a:pPr marL="0" indent="0">
                <a:lnSpc>
                  <a:spcPct val="100000"/>
                </a:lnSpc>
                <a:buNone/>
              </a:pPr>
              <a:r>
                <a:rPr lang="ru-RU" sz="1200" u="sng" dirty="0">
                  <a:latin typeface="+mj-lt"/>
                </a:rPr>
                <a:t>Актуальность:</a:t>
              </a:r>
              <a:r>
                <a:rPr lang="ru-RU" sz="1000" dirty="0">
                  <a:latin typeface="+mj-lt"/>
                </a:rPr>
                <a:t>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Роман «Унесенные ветром»</a:t>
              </a:r>
              <a:r>
                <a:rPr lang="ru-RU" sz="1000" i="1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 -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уникальный лингвистический источник, отражающий особенности </a:t>
              </a:r>
              <a:r>
                <a:rPr lang="ru-RU" sz="1000" b="1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социальной структуры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</a:rPr>
                <a:t>американского Юга в период до, во время и после Гражданской войны, являющейся истоками расовых предубеждений современного общества США. </a:t>
              </a:r>
            </a:p>
            <a:p>
              <a:pPr marL="0" indent="0">
                <a:lnSpc>
                  <a:spcPct val="100000"/>
                </a:lnSpc>
                <a:buNone/>
              </a:pPr>
              <a:r>
                <a:rPr lang="ru-RU" sz="1200" u="sng" dirty="0">
                  <a:latin typeface="+mj-lt"/>
                </a:rPr>
                <a:t>Цель:</a:t>
              </a:r>
              <a:r>
                <a:rPr lang="ru-RU" sz="1200" dirty="0">
                  <a:latin typeface="+mj-lt"/>
                </a:rPr>
                <a:t>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выявить и систематизировать </a:t>
              </a:r>
              <a:r>
                <a:rPr lang="ru-RU" sz="1000" b="1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языковые средства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, отражающие социальную структуру юга </a:t>
              </a:r>
              <a:r>
                <a:rPr lang="ru-RU" sz="1000" dirty="0"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США в период до, во время и после Гражданской войны в романе Маргарет Митчелл</a:t>
              </a:r>
              <a:r>
                <a:rPr lang="en-US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000" dirty="0">
                  <a:solidFill>
                    <a:srgbClr val="00000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rPr>
                <a:t>«Унесенные ветром».</a:t>
              </a:r>
              <a:endParaRPr lang="ru-RU" sz="1000" dirty="0">
                <a:latin typeface="+mj-lt"/>
              </a:endParaRPr>
            </a:p>
            <a:p>
              <a:pPr marL="0" indent="0">
                <a:lnSpc>
                  <a:spcPct val="100000"/>
                </a:lnSpc>
                <a:buNone/>
              </a:pPr>
              <a:endParaRPr lang="ru-RU" sz="1000" dirty="0">
                <a:latin typeface="+mj-lt"/>
              </a:endParaRPr>
            </a:p>
          </p:txBody>
        </p:sp>
      </p:grpSp>
      <p:grpSp>
        <p:nvGrpSpPr>
          <p:cNvPr id="37" name="Группа 36">
            <a:extLst>
              <a:ext uri="{FF2B5EF4-FFF2-40B4-BE49-F238E27FC236}">
                <a16:creationId xmlns:a16="http://schemas.microsoft.com/office/drawing/2014/main" id="{97510889-396B-4970-9E65-5B52DC86C5DB}"/>
              </a:ext>
            </a:extLst>
          </p:cNvPr>
          <p:cNvGrpSpPr/>
          <p:nvPr/>
        </p:nvGrpSpPr>
        <p:grpSpPr>
          <a:xfrm>
            <a:off x="51702" y="4476622"/>
            <a:ext cx="2540223" cy="1785939"/>
            <a:chOff x="63752" y="1617861"/>
            <a:chExt cx="3499436" cy="2486371"/>
          </a:xfrm>
        </p:grpSpPr>
        <p:sp>
          <p:nvSpPr>
            <p:cNvPr id="38" name="Прямоугольник: скругленные углы 37">
              <a:extLst>
                <a:ext uri="{FF2B5EF4-FFF2-40B4-BE49-F238E27FC236}">
                  <a16:creationId xmlns:a16="http://schemas.microsoft.com/office/drawing/2014/main" id="{7924B493-4DB1-43E9-817D-2055A2999599}"/>
                </a:ext>
              </a:extLst>
            </p:cNvPr>
            <p:cNvSpPr/>
            <p:nvPr/>
          </p:nvSpPr>
          <p:spPr>
            <a:xfrm>
              <a:off x="63752" y="1617861"/>
              <a:ext cx="3499436" cy="243203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Объект 2">
              <a:extLst>
                <a:ext uri="{FF2B5EF4-FFF2-40B4-BE49-F238E27FC236}">
                  <a16:creationId xmlns:a16="http://schemas.microsoft.com/office/drawing/2014/main" id="{E604F710-F4EB-4845-A882-A370E4F59287}"/>
                </a:ext>
              </a:extLst>
            </p:cNvPr>
            <p:cNvSpPr txBox="1">
              <a:spLocks/>
            </p:cNvSpPr>
            <p:nvPr/>
          </p:nvSpPr>
          <p:spPr>
            <a:xfrm>
              <a:off x="145091" y="1684428"/>
              <a:ext cx="3369642" cy="24198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None/>
              </a:pPr>
              <a:endParaRPr lang="ru-RU" sz="1000" dirty="0">
                <a:latin typeface="+mj-lt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5E2185B7-8C63-4179-9F77-CBBCF664E6F2}"/>
              </a:ext>
            </a:extLst>
          </p:cNvPr>
          <p:cNvSpPr txBox="1"/>
          <p:nvPr/>
        </p:nvSpPr>
        <p:spPr>
          <a:xfrm>
            <a:off x="92170" y="4776641"/>
            <a:ext cx="2540223" cy="11131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ts val="1000"/>
              </a:spcBef>
              <a:buNone/>
            </a:pPr>
            <a:r>
              <a:rPr lang="ru-RU" sz="1600" b="1" dirty="0">
                <a:latin typeface="+mj-lt"/>
              </a:rPr>
              <a:t>Материал исследования: 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ru-RU" sz="1400" dirty="0">
                <a:latin typeface="+mj-lt"/>
              </a:rPr>
              <a:t>роман Маргарет Митчелл «Унесенные ветром» (</a:t>
            </a:r>
            <a:r>
              <a:rPr lang="en-US" sz="1400" dirty="0">
                <a:latin typeface="+mj-lt"/>
              </a:rPr>
              <a:t>“Gone with the Wind”)</a:t>
            </a:r>
            <a:endParaRPr lang="ru-RU" sz="1400" dirty="0">
              <a:latin typeface="+mj-lt"/>
            </a:endParaRP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A854A819-058B-4913-BCEE-A1E09B878CD1}"/>
              </a:ext>
            </a:extLst>
          </p:cNvPr>
          <p:cNvSpPr txBox="1">
            <a:spLocks/>
          </p:cNvSpPr>
          <p:nvPr/>
        </p:nvSpPr>
        <p:spPr>
          <a:xfrm>
            <a:off x="9399518" y="4376359"/>
            <a:ext cx="2816422" cy="2181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1600" b="1" dirty="0">
                <a:latin typeface="+mj-lt"/>
              </a:rPr>
              <a:t>Выводы: </a:t>
            </a:r>
            <a:endParaRPr lang="en-US" sz="1600" b="1" dirty="0"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0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Гражданская война и последующий период реконструкции стали ключевыми этапами социальных изменений в южном обществе, что отражено в языке романа. Митчелл мастерски использует лексические средства для демонстрации распада старого уклада, формирования новых социальных реалий и напряжения между различными группами.</a:t>
            </a:r>
            <a:endParaRPr lang="ru-RU" sz="1000" dirty="0">
              <a:latin typeface="+mj-lt"/>
              <a:ea typeface="Times New Roman" panose="02020603050405020304" pitchFamily="18" charset="0"/>
            </a:endParaRPr>
          </a:p>
          <a:p>
            <a:endParaRPr lang="ru-RU" sz="1000" dirty="0">
              <a:latin typeface="+mj-lt"/>
            </a:endParaRPr>
          </a:p>
        </p:txBody>
      </p:sp>
      <p:pic>
        <p:nvPicPr>
          <p:cNvPr id="50" name="Рисунок 49">
            <a:extLst>
              <a:ext uri="{FF2B5EF4-FFF2-40B4-BE49-F238E27FC236}">
                <a16:creationId xmlns:a16="http://schemas.microsoft.com/office/drawing/2014/main" id="{A5332471-5BAF-4A8D-8A13-C29CE0B33A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090" y="132255"/>
            <a:ext cx="1207099" cy="1187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9330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310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Языковая репрезентация социальной структуры юга в романе Маргарет Митчелл «Унесенные ветром»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Языковая репрезентация социальной структуры юга в романе Маргарет Митчелл «Унесенные ветром».</dc:title>
  <dc:creator>Яна Терентьева</dc:creator>
  <cp:lastModifiedBy>Яна Терентьева</cp:lastModifiedBy>
  <cp:revision>6</cp:revision>
  <dcterms:created xsi:type="dcterms:W3CDTF">2024-12-15T11:25:00Z</dcterms:created>
  <dcterms:modified xsi:type="dcterms:W3CDTF">2024-12-15T13:44:12Z</dcterms:modified>
</cp:coreProperties>
</file>