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4" r:id="rId7"/>
    <p:sldId id="260" r:id="rId8"/>
    <p:sldId id="261" r:id="rId9"/>
    <p:sldId id="262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106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559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639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292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09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76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24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82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993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945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67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9D584-1C14-45ED-B78B-BB8CE5A6C961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7633F-45DB-4962-82C3-27F84BA61A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72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1848" r="1468" b="15403"/>
          <a:stretch/>
        </p:blipFill>
        <p:spPr>
          <a:xfrm>
            <a:off x="420914" y="203201"/>
            <a:ext cx="7794172" cy="44558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5657" y="3763963"/>
            <a:ext cx="10609943" cy="1838552"/>
          </a:xfrm>
        </p:spPr>
        <p:txBody>
          <a:bodyPr/>
          <a:lstStyle/>
          <a:p>
            <a:r>
              <a:rPr lang="ru-RU" i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Язык жестов в разных странах</a:t>
            </a:r>
            <a:endParaRPr lang="ru-RU" i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49257" y="7129010"/>
            <a:ext cx="9144000" cy="165576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360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9959" y="2656113"/>
            <a:ext cx="5313841" cy="37156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62843"/>
            <a:ext cx="10515600" cy="1325563"/>
          </a:xfrm>
        </p:spPr>
        <p:txBody>
          <a:bodyPr>
            <a:noAutofit/>
          </a:bodyPr>
          <a:lstStyle/>
          <a:p>
            <a:r>
              <a:rPr lang="ru-RU" sz="3200" i="1" dirty="0" smtClean="0"/>
              <a:t>Жесты - это универсальный способ общения, который не зависит от знаний иностранных языков. Однако интересно, как один и тот же жест может вызывать такие разные эмоциональные реакции в зависимости от культурного контекста.</a:t>
            </a:r>
            <a:endParaRPr lang="ru-RU" sz="32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-1640114" y="1825624"/>
            <a:ext cx="1404257" cy="83048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6005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3399"/>
                </a:solidFill>
              </a:rPr>
              <a:t>Коза</a:t>
            </a:r>
            <a:endParaRPr lang="ru-RU" i="1" dirty="0">
              <a:solidFill>
                <a:srgbClr val="FF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1057" y="6858000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688" y="1587046"/>
            <a:ext cx="9108998" cy="450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45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3399"/>
                </a:solidFill>
              </a:rPr>
              <a:t>Большой палец вверх</a:t>
            </a:r>
            <a:endParaRPr lang="ru-RU" i="1" dirty="0">
              <a:solidFill>
                <a:srgbClr val="FF3399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35108" y="1941739"/>
            <a:ext cx="5860206" cy="390412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3200" y="1982107"/>
            <a:ext cx="496388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>
                <a:latin typeface="Bahnschrift Light" panose="020B0502040204020203" pitchFamily="34" charset="0"/>
              </a:rPr>
              <a:t>Греция — «Замолчи».</a:t>
            </a:r>
          </a:p>
          <a:p>
            <a:endParaRPr lang="ru-RU" sz="2400" dirty="0" smtClean="0">
              <a:latin typeface="Bahnschrift Light" panose="020B0502040204020203" pitchFamily="34" charset="0"/>
            </a:endParaRPr>
          </a:p>
          <a:p>
            <a:r>
              <a:rPr lang="ru-RU" sz="2400" dirty="0" smtClean="0">
                <a:latin typeface="Bahnschrift Light" panose="020B0502040204020203" pitchFamily="34" charset="0"/>
              </a:rPr>
              <a:t>Индонезия — цифра «6».</a:t>
            </a:r>
          </a:p>
          <a:p>
            <a:endParaRPr lang="ru-RU" sz="2400" dirty="0" smtClean="0">
              <a:latin typeface="Bahnschrift Light" panose="020B0502040204020203" pitchFamily="34" charset="0"/>
            </a:endParaRPr>
          </a:p>
          <a:p>
            <a:r>
              <a:rPr lang="ru-RU" sz="2400" dirty="0" smtClean="0">
                <a:latin typeface="Bahnschrift Light" panose="020B0502040204020203" pitchFamily="34" charset="0"/>
              </a:rPr>
              <a:t>Европа — если показывать этим жестом за плечо, он значит «Да иди ты!».</a:t>
            </a:r>
            <a:endParaRPr lang="ru-RU" sz="24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995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3399"/>
                </a:solidFill>
              </a:rPr>
              <a:t>Победа/мир («</a:t>
            </a:r>
            <a:r>
              <a:rPr lang="ru-RU" i="1" dirty="0" err="1" smtClean="0">
                <a:solidFill>
                  <a:srgbClr val="FF3399"/>
                </a:solidFill>
              </a:rPr>
              <a:t>виктори</a:t>
            </a:r>
            <a:r>
              <a:rPr lang="ru-RU" i="1" dirty="0" smtClean="0">
                <a:solidFill>
                  <a:srgbClr val="FF3399"/>
                </a:solidFill>
              </a:rPr>
              <a:t>»/«</a:t>
            </a:r>
            <a:r>
              <a:rPr lang="ru-RU" i="1" dirty="0" err="1" smtClean="0">
                <a:solidFill>
                  <a:srgbClr val="FF3399"/>
                </a:solidFill>
              </a:rPr>
              <a:t>пис</a:t>
            </a:r>
            <a:r>
              <a:rPr lang="ru-RU" i="1" dirty="0" smtClean="0">
                <a:solidFill>
                  <a:srgbClr val="FF3399"/>
                </a:solidFill>
              </a:rPr>
              <a:t>»)</a:t>
            </a:r>
            <a:endParaRPr lang="ru-RU" i="1" dirty="0">
              <a:solidFill>
                <a:srgbClr val="FF3399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9689" y="2183380"/>
            <a:ext cx="5915735" cy="339010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3918" y="2314192"/>
            <a:ext cx="53557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ahnschrift Light" panose="020B0502040204020203" pitchFamily="34" charset="0"/>
              </a:rPr>
              <a:t>Великобритания и Ирландия, Австралия — если ладонь повернута к себе, превращается в оскорбительное «Пошел ты».</a:t>
            </a:r>
            <a:endParaRPr lang="ru-RU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838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3399"/>
                </a:solidFill>
              </a:rPr>
              <a:t>Щепоть</a:t>
            </a:r>
            <a:endParaRPr lang="ru-RU" i="1" dirty="0">
              <a:solidFill>
                <a:srgbClr val="FF3399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709" y="1825625"/>
            <a:ext cx="879058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141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err="1" smtClean="0">
                <a:solidFill>
                  <a:srgbClr val="FF3399"/>
                </a:solidFill>
              </a:rPr>
              <a:t>Окей</a:t>
            </a:r>
            <a:endParaRPr lang="ru-RU" i="1" dirty="0">
              <a:solidFill>
                <a:srgbClr val="FF3399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8287" y="2065224"/>
            <a:ext cx="5675170" cy="340666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8686" y="2065224"/>
            <a:ext cx="51380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ahnschrift Light" panose="020B0502040204020203" pitchFamily="34" charset="0"/>
              </a:rPr>
              <a:t>Франция, Бельгия — «полный ноль», «не заслуживает внимания», «ничего не вышло».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Бразилия — непристойный и вульгарный жест</a:t>
            </a:r>
            <a:endParaRPr lang="ru-RU" dirty="0">
              <a:latin typeface="Bahnschrift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8686" y="3542552"/>
            <a:ext cx="51380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ahnschrift Light" panose="020B0502040204020203" pitchFamily="34" charset="0"/>
              </a:rPr>
              <a:t>Турция, Венесуэла, Кипр — указание на представителя нетрадиционной ориентации.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Япония — означает деньги (как круглая монетка).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Сирия — «Пошел к черту».</a:t>
            </a:r>
            <a:endParaRPr lang="ru-RU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297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3399"/>
                </a:solidFill>
              </a:rPr>
              <a:t>Указательный палец у виска</a:t>
            </a:r>
            <a:endParaRPr lang="ru-RU" i="1" dirty="0">
              <a:solidFill>
                <a:srgbClr val="FF3399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20871" y="2455069"/>
            <a:ext cx="5832929" cy="32850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1543" y="262025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Bahnschrift Light" panose="020B0502040204020203" pitchFamily="34" charset="0"/>
              </a:rPr>
              <a:t>Франция — «Ну ты и дурак».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Голландия — «А это было умно».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Великобритания — «Живи своим умом».</a:t>
            </a:r>
            <a:endParaRPr lang="ru-RU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030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3399"/>
                </a:solidFill>
              </a:rPr>
              <a:t>Выставленная вперед ладонь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5657" y="2086882"/>
            <a:ext cx="4865914" cy="376446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9514" y="2464750"/>
            <a:ext cx="47933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Bahnschrift Light" panose="020B0502040204020203" pitchFamily="34" charset="0"/>
              </a:rPr>
              <a:t>Италия — «Чего ты хочешь?!»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Египет — «Буду через минуту».</a:t>
            </a:r>
          </a:p>
          <a:p>
            <a:endParaRPr lang="ru-RU" dirty="0" smtClean="0">
              <a:latin typeface="Bahnschrift Light" panose="020B0502040204020203" pitchFamily="34" charset="0"/>
            </a:endParaRPr>
          </a:p>
          <a:p>
            <a:r>
              <a:rPr lang="ru-RU" dirty="0" smtClean="0">
                <a:latin typeface="Bahnschrift Light" panose="020B0502040204020203" pitchFamily="34" charset="0"/>
              </a:rPr>
              <a:t>Греция — оскорбляющий жест, который показывают в порыве крайней злости.</a:t>
            </a:r>
            <a:endParaRPr lang="ru-RU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465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172" y="164949"/>
            <a:ext cx="10239828" cy="2973161"/>
          </a:xfrm>
        </p:spPr>
        <p:txBody>
          <a:bodyPr>
            <a:normAutofit fontScale="90000"/>
          </a:bodyPr>
          <a:lstStyle/>
          <a:p>
            <a:r>
              <a:rPr lang="ru-RU" sz="2800" i="1" dirty="0" smtClean="0">
                <a:solidFill>
                  <a:srgbClr val="FF3399"/>
                </a:solidFill>
                <a:latin typeface="Bahnschrift Light" panose="020B0502040204020203" pitchFamily="34" charset="0"/>
              </a:rPr>
              <a:t>Язык жестов представляет собой уникальную и богатую систему невербального общения, варьирующуюся в зависимости от культурных и социальных контекстов разных стран. Все мы знаем, что одни и те же жесты могут сильно отличаться по своим значениям в различных регионах</a:t>
            </a:r>
            <a:r>
              <a:rPr lang="en-US" sz="2800" i="1" dirty="0" smtClean="0">
                <a:solidFill>
                  <a:srgbClr val="FF3399"/>
                </a:solidFill>
                <a:latin typeface="Bahnschrift Light" panose="020B0502040204020203" pitchFamily="34" charset="0"/>
              </a:rPr>
              <a:t> </a:t>
            </a:r>
            <a:r>
              <a:rPr lang="ru-RU" sz="2800" i="1" dirty="0" smtClean="0">
                <a:solidFill>
                  <a:srgbClr val="FF3399"/>
                </a:solidFill>
                <a:latin typeface="Bahnschrift Light" panose="020B0502040204020203" pitchFamily="34" charset="0"/>
              </a:rPr>
              <a:t>.Понимание языка жестов требует внимательного изучения и уважительного отношения к культурным особенностями разных народов.</a:t>
            </a:r>
            <a:endParaRPr lang="ru-RU" sz="2800" i="1" dirty="0">
              <a:solidFill>
                <a:srgbClr val="FF3399"/>
              </a:solidFill>
              <a:latin typeface="Bahnschrift Light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29857" y="6858000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228" y="2928258"/>
            <a:ext cx="5388429" cy="359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323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264</Words>
  <Application>Microsoft Office PowerPoint</Application>
  <PresentationFormat>Широкоэкранный</PresentationFormat>
  <Paragraphs>35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Bahnschrift Light</vt:lpstr>
      <vt:lpstr>Calibri</vt:lpstr>
      <vt:lpstr>Calibri Light</vt:lpstr>
      <vt:lpstr>Тема Office</vt:lpstr>
      <vt:lpstr>Язык жестов в разных странах</vt:lpstr>
      <vt:lpstr>Жесты - это универсальный способ общения, который не зависит от знаний иностранных языков. Однако интересно, как один и тот же жест может вызывать такие разные эмоциональные реакции в зависимости от культурного контекста.</vt:lpstr>
      <vt:lpstr>Коза</vt:lpstr>
      <vt:lpstr>Большой палец вверх</vt:lpstr>
      <vt:lpstr>Победа/мир («виктори»/«пис»)</vt:lpstr>
      <vt:lpstr>Щепоть</vt:lpstr>
      <vt:lpstr>Окей</vt:lpstr>
      <vt:lpstr>Указательный палец у виска</vt:lpstr>
      <vt:lpstr>Выставленная вперед ладонь </vt:lpstr>
      <vt:lpstr>Язык жестов представляет собой уникальную и богатую систему невербального общения, варьирующуюся в зависимости от культурных и социальных контекстов разных стран. Все мы знаем, что одни и те же жесты могут сильно отличаться по своим значениям в различных регионах .Понимание языка жестов требует внимательного изучения и уважительного отношения к культурным особенностями разных народов.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жестов в разных странах</dc:title>
  <dc:creator>Пользователь</dc:creator>
  <cp:lastModifiedBy>Пользователь</cp:lastModifiedBy>
  <cp:revision>4</cp:revision>
  <dcterms:created xsi:type="dcterms:W3CDTF">2024-12-22T21:22:33Z</dcterms:created>
  <dcterms:modified xsi:type="dcterms:W3CDTF">2024-12-22T21:50:42Z</dcterms:modified>
</cp:coreProperties>
</file>