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267" r:id="rId7"/>
    <p:sldId id="310" r:id="rId8"/>
    <p:sldId id="317" r:id="rId9"/>
    <p:sldId id="326" r:id="rId10"/>
    <p:sldId id="318" r:id="rId11"/>
    <p:sldId id="327" r:id="rId12"/>
    <p:sldId id="328" r:id="rId13"/>
    <p:sldId id="329" r:id="rId14"/>
    <p:sldId id="311" r:id="rId15"/>
    <p:sldId id="319" r:id="rId16"/>
    <p:sldId id="330" r:id="rId17"/>
    <p:sldId id="331" r:id="rId18"/>
    <p:sldId id="312" r:id="rId19"/>
    <p:sldId id="325" r:id="rId20"/>
    <p:sldId id="313" r:id="rId21"/>
    <p:sldId id="336" r:id="rId22"/>
    <p:sldId id="320" r:id="rId23"/>
    <p:sldId id="332" r:id="rId24"/>
    <p:sldId id="337" r:id="rId25"/>
    <p:sldId id="338" r:id="rId26"/>
    <p:sldId id="339" r:id="rId27"/>
    <p:sldId id="314" r:id="rId28"/>
    <p:sldId id="340" r:id="rId29"/>
    <p:sldId id="315" r:id="rId30"/>
    <p:sldId id="316" r:id="rId31"/>
    <p:sldId id="324" r:id="rId32"/>
    <p:sldId id="345" r:id="rId33"/>
    <p:sldId id="303" r:id="rId34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37"/>
      <p:bold r:id="rId38"/>
      <p:italic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Raleway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ABFAD"/>
    <a:srgbClr val="384FA2"/>
    <a:srgbClr val="328C40"/>
    <a:srgbClr val="A61F5E"/>
    <a:srgbClr val="FFCC32"/>
    <a:srgbClr val="49C5B6"/>
    <a:srgbClr val="FFC244"/>
    <a:srgbClr val="932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1DBCE7-3BD3-4774-9B07-A7840C282E05}">
  <a:tblStyle styleId="{7C1DBCE7-3BD3-4774-9B07-A7840C282E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Cornez" userId="772c04a5-85ee-427d-9248-747c585c053d" providerId="ADAL" clId="{00712A16-4B2F-41A8-A1A4-621C8C0F2BE5}"/>
    <pc:docChg chg="undo custSel delSld modSld sldOrd">
      <pc:chgData name="Pascal Cornez" userId="772c04a5-85ee-427d-9248-747c585c053d" providerId="ADAL" clId="{00712A16-4B2F-41A8-A1A4-621C8C0F2BE5}" dt="2025-01-17T09:36:58.643" v="191" actId="20577"/>
      <pc:docMkLst>
        <pc:docMk/>
      </pc:docMkLst>
      <pc:sldChg chg="delSp mod">
        <pc:chgData name="Pascal Cornez" userId="772c04a5-85ee-427d-9248-747c585c053d" providerId="ADAL" clId="{00712A16-4B2F-41A8-A1A4-621C8C0F2BE5}" dt="2025-01-16T11:38:28.057" v="0" actId="478"/>
        <pc:sldMkLst>
          <pc:docMk/>
          <pc:sldMk cId="0" sldId="256"/>
        </pc:sldMkLst>
        <pc:spChg chg="del">
          <ac:chgData name="Pascal Cornez" userId="772c04a5-85ee-427d-9248-747c585c053d" providerId="ADAL" clId="{00712A16-4B2F-41A8-A1A4-621C8C0F2BE5}" dt="2025-01-16T11:38:28.057" v="0" actId="478"/>
          <ac:spMkLst>
            <pc:docMk/>
            <pc:sldMk cId="0" sldId="256"/>
            <ac:spMk id="5" creationId="{27947835-E7C7-B971-D4C6-3AED0D8DA67F}"/>
          </ac:spMkLst>
        </pc:spChg>
      </pc:sldChg>
      <pc:sldChg chg="del">
        <pc:chgData name="Pascal Cornez" userId="772c04a5-85ee-427d-9248-747c585c053d" providerId="ADAL" clId="{00712A16-4B2F-41A8-A1A4-621C8C0F2BE5}" dt="2025-01-16T11:38:37.703" v="1" actId="47"/>
        <pc:sldMkLst>
          <pc:docMk/>
          <pc:sldMk cId="3923900671" sldId="304"/>
        </pc:sldMkLst>
      </pc:sldChg>
      <pc:sldChg chg="del">
        <pc:chgData name="Pascal Cornez" userId="772c04a5-85ee-427d-9248-747c585c053d" providerId="ADAL" clId="{00712A16-4B2F-41A8-A1A4-621C8C0F2BE5}" dt="2025-01-16T11:38:38.891" v="2" actId="47"/>
        <pc:sldMkLst>
          <pc:docMk/>
          <pc:sldMk cId="875738088" sldId="305"/>
        </pc:sldMkLst>
      </pc:sldChg>
      <pc:sldChg chg="del">
        <pc:chgData name="Pascal Cornez" userId="772c04a5-85ee-427d-9248-747c585c053d" providerId="ADAL" clId="{00712A16-4B2F-41A8-A1A4-621C8C0F2BE5}" dt="2025-01-16T11:38:39.597" v="3" actId="47"/>
        <pc:sldMkLst>
          <pc:docMk/>
          <pc:sldMk cId="1475174435" sldId="306"/>
        </pc:sldMkLst>
      </pc:sldChg>
      <pc:sldChg chg="del">
        <pc:chgData name="Pascal Cornez" userId="772c04a5-85ee-427d-9248-747c585c053d" providerId="ADAL" clId="{00712A16-4B2F-41A8-A1A4-621C8C0F2BE5}" dt="2025-01-16T11:38:40.254" v="4" actId="47"/>
        <pc:sldMkLst>
          <pc:docMk/>
          <pc:sldMk cId="1771692715" sldId="307"/>
        </pc:sldMkLst>
      </pc:sldChg>
      <pc:sldChg chg="del">
        <pc:chgData name="Pascal Cornez" userId="772c04a5-85ee-427d-9248-747c585c053d" providerId="ADAL" clId="{00712A16-4B2F-41A8-A1A4-621C8C0F2BE5}" dt="2025-01-16T11:38:40.863" v="5" actId="47"/>
        <pc:sldMkLst>
          <pc:docMk/>
          <pc:sldMk cId="3005844151" sldId="308"/>
        </pc:sldMkLst>
      </pc:sldChg>
      <pc:sldChg chg="del">
        <pc:chgData name="Pascal Cornez" userId="772c04a5-85ee-427d-9248-747c585c053d" providerId="ADAL" clId="{00712A16-4B2F-41A8-A1A4-621C8C0F2BE5}" dt="2025-01-16T11:38:42.468" v="6" actId="47"/>
        <pc:sldMkLst>
          <pc:docMk/>
          <pc:sldMk cId="4054654746" sldId="309"/>
        </pc:sldMkLst>
      </pc:sldChg>
      <pc:sldChg chg="modSp mod">
        <pc:chgData name="Pascal Cornez" userId="772c04a5-85ee-427d-9248-747c585c053d" providerId="ADAL" clId="{00712A16-4B2F-41A8-A1A4-621C8C0F2BE5}" dt="2025-01-17T09:32:26.554" v="23" actId="207"/>
        <pc:sldMkLst>
          <pc:docMk/>
          <pc:sldMk cId="1262810959" sldId="319"/>
        </pc:sldMkLst>
        <pc:spChg chg="mod">
          <ac:chgData name="Pascal Cornez" userId="772c04a5-85ee-427d-9248-747c585c053d" providerId="ADAL" clId="{00712A16-4B2F-41A8-A1A4-621C8C0F2BE5}" dt="2025-01-17T09:32:26.554" v="23" actId="207"/>
          <ac:spMkLst>
            <pc:docMk/>
            <pc:sldMk cId="1262810959" sldId="319"/>
            <ac:spMk id="2" creationId="{977A6462-A538-E0AC-6DFB-433A8BF76FA4}"/>
          </ac:spMkLst>
        </pc:spChg>
      </pc:sldChg>
      <pc:sldChg chg="modSp mod">
        <pc:chgData name="Pascal Cornez" userId="772c04a5-85ee-427d-9248-747c585c053d" providerId="ADAL" clId="{00712A16-4B2F-41A8-A1A4-621C8C0F2BE5}" dt="2025-01-17T09:35:45.213" v="176" actId="20577"/>
        <pc:sldMkLst>
          <pc:docMk/>
          <pc:sldMk cId="122648047" sldId="320"/>
        </pc:sldMkLst>
        <pc:spChg chg="mod">
          <ac:chgData name="Pascal Cornez" userId="772c04a5-85ee-427d-9248-747c585c053d" providerId="ADAL" clId="{00712A16-4B2F-41A8-A1A4-621C8C0F2BE5}" dt="2025-01-17T09:35:45.213" v="176" actId="20577"/>
          <ac:spMkLst>
            <pc:docMk/>
            <pc:sldMk cId="122648047" sldId="320"/>
            <ac:spMk id="2" creationId="{8575DC8E-FAAE-5168-A671-57A3B0CD2861}"/>
          </ac:spMkLst>
        </pc:spChg>
      </pc:sldChg>
      <pc:sldChg chg="modSp mod">
        <pc:chgData name="Pascal Cornez" userId="772c04a5-85ee-427d-9248-747c585c053d" providerId="ADAL" clId="{00712A16-4B2F-41A8-A1A4-621C8C0F2BE5}" dt="2025-01-17T09:36:58.643" v="191" actId="20577"/>
        <pc:sldMkLst>
          <pc:docMk/>
          <pc:sldMk cId="714690409" sldId="324"/>
        </pc:sldMkLst>
        <pc:spChg chg="mod">
          <ac:chgData name="Pascal Cornez" userId="772c04a5-85ee-427d-9248-747c585c053d" providerId="ADAL" clId="{00712A16-4B2F-41A8-A1A4-621C8C0F2BE5}" dt="2025-01-17T09:36:58.643" v="191" actId="20577"/>
          <ac:spMkLst>
            <pc:docMk/>
            <pc:sldMk cId="714690409" sldId="324"/>
            <ac:spMk id="6" creationId="{474361BE-D501-C1A7-614B-2406B0DA3550}"/>
          </ac:spMkLst>
        </pc:spChg>
        <pc:spChg chg="mod">
          <ac:chgData name="Pascal Cornez" userId="772c04a5-85ee-427d-9248-747c585c053d" providerId="ADAL" clId="{00712A16-4B2F-41A8-A1A4-621C8C0F2BE5}" dt="2025-01-17T09:36:42.993" v="189" actId="20577"/>
          <ac:spMkLst>
            <pc:docMk/>
            <pc:sldMk cId="714690409" sldId="324"/>
            <ac:spMk id="10" creationId="{44E76713-9855-6B85-1178-754C1532AFB0}"/>
          </ac:spMkLst>
        </pc:spChg>
      </pc:sldChg>
      <pc:sldChg chg="ord">
        <pc:chgData name="Pascal Cornez" userId="772c04a5-85ee-427d-9248-747c585c053d" providerId="ADAL" clId="{00712A16-4B2F-41A8-A1A4-621C8C0F2BE5}" dt="2025-01-17T09:35:32.866" v="172"/>
        <pc:sldMkLst>
          <pc:docMk/>
          <pc:sldMk cId="2535909028" sldId="325"/>
        </pc:sldMkLst>
      </pc:sldChg>
      <pc:sldChg chg="modSp mod">
        <pc:chgData name="Pascal Cornez" userId="772c04a5-85ee-427d-9248-747c585c053d" providerId="ADAL" clId="{00712A16-4B2F-41A8-A1A4-621C8C0F2BE5}" dt="2025-01-17T09:31:35.254" v="21" actId="20577"/>
        <pc:sldMkLst>
          <pc:docMk/>
          <pc:sldMk cId="3487845638" sldId="329"/>
        </pc:sldMkLst>
        <pc:spChg chg="mod">
          <ac:chgData name="Pascal Cornez" userId="772c04a5-85ee-427d-9248-747c585c053d" providerId="ADAL" clId="{00712A16-4B2F-41A8-A1A4-621C8C0F2BE5}" dt="2025-01-17T09:31:35.254" v="21" actId="20577"/>
          <ac:spMkLst>
            <pc:docMk/>
            <pc:sldMk cId="3487845638" sldId="329"/>
            <ac:spMk id="659" creationId="{227BC871-4B94-40A1-C327-19BC96748B9C}"/>
          </ac:spMkLst>
        </pc:spChg>
      </pc:sldChg>
      <pc:sldChg chg="modSp mod">
        <pc:chgData name="Pascal Cornez" userId="772c04a5-85ee-427d-9248-747c585c053d" providerId="ADAL" clId="{00712A16-4B2F-41A8-A1A4-621C8C0F2BE5}" dt="2025-01-17T09:34:59.723" v="169" actId="20577"/>
        <pc:sldMkLst>
          <pc:docMk/>
          <pc:sldMk cId="3953859893" sldId="330"/>
        </pc:sldMkLst>
        <pc:graphicFrameChg chg="modGraphic">
          <ac:chgData name="Pascal Cornez" userId="772c04a5-85ee-427d-9248-747c585c053d" providerId="ADAL" clId="{00712A16-4B2F-41A8-A1A4-621C8C0F2BE5}" dt="2025-01-17T09:34:59.723" v="169" actId="20577"/>
          <ac:graphicFrameMkLst>
            <pc:docMk/>
            <pc:sldMk cId="3953859893" sldId="330"/>
            <ac:graphicFrameMk id="9" creationId="{4FF74C00-94ED-6E7A-242C-ADFFB18AD0A4}"/>
          </ac:graphicFrameMkLst>
        </pc:graphicFrameChg>
      </pc:sldChg>
      <pc:sldChg chg="modSp mod">
        <pc:chgData name="Pascal Cornez" userId="772c04a5-85ee-427d-9248-747c585c053d" providerId="ADAL" clId="{00712A16-4B2F-41A8-A1A4-621C8C0F2BE5}" dt="2025-01-17T09:35:21.050" v="170" actId="11"/>
        <pc:sldMkLst>
          <pc:docMk/>
          <pc:sldMk cId="3075741392" sldId="331"/>
        </pc:sldMkLst>
        <pc:spChg chg="mod">
          <ac:chgData name="Pascal Cornez" userId="772c04a5-85ee-427d-9248-747c585c053d" providerId="ADAL" clId="{00712A16-4B2F-41A8-A1A4-621C8C0F2BE5}" dt="2025-01-17T09:35:21.050" v="170" actId="11"/>
          <ac:spMkLst>
            <pc:docMk/>
            <pc:sldMk cId="3075741392" sldId="331"/>
            <ac:spMk id="9" creationId="{C3E50B10-194D-F4F8-E08A-8E5A79E3C447}"/>
          </ac:spMkLst>
        </pc:spChg>
      </pc:sldChg>
      <pc:sldChg chg="modSp mod">
        <pc:chgData name="Pascal Cornez" userId="772c04a5-85ee-427d-9248-747c585c053d" providerId="ADAL" clId="{00712A16-4B2F-41A8-A1A4-621C8C0F2BE5}" dt="2025-01-17T09:36:03.069" v="180" actId="20577"/>
        <pc:sldMkLst>
          <pc:docMk/>
          <pc:sldMk cId="2728957137" sldId="338"/>
        </pc:sldMkLst>
        <pc:spChg chg="mod">
          <ac:chgData name="Pascal Cornez" userId="772c04a5-85ee-427d-9248-747c585c053d" providerId="ADAL" clId="{00712A16-4B2F-41A8-A1A4-621C8C0F2BE5}" dt="2025-01-17T09:36:03.069" v="180" actId="20577"/>
          <ac:spMkLst>
            <pc:docMk/>
            <pc:sldMk cId="2728957137" sldId="338"/>
            <ac:spMk id="2" creationId="{96DE90C8-9EB1-E1BA-0FBC-637AE49D9919}"/>
          </ac:spMkLst>
        </pc:spChg>
      </pc:sldChg>
      <pc:sldChg chg="modSp mod">
        <pc:chgData name="Pascal Cornez" userId="772c04a5-85ee-427d-9248-747c585c053d" providerId="ADAL" clId="{00712A16-4B2F-41A8-A1A4-621C8C0F2BE5}" dt="2025-01-17T09:36:10.278" v="184" actId="20577"/>
        <pc:sldMkLst>
          <pc:docMk/>
          <pc:sldMk cId="1990196359" sldId="339"/>
        </pc:sldMkLst>
        <pc:spChg chg="mod">
          <ac:chgData name="Pascal Cornez" userId="772c04a5-85ee-427d-9248-747c585c053d" providerId="ADAL" clId="{00712A16-4B2F-41A8-A1A4-621C8C0F2BE5}" dt="2025-01-17T09:36:10.278" v="184" actId="20577"/>
          <ac:spMkLst>
            <pc:docMk/>
            <pc:sldMk cId="1990196359" sldId="339"/>
            <ac:spMk id="2" creationId="{C97CF26A-5D2F-A54A-FDE5-4F5A4C7C2A8F}"/>
          </ac:spMkLst>
        </pc:spChg>
      </pc:sldChg>
      <pc:sldChg chg="modSp mod">
        <pc:chgData name="Pascal Cornez" userId="772c04a5-85ee-427d-9248-747c585c053d" providerId="ADAL" clId="{00712A16-4B2F-41A8-A1A4-621C8C0F2BE5}" dt="2025-01-17T09:36:20.250" v="188" actId="20577"/>
        <pc:sldMkLst>
          <pc:docMk/>
          <pc:sldMk cId="689042161" sldId="340"/>
        </pc:sldMkLst>
        <pc:spChg chg="mod">
          <ac:chgData name="Pascal Cornez" userId="772c04a5-85ee-427d-9248-747c585c053d" providerId="ADAL" clId="{00712A16-4B2F-41A8-A1A4-621C8C0F2BE5}" dt="2025-01-17T09:36:20.250" v="188" actId="20577"/>
          <ac:spMkLst>
            <pc:docMk/>
            <pc:sldMk cId="689042161" sldId="340"/>
            <ac:spMk id="2" creationId="{07D63297-FC1F-DAEA-FE05-D8C2D854A87A}"/>
          </ac:spMkLst>
        </pc:spChg>
      </pc:sldChg>
      <pc:sldChg chg="del">
        <pc:chgData name="Pascal Cornez" userId="772c04a5-85ee-427d-9248-747c585c053d" providerId="ADAL" clId="{00712A16-4B2F-41A8-A1A4-621C8C0F2BE5}" dt="2025-01-16T11:40:39.085" v="9" actId="47"/>
        <pc:sldMkLst>
          <pc:docMk/>
          <pc:sldMk cId="1578635139" sldId="341"/>
        </pc:sldMkLst>
      </pc:sldChg>
      <pc:sldChg chg="del">
        <pc:chgData name="Pascal Cornez" userId="772c04a5-85ee-427d-9248-747c585c053d" providerId="ADAL" clId="{00712A16-4B2F-41A8-A1A4-621C8C0F2BE5}" dt="2025-01-16T11:40:28.756" v="8" actId="47"/>
        <pc:sldMkLst>
          <pc:docMk/>
          <pc:sldMk cId="3944985620" sldId="342"/>
        </pc:sldMkLst>
      </pc:sldChg>
      <pc:sldChg chg="del">
        <pc:chgData name="Pascal Cornez" userId="772c04a5-85ee-427d-9248-747c585c053d" providerId="ADAL" clId="{00712A16-4B2F-41A8-A1A4-621C8C0F2BE5}" dt="2025-01-16T11:38:58.797" v="7" actId="47"/>
        <pc:sldMkLst>
          <pc:docMk/>
          <pc:sldMk cId="697585813" sldId="3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492111B-261D-A1CD-29E2-0C5CF8F2AD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B6B93E-AE99-4044-A280-4EF3F979E9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A67C8-2295-456B-BBCF-2CE14287A483}" type="datetimeFigureOut">
              <a:rPr lang="fr-BE" smtClean="0"/>
              <a:t>17-01-25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CAADFF-4E78-42E8-CA8D-156017B1C7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CDE381-3D63-96EF-D6C3-7CDC8B16CD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75F4-B5AC-4E9B-8802-B1528E4550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15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861ec2299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861ec2299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>
          <a:extLst>
            <a:ext uri="{FF2B5EF4-FFF2-40B4-BE49-F238E27FC236}">
              <a16:creationId xmlns:a16="http://schemas.microsoft.com/office/drawing/2014/main" id="{E56FD1CB-7210-449D-7639-59C3471A4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4ed90e5f7_0_25:notes">
            <a:extLst>
              <a:ext uri="{FF2B5EF4-FFF2-40B4-BE49-F238E27FC236}">
                <a16:creationId xmlns:a16="http://schemas.microsoft.com/office/drawing/2014/main" id="{C608BF36-A24A-20C6-6F42-D285F18D29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4ed90e5f7_0_25:notes">
            <a:extLst>
              <a:ext uri="{FF2B5EF4-FFF2-40B4-BE49-F238E27FC236}">
                <a16:creationId xmlns:a16="http://schemas.microsoft.com/office/drawing/2014/main" id="{228BA61A-B16C-4951-26DD-99B40855D6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E1511E5C-5258-8542-9699-9A2EFEDC9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EED7BAD7-EB95-A283-86D9-B3E205080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5A2F8E94-6257-6466-CD1E-4CC096B697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86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F483C3A0-0F2D-0023-F715-03FDC4275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779E800D-1C31-F386-5C7D-B293CC350A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0F373DA6-332B-73A4-B88C-01DF434A9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68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EDBACB85-A11E-1EF2-968D-9D0B676F0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A32DC7A9-6B71-A8FA-8EDA-FC173A6C7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0CF3A917-76B1-404B-01BD-D3E3E7B43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842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>
          <a:extLst>
            <a:ext uri="{FF2B5EF4-FFF2-40B4-BE49-F238E27FC236}">
              <a16:creationId xmlns:a16="http://schemas.microsoft.com/office/drawing/2014/main" id="{344B1921-F82E-EA60-A7C3-A4C428DF1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4ed90e5f7_0_25:notes">
            <a:extLst>
              <a:ext uri="{FF2B5EF4-FFF2-40B4-BE49-F238E27FC236}">
                <a16:creationId xmlns:a16="http://schemas.microsoft.com/office/drawing/2014/main" id="{B02B3445-993F-049E-FA91-773FD8F7F9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4ed90e5f7_0_25:notes">
            <a:extLst>
              <a:ext uri="{FF2B5EF4-FFF2-40B4-BE49-F238E27FC236}">
                <a16:creationId xmlns:a16="http://schemas.microsoft.com/office/drawing/2014/main" id="{B2B0FBE5-E994-EE7A-61D5-D85CCF3372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843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81A8FB90-3925-B605-028C-960F7A89B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EC9B75C4-177E-CD94-4024-5EA8823685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92FA5C24-1445-EB78-B092-7DD797ECC7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887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>
          <a:extLst>
            <a:ext uri="{FF2B5EF4-FFF2-40B4-BE49-F238E27FC236}">
              <a16:creationId xmlns:a16="http://schemas.microsoft.com/office/drawing/2014/main" id="{6D9F6E87-6E25-CDCB-2A38-DC6C35AA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4ed90e5f7_0_25:notes">
            <a:extLst>
              <a:ext uri="{FF2B5EF4-FFF2-40B4-BE49-F238E27FC236}">
                <a16:creationId xmlns:a16="http://schemas.microsoft.com/office/drawing/2014/main" id="{CC6ACEC3-9B99-7CD8-A965-EFEE7AA16E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4ed90e5f7_0_25:notes">
            <a:extLst>
              <a:ext uri="{FF2B5EF4-FFF2-40B4-BE49-F238E27FC236}">
                <a16:creationId xmlns:a16="http://schemas.microsoft.com/office/drawing/2014/main" id="{F9058D47-C60B-A747-6945-0E5B66922A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239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C55048C6-F2A0-5ABB-679B-A2DEEBA8B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C0BBC87F-7A8B-6E0E-35F3-BC23334F18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D4A39AA9-CA30-77B4-9D02-5C36B5C53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43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A6E58B14-DFDD-BF12-B021-30F6A6AFD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1350C068-D8FD-5F8E-DD0B-65E2EC178A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0123FE0F-3845-1DCB-8557-2E16A03318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747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0741D2A7-3B84-217F-FF5B-827A97392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6ACE4F44-2E7F-5491-8280-D7B525822D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F3B2A1C6-365C-78F5-20CD-29BF1263B5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53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398175DC-CF7E-1E3D-F936-BDE72B3C0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38B909D6-873F-6A00-3BC9-38D44FA371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D3677404-7981-1F54-6831-CA24153281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951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39B0E23C-3420-EA43-96FE-C143695A7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03B76BEA-4F7B-8C74-5EE2-49889E4C66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9AC019AA-9E20-154E-D4A5-C73E069A5E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239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5407CB96-5B5B-0DD9-8223-16F3CA40E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E2637209-2C4D-B34E-4993-CFF65A30F6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171C9C28-69C6-F154-4073-97959E9477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087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>
          <a:extLst>
            <a:ext uri="{FF2B5EF4-FFF2-40B4-BE49-F238E27FC236}">
              <a16:creationId xmlns:a16="http://schemas.microsoft.com/office/drawing/2014/main" id="{92EBCFF2-13D6-E094-1393-4BE0DFD96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4ed90e5f7_0_25:notes">
            <a:extLst>
              <a:ext uri="{FF2B5EF4-FFF2-40B4-BE49-F238E27FC236}">
                <a16:creationId xmlns:a16="http://schemas.microsoft.com/office/drawing/2014/main" id="{9BE1F79F-CAFB-AFA2-13EC-E9C0C5B6F1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4ed90e5f7_0_25:notes">
            <a:extLst>
              <a:ext uri="{FF2B5EF4-FFF2-40B4-BE49-F238E27FC236}">
                <a16:creationId xmlns:a16="http://schemas.microsoft.com/office/drawing/2014/main" id="{2A7DC1D9-0232-1563-6090-2D41F0D07B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138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71AF5591-612D-53EB-DF7E-03CEF814D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CBCE553B-7CF2-BFB4-407E-E4CFE7922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26ED7151-F196-B697-3185-B5A5C9A03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048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>
          <a:extLst>
            <a:ext uri="{FF2B5EF4-FFF2-40B4-BE49-F238E27FC236}">
              <a16:creationId xmlns:a16="http://schemas.microsoft.com/office/drawing/2014/main" id="{84EC464B-F79B-D6FD-74B7-92A99BCE3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4ed90e5f7_0_25:notes">
            <a:extLst>
              <a:ext uri="{FF2B5EF4-FFF2-40B4-BE49-F238E27FC236}">
                <a16:creationId xmlns:a16="http://schemas.microsoft.com/office/drawing/2014/main" id="{78B7C7B7-617B-B072-D95B-4F564C847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4ed90e5f7_0_25:notes">
            <a:extLst>
              <a:ext uri="{FF2B5EF4-FFF2-40B4-BE49-F238E27FC236}">
                <a16:creationId xmlns:a16="http://schemas.microsoft.com/office/drawing/2014/main" id="{8A9428D3-6CB0-C9A9-42A3-D761942B0D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647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>
          <a:extLst>
            <a:ext uri="{FF2B5EF4-FFF2-40B4-BE49-F238E27FC236}">
              <a16:creationId xmlns:a16="http://schemas.microsoft.com/office/drawing/2014/main" id="{BA9CAFA6-3B46-96C2-1C67-693B2143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4ed90e5f7_0_25:notes">
            <a:extLst>
              <a:ext uri="{FF2B5EF4-FFF2-40B4-BE49-F238E27FC236}">
                <a16:creationId xmlns:a16="http://schemas.microsoft.com/office/drawing/2014/main" id="{F8E139DA-B67F-637F-05FA-381C9D65E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4ed90e5f7_0_25:notes">
            <a:extLst>
              <a:ext uri="{FF2B5EF4-FFF2-40B4-BE49-F238E27FC236}">
                <a16:creationId xmlns:a16="http://schemas.microsoft.com/office/drawing/2014/main" id="{F945259E-2608-A3A2-D2C8-5C05A53F3F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159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59F31075-EEFC-A1FC-3267-94E6D45F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BE80469F-1F10-CB9E-7890-4546A499DD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F1F51566-F9F0-A799-D9F9-D001D7F819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647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3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>
          <a:extLst>
            <a:ext uri="{FF2B5EF4-FFF2-40B4-BE49-F238E27FC236}">
              <a16:creationId xmlns:a16="http://schemas.microsoft.com/office/drawing/2014/main" id="{8C6E92DF-027D-0487-9940-6A9A5487C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4ed90e5f7_0_25:notes">
            <a:extLst>
              <a:ext uri="{FF2B5EF4-FFF2-40B4-BE49-F238E27FC236}">
                <a16:creationId xmlns:a16="http://schemas.microsoft.com/office/drawing/2014/main" id="{6586387D-E3C3-EF1A-021F-F5448E071D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4ed90e5f7_0_25:notes">
            <a:extLst>
              <a:ext uri="{FF2B5EF4-FFF2-40B4-BE49-F238E27FC236}">
                <a16:creationId xmlns:a16="http://schemas.microsoft.com/office/drawing/2014/main" id="{892EC9A2-ACCB-7600-6535-2005295C55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33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18317832-1B14-878B-981A-E26F35788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8995EB1A-C92A-C63C-830F-B52C703AAF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36776974-A99E-027A-EC4E-FFC094BE1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86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4723A36C-9AAC-EC4E-17B5-5E1008BFE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0DD33504-FE1B-4995-3A5A-7EEC7D9D48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F5A982E7-1EAC-419A-9A7C-CFB1AD09C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60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A7BACC0E-6834-9DDC-F8F7-D94B46CBB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4ABE1725-06D8-8C8A-D322-7023E21FF1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EF98A6E9-E86F-55C9-7620-3C4762254F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15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13D7D582-8CA2-E715-1155-50FFB2969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66009930-5944-8088-6625-15588D6CAB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1AD05576-70ED-5BC2-F82B-4E9DA383C7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88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B21527C3-379C-2A50-17FC-06C573EAA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206cb170_0_41:notes">
            <a:extLst>
              <a:ext uri="{FF2B5EF4-FFF2-40B4-BE49-F238E27FC236}">
                <a16:creationId xmlns:a16="http://schemas.microsoft.com/office/drawing/2014/main" id="{8C430455-7B76-9C11-762E-3BF81BA433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206cb170_0_41:notes">
            <a:extLst>
              <a:ext uri="{FF2B5EF4-FFF2-40B4-BE49-F238E27FC236}">
                <a16:creationId xmlns:a16="http://schemas.microsoft.com/office/drawing/2014/main" id="{249DB09F-3F87-DD14-F384-812C64DB9F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0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12344" y="2714525"/>
            <a:ext cx="3855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DF78F5D-EEC6-42DA-8919-BC497E11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1195" y="0"/>
            <a:ext cx="9205195" cy="52418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86AF154-7DE8-41D4-983C-AD2A527F0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1298413"/>
            <a:ext cx="5105400" cy="27096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BAB546-362F-DD61-455B-E3DEF00CE80E}"/>
              </a:ext>
            </a:extLst>
          </p:cNvPr>
          <p:cNvSpPr/>
          <p:nvPr userDrawn="1"/>
        </p:nvSpPr>
        <p:spPr>
          <a:xfrm>
            <a:off x="259080" y="4008085"/>
            <a:ext cx="1562100" cy="944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1137B77A-DFB4-419B-B690-4E25606F4197}"/>
              </a:ext>
            </a:extLst>
          </p:cNvPr>
          <p:cNvSpPr/>
          <p:nvPr/>
        </p:nvSpPr>
        <p:spPr>
          <a:xfrm>
            <a:off x="278686" y="-45720"/>
            <a:ext cx="3747132" cy="1273488"/>
          </a:xfrm>
          <a:custGeom>
            <a:avLst/>
            <a:gdLst>
              <a:gd name="connsiteX0" fmla="*/ 578649 w 3747132"/>
              <a:gd name="connsiteY0" fmla="*/ 508459 h 1273488"/>
              <a:gd name="connsiteX1" fmla="*/ 1182995 w 3747132"/>
              <a:gd name="connsiteY1" fmla="*/ 979458 h 1273488"/>
              <a:gd name="connsiteX2" fmla="*/ 1818665 w 3747132"/>
              <a:gd name="connsiteY2" fmla="*/ 1259194 h 1273488"/>
              <a:gd name="connsiteX3" fmla="*/ 2443851 w 3747132"/>
              <a:gd name="connsiteY3" fmla="*/ 1053100 h 1273488"/>
              <a:gd name="connsiteX4" fmla="*/ 3408607 w 3747132"/>
              <a:gd name="connsiteY4" fmla="*/ 623396 h 1273488"/>
              <a:gd name="connsiteX5" fmla="*/ 3452587 w 3747132"/>
              <a:gd name="connsiteY5" fmla="*/ 767 h 1273488"/>
              <a:gd name="connsiteX6" fmla="*/ 3448752 w 3747132"/>
              <a:gd name="connsiteY6" fmla="*/ 0 h 1273488"/>
              <a:gd name="connsiteX7" fmla="*/ 0 w 3747132"/>
              <a:gd name="connsiteY7" fmla="*/ 0 h 1273488"/>
              <a:gd name="connsiteX8" fmla="*/ 578649 w 3747132"/>
              <a:gd name="connsiteY8" fmla="*/ 508331 h 127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7132" h="1273488">
                <a:moveTo>
                  <a:pt x="578649" y="508459"/>
                </a:moveTo>
                <a:cubicBezTo>
                  <a:pt x="761474" y="671724"/>
                  <a:pt x="969102" y="841508"/>
                  <a:pt x="1182995" y="979458"/>
                </a:cubicBezTo>
                <a:cubicBezTo>
                  <a:pt x="1394587" y="1116002"/>
                  <a:pt x="1612443" y="1221606"/>
                  <a:pt x="1818665" y="1259194"/>
                </a:cubicBezTo>
                <a:cubicBezTo>
                  <a:pt x="2130108" y="1315576"/>
                  <a:pt x="2316769" y="1196548"/>
                  <a:pt x="2443851" y="1053100"/>
                </a:cubicBezTo>
                <a:cubicBezTo>
                  <a:pt x="2689324" y="776816"/>
                  <a:pt x="2899637" y="658811"/>
                  <a:pt x="3408607" y="623396"/>
                </a:cubicBezTo>
                <a:cubicBezTo>
                  <a:pt x="3819772" y="594630"/>
                  <a:pt x="3882163" y="434690"/>
                  <a:pt x="3452587" y="767"/>
                </a:cubicBezTo>
                <a:lnTo>
                  <a:pt x="3448752" y="0"/>
                </a:lnTo>
                <a:lnTo>
                  <a:pt x="0" y="0"/>
                </a:lnTo>
                <a:cubicBezTo>
                  <a:pt x="201364" y="161730"/>
                  <a:pt x="391093" y="340081"/>
                  <a:pt x="578649" y="508331"/>
                </a:cubicBezTo>
                <a:close/>
              </a:path>
            </a:pathLst>
          </a:custGeom>
          <a:solidFill>
            <a:srgbClr val="31B29B">
              <a:alpha val="75000"/>
            </a:srgbClr>
          </a:solidFill>
          <a:ln w="12779" cap="flat">
            <a:noFill/>
            <a:prstDash val="solid"/>
            <a:miter/>
          </a:ln>
        </p:spPr>
        <p:txBody>
          <a:bodyPr rtlCol="0" anchor="ctr"/>
          <a:lstStyle/>
          <a:p>
            <a:endParaRPr lang="fr-BE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27040AB-1C26-4A44-A38E-FC1E3C062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6880" y="1269"/>
            <a:ext cx="3665455" cy="52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5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que 24">
            <a:extLst>
              <a:ext uri="{FF2B5EF4-FFF2-40B4-BE49-F238E27FC236}">
                <a16:creationId xmlns:a16="http://schemas.microsoft.com/office/drawing/2014/main" id="{FB15845E-6B37-4AAE-BF44-CD6EE2DB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6320" y="-2"/>
            <a:ext cx="5659120" cy="5133273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35BB07F-5FFA-420A-A774-0D6AFDF800D6}"/>
              </a:ext>
            </a:extLst>
          </p:cNvPr>
          <p:cNvSpPr/>
          <p:nvPr/>
        </p:nvSpPr>
        <p:spPr>
          <a:xfrm>
            <a:off x="7988936" y="0"/>
            <a:ext cx="1155064" cy="904768"/>
          </a:xfrm>
          <a:custGeom>
            <a:avLst/>
            <a:gdLst>
              <a:gd name="connsiteX0" fmla="*/ 97727 w 866298"/>
              <a:gd name="connsiteY0" fmla="*/ 242983 h 678576"/>
              <a:gd name="connsiteX1" fmla="*/ 288227 w 866298"/>
              <a:gd name="connsiteY1" fmla="*/ 487394 h 678576"/>
              <a:gd name="connsiteX2" fmla="*/ 577787 w 866298"/>
              <a:gd name="connsiteY2" fmla="*/ 663512 h 678576"/>
              <a:gd name="connsiteX3" fmla="*/ 866299 w 866298"/>
              <a:gd name="connsiteY3" fmla="*/ 541020 h 678576"/>
              <a:gd name="connsiteX4" fmla="*/ 866299 w 866298"/>
              <a:gd name="connsiteY4" fmla="*/ 0 h 678576"/>
              <a:gd name="connsiteX5" fmla="*/ 0 w 866298"/>
              <a:gd name="connsiteY5" fmla="*/ 0 h 678576"/>
              <a:gd name="connsiteX6" fmla="*/ 97727 w 866298"/>
              <a:gd name="connsiteY6" fmla="*/ 242983 h 67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298" h="678576">
                <a:moveTo>
                  <a:pt x="97727" y="242983"/>
                </a:moveTo>
                <a:cubicBezTo>
                  <a:pt x="146304" y="329565"/>
                  <a:pt x="212217" y="415195"/>
                  <a:pt x="288227" y="487394"/>
                </a:cubicBezTo>
                <a:cubicBezTo>
                  <a:pt x="375095" y="569976"/>
                  <a:pt x="475202" y="634937"/>
                  <a:pt x="577787" y="663512"/>
                </a:cubicBezTo>
                <a:cubicBezTo>
                  <a:pt x="747427" y="710565"/>
                  <a:pt x="820960" y="641223"/>
                  <a:pt x="866299" y="541020"/>
                </a:cubicBezTo>
                <a:lnTo>
                  <a:pt x="866299" y="0"/>
                </a:lnTo>
                <a:lnTo>
                  <a:pt x="0" y="0"/>
                </a:lnTo>
                <a:cubicBezTo>
                  <a:pt x="20193" y="80677"/>
                  <a:pt x="52769" y="162973"/>
                  <a:pt x="97727" y="242983"/>
                </a:cubicBezTo>
                <a:close/>
              </a:path>
            </a:pathLst>
          </a:custGeom>
          <a:solidFill>
            <a:srgbClr val="D4EAE9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BE" b="1"/>
          </a:p>
        </p:txBody>
      </p:sp>
      <p:sp>
        <p:nvSpPr>
          <p:cNvPr id="38" name="Google Shape;38;p3"/>
          <p:cNvSpPr txBox="1">
            <a:spLocks noGrp="1"/>
          </p:cNvSpPr>
          <p:nvPr userDrawn="1">
            <p:ph type="title" hasCustomPrompt="1"/>
          </p:nvPr>
        </p:nvSpPr>
        <p:spPr>
          <a:xfrm>
            <a:off x="1020925" y="1433350"/>
            <a:ext cx="2892300" cy="227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 userDrawn="1">
            <p:ph type="ctrTitle" idx="2"/>
          </p:nvPr>
        </p:nvSpPr>
        <p:spPr>
          <a:xfrm>
            <a:off x="4677452" y="1715700"/>
            <a:ext cx="38637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latin typeface="+mj-l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 userDrawn="1">
            <p:ph type="subTitle" idx="1"/>
          </p:nvPr>
        </p:nvSpPr>
        <p:spPr>
          <a:xfrm>
            <a:off x="4677453" y="30695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  <a:latin typeface="+mn-lt"/>
                <a:ea typeface="Roboto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E0140093-1856-45EE-83AD-A79732AAF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6320" y="-2"/>
            <a:ext cx="5659120" cy="5133273"/>
          </a:xfrm>
          <a:prstGeom prst="rect">
            <a:avLst/>
          </a:prstGeom>
        </p:spPr>
      </p:pic>
      <p:sp>
        <p:nvSpPr>
          <p:cNvPr id="25" name="Google Shape;41;p3">
            <a:extLst>
              <a:ext uri="{FF2B5EF4-FFF2-40B4-BE49-F238E27FC236}">
                <a16:creationId xmlns:a16="http://schemas.microsoft.com/office/drawing/2014/main" id="{CD0D79E4-7C84-47CF-A278-D23E241D3209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4677452" y="1715700"/>
            <a:ext cx="38637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latin typeface="+mj-l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7;p3">
            <a:extLst>
              <a:ext uri="{FF2B5EF4-FFF2-40B4-BE49-F238E27FC236}">
                <a16:creationId xmlns:a16="http://schemas.microsoft.com/office/drawing/2014/main" id="{AE0AC5BA-B09A-46F2-BFCA-D606A50EF5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77453" y="30695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  <a:latin typeface="+mn-lt"/>
                <a:ea typeface="Roboto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D1AE54F6-2A2E-44BB-A320-FECE6A08E172}"/>
              </a:ext>
            </a:extLst>
          </p:cNvPr>
          <p:cNvSpPr/>
          <p:nvPr/>
        </p:nvSpPr>
        <p:spPr>
          <a:xfrm>
            <a:off x="7988936" y="0"/>
            <a:ext cx="1155064" cy="904768"/>
          </a:xfrm>
          <a:custGeom>
            <a:avLst/>
            <a:gdLst>
              <a:gd name="connsiteX0" fmla="*/ 97727 w 866298"/>
              <a:gd name="connsiteY0" fmla="*/ 242983 h 678576"/>
              <a:gd name="connsiteX1" fmla="*/ 288227 w 866298"/>
              <a:gd name="connsiteY1" fmla="*/ 487394 h 678576"/>
              <a:gd name="connsiteX2" fmla="*/ 577787 w 866298"/>
              <a:gd name="connsiteY2" fmla="*/ 663512 h 678576"/>
              <a:gd name="connsiteX3" fmla="*/ 866299 w 866298"/>
              <a:gd name="connsiteY3" fmla="*/ 541020 h 678576"/>
              <a:gd name="connsiteX4" fmla="*/ 866299 w 866298"/>
              <a:gd name="connsiteY4" fmla="*/ 0 h 678576"/>
              <a:gd name="connsiteX5" fmla="*/ 0 w 866298"/>
              <a:gd name="connsiteY5" fmla="*/ 0 h 678576"/>
              <a:gd name="connsiteX6" fmla="*/ 97727 w 866298"/>
              <a:gd name="connsiteY6" fmla="*/ 242983 h 67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298" h="678576">
                <a:moveTo>
                  <a:pt x="97727" y="242983"/>
                </a:moveTo>
                <a:cubicBezTo>
                  <a:pt x="146304" y="329565"/>
                  <a:pt x="212217" y="415195"/>
                  <a:pt x="288227" y="487394"/>
                </a:cubicBezTo>
                <a:cubicBezTo>
                  <a:pt x="375095" y="569976"/>
                  <a:pt x="475202" y="634937"/>
                  <a:pt x="577787" y="663512"/>
                </a:cubicBezTo>
                <a:cubicBezTo>
                  <a:pt x="747427" y="710565"/>
                  <a:pt x="820960" y="641223"/>
                  <a:pt x="866299" y="541020"/>
                </a:cubicBezTo>
                <a:lnTo>
                  <a:pt x="866299" y="0"/>
                </a:lnTo>
                <a:lnTo>
                  <a:pt x="0" y="0"/>
                </a:lnTo>
                <a:cubicBezTo>
                  <a:pt x="20193" y="80677"/>
                  <a:pt x="52769" y="162973"/>
                  <a:pt x="97727" y="242983"/>
                </a:cubicBezTo>
                <a:close/>
              </a:path>
            </a:pathLst>
          </a:custGeom>
          <a:solidFill>
            <a:srgbClr val="D4EAE9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BE" b="1"/>
          </a:p>
        </p:txBody>
      </p:sp>
    </p:spTree>
    <p:extLst>
      <p:ext uri="{BB962C8B-B14F-4D97-AF65-F5344CB8AC3E}">
        <p14:creationId xmlns:p14="http://schemas.microsoft.com/office/powerpoint/2010/main" val="161987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body" idx="1"/>
          </p:nvPr>
        </p:nvSpPr>
        <p:spPr>
          <a:xfrm>
            <a:off x="1571200" y="2248025"/>
            <a:ext cx="60015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 b="1">
                <a:latin typeface="+mj-l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88D0DF1-C1B7-4CB2-B23A-4A7E799B4A9A}"/>
              </a:ext>
            </a:extLst>
          </p:cNvPr>
          <p:cNvSpPr/>
          <p:nvPr/>
        </p:nvSpPr>
        <p:spPr>
          <a:xfrm>
            <a:off x="-20320" y="-43322"/>
            <a:ext cx="1004129" cy="782658"/>
          </a:xfrm>
          <a:custGeom>
            <a:avLst/>
            <a:gdLst>
              <a:gd name="connsiteX0" fmla="*/ 0 w 1004129"/>
              <a:gd name="connsiteY0" fmla="*/ 0 h 782658"/>
              <a:gd name="connsiteX1" fmla="*/ 0 w 1004129"/>
              <a:gd name="connsiteY1" fmla="*/ 774385 h 782658"/>
              <a:gd name="connsiteX2" fmla="*/ 166231 w 1004129"/>
              <a:gd name="connsiteY2" fmla="*/ 782658 h 782658"/>
              <a:gd name="connsiteX3" fmla="*/ 687451 w 1004129"/>
              <a:gd name="connsiteY3" fmla="*/ 648758 h 782658"/>
              <a:gd name="connsiteX4" fmla="*/ 1001711 w 1004129"/>
              <a:gd name="connsiteY4" fmla="*/ 23547 h 782658"/>
              <a:gd name="connsiteX5" fmla="*/ 1004129 w 1004129"/>
              <a:gd name="connsiteY5" fmla="*/ 0 h 782658"/>
              <a:gd name="connsiteX6" fmla="*/ 0 w 1004129"/>
              <a:gd name="connsiteY6" fmla="*/ 0 h 78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129" h="782658">
                <a:moveTo>
                  <a:pt x="0" y="0"/>
                </a:moveTo>
                <a:lnTo>
                  <a:pt x="0" y="774385"/>
                </a:lnTo>
                <a:cubicBezTo>
                  <a:pt x="55750" y="779731"/>
                  <a:pt x="111245" y="782658"/>
                  <a:pt x="166231" y="782658"/>
                </a:cubicBezTo>
                <a:cubicBezTo>
                  <a:pt x="357663" y="782658"/>
                  <a:pt x="540186" y="746765"/>
                  <a:pt x="687451" y="648758"/>
                </a:cubicBezTo>
                <a:cubicBezTo>
                  <a:pt x="909559" y="500474"/>
                  <a:pt x="979691" y="254692"/>
                  <a:pt x="1001711" y="23547"/>
                </a:cubicBezTo>
                <a:cubicBezTo>
                  <a:pt x="1002475" y="15656"/>
                  <a:pt x="1003239" y="7764"/>
                  <a:pt x="100412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CC144">
              <a:alpha val="75000"/>
            </a:srgbClr>
          </a:solidFill>
          <a:ln w="12726" cap="flat">
            <a:noFill/>
            <a:prstDash val="solid"/>
            <a:miter/>
          </a:ln>
        </p:spPr>
        <p:txBody>
          <a:bodyPr rtlCol="0" anchor="ctr"/>
          <a:lstStyle/>
          <a:p>
            <a:endParaRPr lang="fr-BE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C057520B-83E8-4528-9450-A41ACB7A7219}"/>
              </a:ext>
            </a:extLst>
          </p:cNvPr>
          <p:cNvSpPr/>
          <p:nvPr/>
        </p:nvSpPr>
        <p:spPr>
          <a:xfrm>
            <a:off x="6313752" y="2619549"/>
            <a:ext cx="2830247" cy="2550099"/>
          </a:xfrm>
          <a:custGeom>
            <a:avLst/>
            <a:gdLst>
              <a:gd name="connsiteX0" fmla="*/ 2830247 w 2830247"/>
              <a:gd name="connsiteY0" fmla="*/ 2550099 h 2550099"/>
              <a:gd name="connsiteX1" fmla="*/ 2830247 w 2830247"/>
              <a:gd name="connsiteY1" fmla="*/ 0 h 2550099"/>
              <a:gd name="connsiteX2" fmla="*/ 2710602 w 2830247"/>
              <a:gd name="connsiteY2" fmla="*/ 36275 h 2550099"/>
              <a:gd name="connsiteX3" fmla="*/ 2305463 w 2830247"/>
              <a:gd name="connsiteY3" fmla="*/ 1160305 h 2550099"/>
              <a:gd name="connsiteX4" fmla="*/ 1507912 w 2830247"/>
              <a:gd name="connsiteY4" fmla="*/ 2030661 h 2550099"/>
              <a:gd name="connsiteX5" fmla="*/ 196396 w 2830247"/>
              <a:gd name="connsiteY5" fmla="*/ 2416326 h 2550099"/>
              <a:gd name="connsiteX6" fmla="*/ 0 w 2830247"/>
              <a:gd name="connsiteY6" fmla="*/ 2550099 h 2550099"/>
              <a:gd name="connsiteX7" fmla="*/ 2830120 w 2830247"/>
              <a:gd name="connsiteY7" fmla="*/ 2550099 h 25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0247" h="2550099">
                <a:moveTo>
                  <a:pt x="2830247" y="2550099"/>
                </a:moveTo>
                <a:lnTo>
                  <a:pt x="2830247" y="0"/>
                </a:lnTo>
                <a:cubicBezTo>
                  <a:pt x="2789644" y="10055"/>
                  <a:pt x="2749550" y="22020"/>
                  <a:pt x="2710602" y="36275"/>
                </a:cubicBezTo>
                <a:cubicBezTo>
                  <a:pt x="2124722" y="252146"/>
                  <a:pt x="2217638" y="715962"/>
                  <a:pt x="2305463" y="1160305"/>
                </a:cubicBezTo>
                <a:cubicBezTo>
                  <a:pt x="2407925" y="1655432"/>
                  <a:pt x="2070118" y="1872321"/>
                  <a:pt x="1507912" y="2030661"/>
                </a:cubicBezTo>
                <a:cubicBezTo>
                  <a:pt x="1067643" y="2156034"/>
                  <a:pt x="582189" y="2211528"/>
                  <a:pt x="196396" y="2416326"/>
                </a:cubicBezTo>
                <a:cubicBezTo>
                  <a:pt x="125882" y="2454001"/>
                  <a:pt x="59822" y="2499314"/>
                  <a:pt x="0" y="2550099"/>
                </a:cubicBezTo>
                <a:lnTo>
                  <a:pt x="2830120" y="2550099"/>
                </a:lnTo>
                <a:close/>
              </a:path>
            </a:pathLst>
          </a:custGeom>
          <a:solidFill>
            <a:srgbClr val="55BCB1">
              <a:alpha val="75000"/>
            </a:srgbClr>
          </a:solidFill>
          <a:ln w="12726" cap="flat">
            <a:noFill/>
            <a:prstDash val="solid"/>
            <a:miter/>
          </a:ln>
        </p:spPr>
        <p:txBody>
          <a:bodyPr rtlCol="0" anchor="ctr"/>
          <a:lstStyle/>
          <a:p>
            <a:endParaRPr lang="fr-BE"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617200" y="618651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title" idx="2"/>
          </p:nvPr>
        </p:nvSpPr>
        <p:spPr>
          <a:xfrm>
            <a:off x="1927714" y="1838255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subTitle" idx="1"/>
          </p:nvPr>
        </p:nvSpPr>
        <p:spPr>
          <a:xfrm>
            <a:off x="1927714" y="2155887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  <a:ea typeface="Roboto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3"/>
          </p:nvPr>
        </p:nvSpPr>
        <p:spPr>
          <a:xfrm>
            <a:off x="1927714" y="3115447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4"/>
          </p:nvPr>
        </p:nvSpPr>
        <p:spPr>
          <a:xfrm>
            <a:off x="1927714" y="3433078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  <a:ea typeface="Roboto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5"/>
          </p:nvPr>
        </p:nvSpPr>
        <p:spPr>
          <a:xfrm>
            <a:off x="5753124" y="1838255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6"/>
          </p:nvPr>
        </p:nvSpPr>
        <p:spPr>
          <a:xfrm>
            <a:off x="5753124" y="2155887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  <a:ea typeface="Roboto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title" idx="7"/>
          </p:nvPr>
        </p:nvSpPr>
        <p:spPr>
          <a:xfrm>
            <a:off x="5753124" y="3115447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8"/>
          </p:nvPr>
        </p:nvSpPr>
        <p:spPr>
          <a:xfrm>
            <a:off x="5753124" y="3433076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  <a:ea typeface="Roboto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title" idx="9" hasCustomPrompt="1"/>
          </p:nvPr>
        </p:nvSpPr>
        <p:spPr>
          <a:xfrm>
            <a:off x="907875" y="2094150"/>
            <a:ext cx="9129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000">
                <a:solidFill>
                  <a:schemeClr val="accent6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 idx="13" hasCustomPrompt="1"/>
          </p:nvPr>
        </p:nvSpPr>
        <p:spPr>
          <a:xfrm>
            <a:off x="907875" y="3343625"/>
            <a:ext cx="9129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000">
                <a:solidFill>
                  <a:schemeClr val="accent6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 idx="14" hasCustomPrompt="1"/>
          </p:nvPr>
        </p:nvSpPr>
        <p:spPr>
          <a:xfrm>
            <a:off x="4728550" y="2094150"/>
            <a:ext cx="9129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000">
                <a:solidFill>
                  <a:schemeClr val="accent6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6" name="Google Shape;256;p14"/>
          <p:cNvSpPr txBox="1">
            <a:spLocks noGrp="1"/>
          </p:cNvSpPr>
          <p:nvPr>
            <p:ph type="title" idx="15" hasCustomPrompt="1"/>
          </p:nvPr>
        </p:nvSpPr>
        <p:spPr>
          <a:xfrm>
            <a:off x="4728550" y="3349150"/>
            <a:ext cx="9129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000">
                <a:solidFill>
                  <a:schemeClr val="accent6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7C24D3E-85A9-48EF-B6D6-9A55237DE8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995615"/>
            <a:ext cx="1430494" cy="759229"/>
          </a:xfrm>
          <a:prstGeom prst="rect">
            <a:avLst/>
          </a:prstGeom>
        </p:spPr>
      </p:pic>
      <p:sp>
        <p:nvSpPr>
          <p:cNvPr id="11" name="Espace réservé du titre 10">
            <a:extLst>
              <a:ext uri="{FF2B5EF4-FFF2-40B4-BE49-F238E27FC236}">
                <a16:creationId xmlns:a16="http://schemas.microsoft.com/office/drawing/2014/main" id="{E253C5B3-9FB2-C07B-22BF-D6D322E3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ajouter un titre</a:t>
            </a:r>
            <a:endParaRPr lang="fr-BE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DB8CF6B-BB8B-827B-67DE-66993FDFD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75" r:id="rId2"/>
    <p:sldLayoutId id="2147483649" r:id="rId3"/>
    <p:sldLayoutId id="2147483674" r:id="rId4"/>
    <p:sldLayoutId id="2147483657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1" i="0" u="none" strike="noStrike" cap="none" dirty="0">
          <a:solidFill>
            <a:srgbClr val="000000"/>
          </a:solidFill>
          <a:latin typeface="+mj-lt"/>
          <a:ea typeface="Montserrat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3175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●"/>
        <a:defRPr sz="1400" b="0" i="0" u="none" strike="noStrike" cap="none">
          <a:solidFill>
            <a:srgbClr val="000000"/>
          </a:solidFill>
          <a:latin typeface="+mn-lt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9.jpeg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4.xml"/><Relationship Id="rId10" Type="http://schemas.openxmlformats.org/officeDocument/2006/relationships/slide" Target="slide27.xml"/><Relationship Id="rId4" Type="http://schemas.openxmlformats.org/officeDocument/2006/relationships/slide" Target="slide3.xml"/><Relationship Id="rId9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drillapp.com/track/click/30742543/devroyebenoit.netboard.me?p=eyJzIjoicDFhXzNmSDhxMWxVNVZLQmI0VlJhTmhjXzBBIiwidiI6MSwicCI6IntcInVcIjozMDc0MjU0MyxcInZcIjoxLFwidXJsXCI6XCJodHRwczpcXFwvXFxcL2RldnJveWViZW5vaXQubmV0Ym9hcmQubWVcIixcImlkXCI6XCI2MjUzYzA3YzhmN2E0ODZjYjEyMjQ2N2NiMGRlZjllM1wiLFwidXJsX2lkc1wiOltcIjc1ZTY2ZWIxOWZkNWM3NmEyOTNlYmQ3MDgyMDc0MzVlODM0NGFkNGNcIl19In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drive/hom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drillapp.com/track/click/30742543/devroyebenoit.netboard.me?p=eyJzIjoicDFhXzNmSDhxMWxVNVZLQmI0VlJhTmhjXzBBIiwidiI6MSwicCI6IntcInVcIjozMDc0MjU0MyxcInZcIjoxLFwidXJsXCI6XCJodHRwczpcXFwvXFxcL2RldnJveWViZW5vaXQubmV0Ym9hcmQubWVcIixcImlkXCI6XCI2MjUzYzA3YzhmN2E0ODZjYjEyMjQ2N2NiMGRlZjllM1wiLFwidXJsX2lkc1wiOltcIjc1ZTY2ZWIxOWZkNWM3NmEyOTNlYmQ3MDgyMDc0MzVlODM0NGFkNGNcIl19In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OEG7yUPC3M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"/>
          <p:cNvSpPr/>
          <p:nvPr/>
        </p:nvSpPr>
        <p:spPr>
          <a:xfrm>
            <a:off x="-5075825" y="9789138"/>
            <a:ext cx="22550" cy="43800"/>
          </a:xfrm>
          <a:custGeom>
            <a:avLst/>
            <a:gdLst/>
            <a:ahLst/>
            <a:cxnLst/>
            <a:rect l="l" t="t" r="r" b="b"/>
            <a:pathLst>
              <a:path w="902" h="1752" extrusionOk="0">
                <a:moveTo>
                  <a:pt x="342" y="0"/>
                </a:moveTo>
                <a:cubicBezTo>
                  <a:pt x="253" y="0"/>
                  <a:pt x="167" y="38"/>
                  <a:pt x="101" y="117"/>
                </a:cubicBezTo>
                <a:cubicBezTo>
                  <a:pt x="1" y="284"/>
                  <a:pt x="34" y="417"/>
                  <a:pt x="34" y="584"/>
                </a:cubicBezTo>
                <a:cubicBezTo>
                  <a:pt x="34" y="751"/>
                  <a:pt x="68" y="851"/>
                  <a:pt x="68" y="917"/>
                </a:cubicBezTo>
                <a:cubicBezTo>
                  <a:pt x="101" y="951"/>
                  <a:pt x="68" y="1084"/>
                  <a:pt x="68" y="1251"/>
                </a:cubicBezTo>
                <a:cubicBezTo>
                  <a:pt x="68" y="1351"/>
                  <a:pt x="68" y="1584"/>
                  <a:pt x="234" y="1685"/>
                </a:cubicBezTo>
                <a:cubicBezTo>
                  <a:pt x="291" y="1732"/>
                  <a:pt x="352" y="1752"/>
                  <a:pt x="413" y="1752"/>
                </a:cubicBezTo>
                <a:cubicBezTo>
                  <a:pt x="569" y="1752"/>
                  <a:pt x="720" y="1619"/>
                  <a:pt x="768" y="1451"/>
                </a:cubicBezTo>
                <a:cubicBezTo>
                  <a:pt x="902" y="1184"/>
                  <a:pt x="868" y="851"/>
                  <a:pt x="868" y="817"/>
                </a:cubicBezTo>
                <a:cubicBezTo>
                  <a:pt x="868" y="751"/>
                  <a:pt x="868" y="450"/>
                  <a:pt x="701" y="250"/>
                </a:cubicBezTo>
                <a:cubicBezTo>
                  <a:pt x="621" y="89"/>
                  <a:pt x="479" y="0"/>
                  <a:pt x="342" y="0"/>
                </a:cubicBezTo>
                <a:close/>
              </a:path>
            </a:pathLst>
          </a:custGeom>
          <a:solidFill>
            <a:srgbClr val="21B2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86337B-055D-2344-0C37-1A51B23BC205}"/>
              </a:ext>
            </a:extLst>
          </p:cNvPr>
          <p:cNvSpPr/>
          <p:nvPr/>
        </p:nvSpPr>
        <p:spPr>
          <a:xfrm>
            <a:off x="-1773782" y="750359"/>
            <a:ext cx="94153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A61F5E"/>
                </a:solidFill>
                <a:effectLst/>
              </a:rPr>
              <a:t>Atelier</a:t>
            </a:r>
            <a:endParaRPr lang="fr-FR" sz="36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384FA2"/>
              </a:solidFill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3AEB2A-DE87-5966-2D1C-F52618BB201C}"/>
              </a:ext>
            </a:extLst>
          </p:cNvPr>
          <p:cNvSpPr txBox="1"/>
          <p:nvPr/>
        </p:nvSpPr>
        <p:spPr>
          <a:xfrm>
            <a:off x="5642610" y="2773279"/>
            <a:ext cx="3501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C32"/>
                </a:solidFill>
                <a:effectLst/>
              </a:rPr>
              <a:t>FMTT</a:t>
            </a:r>
            <a:endParaRPr lang="fr-BE" sz="36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A0A255-EFAB-EE78-BCF9-23190ADA6F1F}"/>
              </a:ext>
            </a:extLst>
          </p:cNvPr>
          <p:cNvSpPr txBox="1"/>
          <p:nvPr/>
        </p:nvSpPr>
        <p:spPr>
          <a:xfrm>
            <a:off x="6883860" y="2773279"/>
            <a:ext cx="90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328C40"/>
                </a:solidFill>
                <a:effectLst/>
              </a:rPr>
              <a:t>N</a:t>
            </a:r>
            <a:endParaRPr lang="fr-BE" sz="3600">
              <a:solidFill>
                <a:srgbClr val="328C4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C124023-73B0-C1ED-683D-F50571A6040C}"/>
              </a:ext>
            </a:extLst>
          </p:cNvPr>
          <p:cNvSpPr txBox="1"/>
          <p:nvPr/>
        </p:nvSpPr>
        <p:spPr>
          <a:xfrm>
            <a:off x="3637160" y="754492"/>
            <a:ext cx="711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384FA2"/>
                </a:solidFill>
                <a:effectLst/>
              </a:rPr>
              <a:t>Tronc</a:t>
            </a:r>
            <a:endParaRPr lang="fr-BE" sz="3600">
              <a:solidFill>
                <a:srgbClr val="384FA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AF64EA-4082-4D25-311F-9CFAE7C35536}"/>
              </a:ext>
            </a:extLst>
          </p:cNvPr>
          <p:cNvSpPr txBox="1"/>
          <p:nvPr/>
        </p:nvSpPr>
        <p:spPr>
          <a:xfrm>
            <a:off x="5017386" y="750359"/>
            <a:ext cx="711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ABFAD"/>
                </a:solidFill>
                <a:effectLst/>
              </a:rPr>
              <a:t>commun</a:t>
            </a:r>
            <a:endParaRPr lang="fr-BE" sz="3600">
              <a:solidFill>
                <a:srgbClr val="4ABFA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F92C5AFC-3967-41DF-F86B-94F512A8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227BC871-4B94-40A1-C327-19BC96748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31575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dirty="0">
                <a:solidFill>
                  <a:schemeClr val="accent1"/>
                </a:solidFill>
              </a:rPr>
              <a:t>Spécificités de l’enseignement catholique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E5849C17-F4BC-1267-43BA-6F27080EE5F8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38087" y="1089694"/>
            <a:ext cx="6084633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/>
              <a:t>L’EPC est intégrée dans l’ensemble des cours :</a:t>
            </a:r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141BF9B4-7A52-2496-DE41-EAF311F8336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691640" y="1917636"/>
            <a:ext cx="7128573" cy="2515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/>
              <a:t>Élaborer un questionnement philosophique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/>
              <a:t>Assurer la cohérence de sa pensée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/>
              <a:t>Prendre position de manière argumentée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/>
              <a:t>Développer son autonomie affective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/>
              <a:t>S’ouvrir à la pluralité des cultures et des convictions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/>
              <a:t>Comprendre les principes de la démocratie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/>
              <a:t>S’exercer au processus démocratique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/>
              <a:t>S’inscrire dans la vie sociale et politique.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fr-FR"/>
          </a:p>
        </p:txBody>
      </p:sp>
      <p:sp>
        <p:nvSpPr>
          <p:cNvPr id="2" name="Google Shape;667;p34">
            <a:extLst>
              <a:ext uri="{FF2B5EF4-FFF2-40B4-BE49-F238E27FC236}">
                <a16:creationId xmlns:a16="http://schemas.microsoft.com/office/drawing/2014/main" id="{0E776E20-74B3-7AA2-49DA-877BD21A36AF}"/>
              </a:ext>
            </a:extLst>
          </p:cNvPr>
          <p:cNvSpPr txBox="1">
            <a:spLocks/>
          </p:cNvSpPr>
          <p:nvPr/>
        </p:nvSpPr>
        <p:spPr>
          <a:xfrm>
            <a:off x="5490147" y="1116696"/>
            <a:ext cx="3547174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lang="fr-FR" sz="1200" i="1"/>
              <a:t>(Éducation à la Philosophie et à la Citoyenneté)</a:t>
            </a:r>
            <a:br>
              <a:rPr lang="fr-FR" sz="1200" i="1"/>
            </a:br>
            <a:endParaRPr lang="fr-FR" sz="1200" i="1"/>
          </a:p>
        </p:txBody>
      </p:sp>
      <p:pic>
        <p:nvPicPr>
          <p:cNvPr id="12290" name="Picture 2" descr="Citoyen png | PNGEgg">
            <a:extLst>
              <a:ext uri="{FF2B5EF4-FFF2-40B4-BE49-F238E27FC236}">
                <a16:creationId xmlns:a16="http://schemas.microsoft.com/office/drawing/2014/main" id="{CAC39DA3-15E3-2706-FDE5-5D2E30B8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8111" l="6000" r="95111">
                        <a14:foregroundMark x1="41111" y1="10222" x2="39889" y2="19222"/>
                        <a14:foregroundMark x1="46111" y1="7556" x2="53667" y2="6667"/>
                        <a14:foregroundMark x1="23889" y1="69778" x2="16444" y2="75778"/>
                        <a14:foregroundMark x1="16444" y1="75778" x2="6000" y2="92889"/>
                        <a14:foregroundMark x1="74333" y1="68778" x2="84889" y2="76556"/>
                        <a14:foregroundMark x1="84889" y1="76556" x2="95222" y2="91444"/>
                        <a14:foregroundMark x1="66000" y1="77222" x2="66000" y2="77222"/>
                        <a14:foregroundMark x1="68556" y1="81889" x2="68556" y2="81889"/>
                        <a14:foregroundMark x1="66111" y1="89000" x2="66111" y2="89000"/>
                        <a14:foregroundMark x1="72333" y1="87444" x2="72333" y2="87444"/>
                        <a14:foregroundMark x1="77556" y1="85444" x2="77556" y2="85444"/>
                        <a14:foregroundMark x1="83222" y1="83556" x2="83222" y2="83556"/>
                        <a14:foregroundMark x1="74556" y1="91889" x2="74556" y2="91889"/>
                        <a14:foregroundMark x1="76333" y1="98111" x2="76333" y2="98111"/>
                        <a14:foregroundMark x1="33667" y1="76889" x2="33667" y2="76889"/>
                        <a14:foregroundMark x1="31333" y1="81444" x2="31333" y2="81444"/>
                        <a14:foregroundMark x1="28333" y1="87000" x2="28333" y2="87000"/>
                        <a14:foregroundMark x1="25444" y1="92333" x2="25444" y2="92333"/>
                        <a14:foregroundMark x1="23333" y1="97333" x2="23333" y2="97333"/>
                        <a14:foregroundMark x1="33889" y1="88778" x2="33889" y2="88778"/>
                        <a14:foregroundMark x1="22000" y1="86222" x2="22000" y2="86222"/>
                        <a14:foregroundMark x1="17111" y1="84444" x2="17111" y2="8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" y="2198370"/>
            <a:ext cx="1527810" cy="15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66;p34">
            <a:extLst>
              <a:ext uri="{FF2B5EF4-FFF2-40B4-BE49-F238E27FC236}">
                <a16:creationId xmlns:a16="http://schemas.microsoft.com/office/drawing/2014/main" id="{051FC875-D906-3F23-659B-36480D5F149B}"/>
              </a:ext>
            </a:extLst>
          </p:cNvPr>
          <p:cNvSpPr txBox="1">
            <a:spLocks/>
          </p:cNvSpPr>
          <p:nvPr/>
        </p:nvSpPr>
        <p:spPr>
          <a:xfrm>
            <a:off x="1297337" y="1622821"/>
            <a:ext cx="6084633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Compétences EPC :</a:t>
            </a:r>
          </a:p>
        </p:txBody>
      </p:sp>
    </p:spTree>
    <p:extLst>
      <p:ext uri="{BB962C8B-B14F-4D97-AF65-F5344CB8AC3E}">
        <p14:creationId xmlns:p14="http://schemas.microsoft.com/office/powerpoint/2010/main" val="34878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>
          <a:extLst>
            <a:ext uri="{FF2B5EF4-FFF2-40B4-BE49-F238E27FC236}">
              <a16:creationId xmlns:a16="http://schemas.microsoft.com/office/drawing/2014/main" id="{7A4670CA-87A2-77F6-B38D-6FD1EF9F9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3">
            <a:extLst>
              <a:ext uri="{FF2B5EF4-FFF2-40B4-BE49-F238E27FC236}">
                <a16:creationId xmlns:a16="http://schemas.microsoft.com/office/drawing/2014/main" id="{3B3F1FE5-8585-DE62-F954-7BDB7B89A9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413" y="1443038"/>
            <a:ext cx="2898812" cy="226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2961"/>
                </a:solidFill>
              </a:rPr>
              <a:t>03</a:t>
            </a:r>
            <a:endParaRPr>
              <a:solidFill>
                <a:srgbClr val="932961"/>
              </a:solidFill>
            </a:endParaRPr>
          </a:p>
        </p:txBody>
      </p:sp>
      <p:sp>
        <p:nvSpPr>
          <p:cNvPr id="1132" name="Google Shape;1132;p43">
            <a:extLst>
              <a:ext uri="{FF2B5EF4-FFF2-40B4-BE49-F238E27FC236}">
                <a16:creationId xmlns:a16="http://schemas.microsoft.com/office/drawing/2014/main" id="{0A4FF060-0267-7524-E69F-E106728783CD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3786845" y="2310431"/>
            <a:ext cx="5230775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BE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FMTTN </a:t>
            </a:r>
            <a:br>
              <a:rPr lang="fr-BE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BE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(premiers pas)</a:t>
            </a:r>
            <a:br>
              <a:rPr lang="fr-BE">
                <a:solidFill>
                  <a:schemeClr val="bg1"/>
                </a:solidFill>
              </a:rPr>
            </a:b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CAE0F88-4AAA-DF0B-D1F7-905DEDB0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487B7041-BBB7-84DC-63EA-18D6B80F3D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2471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Et FMTTN dans tout ça…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113BBDCD-1795-8332-1E10-A3E43888994B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69741" y="3284773"/>
            <a:ext cx="809687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BE"/>
              <a:t>N</a:t>
            </a:r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282425A9-C564-6879-8B99-4324EEDBB53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20026" y="793083"/>
            <a:ext cx="8142033" cy="675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 b="1" u="sng"/>
              <a:t>Profil de sortie</a:t>
            </a:r>
            <a:r>
              <a:rPr lang="fr-FR" b="1"/>
              <a:t> : </a:t>
            </a:r>
            <a:r>
              <a:rPr lang="fr-FR"/>
              <a:t>À l’issue du tronc commun, l’élève disposera d’un bagage technique nécessaire à tout citoyen dans des situations de la vie quotidienne : </a:t>
            </a:r>
          </a:p>
        </p:txBody>
      </p:sp>
      <p:sp>
        <p:nvSpPr>
          <p:cNvPr id="2" name="Google Shape;667;p34">
            <a:extLst>
              <a:ext uri="{FF2B5EF4-FFF2-40B4-BE49-F238E27FC236}">
                <a16:creationId xmlns:a16="http://schemas.microsoft.com/office/drawing/2014/main" id="{977A6462-A538-E0AC-6DFB-433A8BF76FA4}"/>
              </a:ext>
            </a:extLst>
          </p:cNvPr>
          <p:cNvSpPr txBox="1">
            <a:spLocks/>
          </p:cNvSpPr>
          <p:nvPr/>
        </p:nvSpPr>
        <p:spPr>
          <a:xfrm>
            <a:off x="737249" y="1365783"/>
            <a:ext cx="4520551" cy="33656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FR" sz="1200" dirty="0"/>
              <a:t>aménager un espace de vie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>
                <a:solidFill>
                  <a:srgbClr val="00B0F0"/>
                </a:solidFill>
              </a:rPr>
              <a:t>sécuriser un poste de travail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/>
              <a:t>travailler des matières et des matériaux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/>
              <a:t>concevoir et préparer un plat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/>
              <a:t>cultiver et entretenir un végétal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>
                <a:solidFill>
                  <a:srgbClr val="00B0F0"/>
                </a:solidFill>
              </a:rPr>
              <a:t>sélectionner et utiliser les objets techniques de manière adéquate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/>
              <a:t>concevoir, construire un objet technologique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/>
              <a:t>diagnostiquer un dysfonctionnement d’un objet technologique et y remédier dans la mesure du possible</a:t>
            </a:r>
            <a:br>
              <a:rPr lang="fr-FR" sz="1200" dirty="0"/>
            </a:br>
            <a:endParaRPr lang="fr-FR" sz="1200" dirty="0"/>
          </a:p>
          <a:p>
            <a:pPr marL="342900" indent="-342900">
              <a:buFont typeface="+mj-lt"/>
              <a:buAutoNum type="arabicPeriod"/>
            </a:pPr>
            <a:r>
              <a:rPr lang="fr-FR" sz="1200" dirty="0"/>
              <a:t>chercher et traiter des informations et des données numériques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/>
              <a:t>communiquer et collaborer dans un espace virtuel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/>
              <a:t>créer du contenu numérique sous différentes formes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200" dirty="0"/>
              <a:t>paramétrer son matériel numérique, assurer sa sécurité et celle des autres en ligne.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/>
          </a:p>
        </p:txBody>
      </p:sp>
      <p:sp>
        <p:nvSpPr>
          <p:cNvPr id="3" name="Google Shape;666;p34">
            <a:extLst>
              <a:ext uri="{FF2B5EF4-FFF2-40B4-BE49-F238E27FC236}">
                <a16:creationId xmlns:a16="http://schemas.microsoft.com/office/drawing/2014/main" id="{6CE56009-D8E8-9034-7601-84ABFFB1DA5B}"/>
              </a:ext>
            </a:extLst>
          </p:cNvPr>
          <p:cNvSpPr txBox="1">
            <a:spLocks/>
          </p:cNvSpPr>
          <p:nvPr/>
        </p:nvSpPr>
        <p:spPr>
          <a:xfrm>
            <a:off x="1" y="1367587"/>
            <a:ext cx="809686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FMTT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100CD8-6B8F-D2E1-CC9A-F17047BC43C3}"/>
              </a:ext>
            </a:extLst>
          </p:cNvPr>
          <p:cNvGrpSpPr/>
          <p:nvPr/>
        </p:nvGrpSpPr>
        <p:grpSpPr>
          <a:xfrm>
            <a:off x="5204461" y="1165860"/>
            <a:ext cx="3826190" cy="3896623"/>
            <a:chOff x="6391275" y="808822"/>
            <a:chExt cx="5715001" cy="5808639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F1A8FA7-4B52-1FDD-2FFA-423941F33E9B}"/>
                </a:ext>
              </a:extLst>
            </p:cNvPr>
            <p:cNvGrpSpPr/>
            <p:nvPr/>
          </p:nvGrpSpPr>
          <p:grpSpPr>
            <a:xfrm>
              <a:off x="6391275" y="808822"/>
              <a:ext cx="5715001" cy="5808639"/>
              <a:chOff x="2769581" y="30185"/>
              <a:chExt cx="6652837" cy="6797629"/>
            </a:xfrm>
          </p:grpSpPr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3F0B441A-0DB4-9B6C-B63E-73F77AF94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9581" y="30185"/>
                <a:ext cx="6652837" cy="6797629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041398DD-ED09-5CB8-8D30-4D2A14257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270" b="94984" l="4466" r="94737">
                            <a14:foregroundMark x1="7337" y1="37931" x2="4625" y2="48903"/>
                            <a14:foregroundMark x1="4625" y1="48903" x2="6380" y2="55016"/>
                            <a14:foregroundMark x1="55024" y1="92947" x2="61085" y2="90282"/>
                            <a14:foregroundMark x1="60606" y1="15204" x2="81978" y2="59404"/>
                            <a14:foregroundMark x1="81978" y1="59404" x2="83413" y2="75862"/>
                            <a14:foregroundMark x1="28230" y1="80564" x2="42105" y2="84169"/>
                            <a14:foregroundMark x1="42105" y1="84169" x2="43062" y2="84796"/>
                            <a14:foregroundMark x1="33652" y1="79624" x2="42265" y2="80878"/>
                            <a14:foregroundMark x1="13078" y1="36520" x2="29346" y2="43103"/>
                            <a14:foregroundMark x1="29027" y1="21944" x2="42903" y2="23041"/>
                            <a14:foregroundMark x1="38118" y1="7524" x2="48963" y2="6583"/>
                            <a14:foregroundMark x1="55502" y1="10031" x2="69537" y2="24138"/>
                            <a14:foregroundMark x1="86443" y1="25705" x2="89314" y2="48433"/>
                            <a14:foregroundMark x1="88676" y1="55016" x2="89314" y2="65674"/>
                            <a14:foregroundMark x1="89314" y1="65674" x2="84211" y2="76176"/>
                            <a14:foregroundMark x1="84211" y1="76176" x2="84211" y2="76176"/>
                            <a14:foregroundMark x1="94099" y1="37147" x2="94896" y2="46865"/>
                            <a14:foregroundMark x1="94896" y1="46865" x2="94896" y2="46865"/>
                            <a14:foregroundMark x1="36842" y1="10972" x2="49123" y2="42790"/>
                            <a14:foregroundMark x1="49123" y1="42790" x2="49442" y2="44357"/>
                            <a14:foregroundMark x1="56778" y1="94984" x2="62360" y2="61912"/>
                            <a14:foregroundMark x1="5582" y1="50000" x2="38437" y2="63323"/>
                            <a14:foregroundMark x1="25678" y1="78840" x2="44338" y2="79937"/>
                            <a14:foregroundMark x1="44338" y1="79937" x2="47687" y2="79624"/>
                            <a14:foregroundMark x1="29346" y1="83229" x2="41467" y2="84013"/>
                            <a14:foregroundMark x1="25359" y1="79154" x2="35566" y2="78683"/>
                            <a14:foregroundMark x1="35566" y1="78683" x2="49282" y2="7931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06923" y="959909"/>
                <a:ext cx="4778154" cy="4861981"/>
              </a:xfrm>
              <a:prstGeom prst="rect">
                <a:avLst/>
              </a:prstGeom>
            </p:spPr>
          </p:pic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1B20C52-F2F7-77CD-F4D6-ED458A0EB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6597" y="1839956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12</a:t>
              </a:r>
              <a:endParaRPr lang="fr-BE" sz="100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BC7A8D0-E207-6875-F394-630D64CD48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71430" y="2484947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11</a:t>
              </a:r>
              <a:endParaRPr lang="fr-BE" sz="100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F249411-3029-CF3F-15D4-7EADF550C7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9502" y="4409589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10</a:t>
              </a:r>
              <a:endParaRPr lang="fr-BE" sz="100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2969517-EF75-0B31-C9F7-80530281F1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5826" y="5137260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9</a:t>
              </a:r>
              <a:endParaRPr lang="fr-BE" sz="100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606722F-AD82-E735-DBD0-32D00222F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98648" y="4128276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8</a:t>
              </a:r>
              <a:endParaRPr lang="fr-BE" sz="100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B981E7E-AA10-B86B-EA0F-04D0D4E52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3074" y="5093790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7</a:t>
              </a:r>
              <a:endParaRPr lang="fr-BE" sz="100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3967548-0FE4-FA88-58E7-ED3D6B750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1121" y="2476500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5</a:t>
              </a:r>
              <a:endParaRPr lang="fr-BE" sz="100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E2FB2BB-6134-D2C0-9076-80AAF4828C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8800" y="1691961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4</a:t>
              </a:r>
              <a:endParaRPr lang="fr-BE" sz="100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AC18112-AA46-6441-1E06-CA2875A26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575" y="4286250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3</a:t>
              </a:r>
              <a:endParaRPr lang="fr-BE" sz="100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B15856E-CD56-6780-3B21-2C2988294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3075" y="2657475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1</a:t>
              </a:r>
              <a:endParaRPr lang="fr-BE" sz="100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6C5936EF-ED02-A9EF-0496-76FBD068E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53476" y="3144857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2</a:t>
              </a:r>
              <a:endParaRPr lang="fr-BE" sz="100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DC85E0C-D5A0-1243-1892-65FA626AA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15425" y="3629026"/>
              <a:ext cx="609599" cy="56828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/>
                <a:t>6</a:t>
              </a:r>
              <a:endParaRPr lang="fr-BE" sz="10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CAE24E-C25E-4310-4DFF-8CA51E1E3658}"/>
                </a:ext>
              </a:extLst>
            </p:cNvPr>
            <p:cNvSpPr/>
            <p:nvPr/>
          </p:nvSpPr>
          <p:spPr>
            <a:xfrm rot="5400000">
              <a:off x="9987725" y="3143789"/>
              <a:ext cx="1547557" cy="8918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600095"/>
                </a:avLst>
              </a:prstTxWarp>
              <a:spAutoFit/>
            </a:bodyPr>
            <a:lstStyle/>
            <a:p>
              <a:pPr algn="ctr"/>
              <a:r>
                <a:rPr lang="fr-FR" sz="2400" b="1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</a:rPr>
                <a:t>FMTT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32255F-0D69-FCC5-F1DD-B56A44A6E4EC}"/>
                </a:ext>
              </a:extLst>
            </p:cNvPr>
            <p:cNvSpPr/>
            <p:nvPr/>
          </p:nvSpPr>
          <p:spPr>
            <a:xfrm rot="16200000">
              <a:off x="7199423" y="3095533"/>
              <a:ext cx="1325563" cy="121035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>
                  <a:gd name="adj" fmla="val 10600095"/>
                </a:avLst>
              </a:prstTxWarp>
              <a:spAutoFit/>
            </a:bodyPr>
            <a:lstStyle/>
            <a:p>
              <a:pPr algn="ctr"/>
              <a:r>
                <a:rPr lang="fr-FR" sz="2400" b="1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8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6A1ECBA2-1227-C27F-D35D-A37454A0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11FAF60E-2EC8-24EB-C66B-C3F1BFD2CF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247176"/>
            <a:ext cx="831344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Le TC vise à former des citoyens du 21e siècle </a:t>
            </a:r>
            <a:r>
              <a:rPr lang="fr-FR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fr-FR">
                <a:solidFill>
                  <a:schemeClr val="accent1"/>
                </a:solidFill>
              </a:rPr>
              <a:t> concernant FMTTN…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15C63007-6DE7-4454-A047-57E724B10EC8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144781" y="4315948"/>
            <a:ext cx="796285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FR">
                <a:solidFill>
                  <a:srgbClr val="FF0000"/>
                </a:solidFill>
              </a:rPr>
              <a:t>Modestie, réalisme et centration sur</a:t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>« ce qu’il n’est pas permis d’ignorer »</a:t>
            </a:r>
            <a:br>
              <a:rPr lang="fr-FR">
                <a:solidFill>
                  <a:srgbClr val="FF0000"/>
                </a:solidFill>
              </a:rPr>
            </a:br>
            <a:endParaRPr lang="fr-BE">
              <a:solidFill>
                <a:srgbClr val="FF0000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B1B0CB8-21FE-F6CA-337F-DC71FE15E7E0}"/>
              </a:ext>
            </a:extLst>
          </p:cNvPr>
          <p:cNvGrpSpPr/>
          <p:nvPr/>
        </p:nvGrpSpPr>
        <p:grpSpPr>
          <a:xfrm>
            <a:off x="617200" y="1081647"/>
            <a:ext cx="3078597" cy="3129038"/>
            <a:chOff x="2769581" y="30185"/>
            <a:chExt cx="6652837" cy="679762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BED255-664B-4CF3-BF62-5423859D9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1" b="98879" l="2864" r="97480">
                          <a14:foregroundMark x1="3207" y1="4933" x2="94845" y2="96188"/>
                          <a14:foregroundMark x1="3666" y1="35538" x2="2978" y2="57735"/>
                          <a14:foregroundMark x1="2978" y1="57735" x2="4009" y2="61435"/>
                          <a14:foregroundMark x1="41123" y1="3700" x2="58534" y2="2354"/>
                          <a14:foregroundMark x1="58534" y1="2354" x2="76518" y2="3475"/>
                          <a14:foregroundMark x1="97480" y1="35762" x2="97480" y2="65807"/>
                          <a14:foregroundMark x1="41123" y1="95516" x2="63459" y2="98991"/>
                          <a14:foregroundMark x1="63459" y1="98991" x2="65292" y2="98879"/>
                          <a14:foregroundMark x1="40893" y1="1233" x2="57847" y2="1121"/>
                          <a14:foregroundMark x1="57847" y1="1121" x2="61856" y2="19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9581" y="30185"/>
              <a:ext cx="6652837" cy="6797629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80CBC76-2F30-99C5-7F2E-9DDD2066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70" b="94984" l="4466" r="94737">
                          <a14:foregroundMark x1="7337" y1="37931" x2="4625" y2="48903"/>
                          <a14:foregroundMark x1="4625" y1="48903" x2="6380" y2="55016"/>
                          <a14:foregroundMark x1="55024" y1="92947" x2="61085" y2="90282"/>
                          <a14:foregroundMark x1="60606" y1="15204" x2="81978" y2="59404"/>
                          <a14:foregroundMark x1="81978" y1="59404" x2="83413" y2="75862"/>
                          <a14:foregroundMark x1="28230" y1="80564" x2="42105" y2="84169"/>
                          <a14:foregroundMark x1="42105" y1="84169" x2="43062" y2="84796"/>
                          <a14:foregroundMark x1="33652" y1="79624" x2="42265" y2="80878"/>
                          <a14:foregroundMark x1="13078" y1="36520" x2="29346" y2="43103"/>
                          <a14:foregroundMark x1="29027" y1="21944" x2="42903" y2="23041"/>
                          <a14:foregroundMark x1="38118" y1="7524" x2="48963" y2="6583"/>
                          <a14:foregroundMark x1="55502" y1="10031" x2="69537" y2="24138"/>
                          <a14:foregroundMark x1="86443" y1="25705" x2="89314" y2="48433"/>
                          <a14:foregroundMark x1="88676" y1="55016" x2="89314" y2="65674"/>
                          <a14:foregroundMark x1="89314" y1="65674" x2="84211" y2="76176"/>
                          <a14:foregroundMark x1="84211" y1="76176" x2="84211" y2="76176"/>
                          <a14:foregroundMark x1="94099" y1="37147" x2="94896" y2="46865"/>
                          <a14:foregroundMark x1="94896" y1="46865" x2="94896" y2="46865"/>
                          <a14:foregroundMark x1="36842" y1="10972" x2="49123" y2="42790"/>
                          <a14:foregroundMark x1="49123" y1="42790" x2="49442" y2="44357"/>
                          <a14:foregroundMark x1="56778" y1="94984" x2="62360" y2="61912"/>
                          <a14:foregroundMark x1="5582" y1="50000" x2="38437" y2="63323"/>
                          <a14:foregroundMark x1="25678" y1="78840" x2="44338" y2="79937"/>
                          <a14:foregroundMark x1="44338" y1="79937" x2="47687" y2="79624"/>
                          <a14:foregroundMark x1="29346" y1="83229" x2="41467" y2="84013"/>
                          <a14:foregroundMark x1="25359" y1="79154" x2="35566" y2="78683"/>
                          <a14:foregroundMark x1="35566" y1="78683" x2="49282" y2="7931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6923" y="959909"/>
              <a:ext cx="4778154" cy="4861981"/>
            </a:xfrm>
            <a:prstGeom prst="rect">
              <a:avLst/>
            </a:prstGeom>
          </p:spPr>
        </p:pic>
      </p:grp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FF74C00-94ED-6E7A-242C-ADFFB18AD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35400"/>
              </p:ext>
            </p:extLst>
          </p:nvPr>
        </p:nvGraphicFramePr>
        <p:xfrm>
          <a:off x="3909438" y="1241668"/>
          <a:ext cx="5074952" cy="315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309">
                  <a:extLst>
                    <a:ext uri="{9D8B030D-6E8A-4147-A177-3AD203B41FA5}">
                      <a16:colId xmlns:a16="http://schemas.microsoft.com/office/drawing/2014/main" val="1742504638"/>
                    </a:ext>
                  </a:extLst>
                </a:gridCol>
                <a:gridCol w="3199643">
                  <a:extLst>
                    <a:ext uri="{9D8B030D-6E8A-4147-A177-3AD203B41FA5}">
                      <a16:colId xmlns:a16="http://schemas.microsoft.com/office/drawing/2014/main" val="2910219999"/>
                    </a:ext>
                  </a:extLst>
                </a:gridCol>
              </a:tblGrid>
              <a:tr h="367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Il ne s’agit pas :</a:t>
                      </a:r>
                      <a:endParaRPr lang="fr-BE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Mais :</a:t>
                      </a:r>
                      <a:endParaRPr lang="fr-BE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788358"/>
                  </a:ext>
                </a:extLst>
              </a:tr>
              <a:tr h="602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de faire réaliser des chefs-d'œuvre</a:t>
                      </a:r>
                      <a:endParaRPr lang="fr-BE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que chacun donne le meilleur de lui dans des activités manuelles réfléchies (intelligence de la main) </a:t>
                      </a:r>
                      <a:endParaRPr lang="fr-BE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2589"/>
                  </a:ext>
                </a:extLst>
              </a:tr>
              <a:tr h="616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que tous deviennent des experts du numérique</a:t>
                      </a:r>
                      <a:endParaRPr lang="fr-BE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que chacun soit capable d’utiliser l’outil numérique dans des activités du quotidien</a:t>
                      </a:r>
                      <a:endParaRPr lang="fr-BE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484690"/>
                  </a:ext>
                </a:extLst>
              </a:tr>
              <a:tr h="616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d’en faire des professionnels des métiers</a:t>
                      </a:r>
                      <a:endParaRPr lang="fr-BE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que chacun puisse accomplir des tâches manuelles (simples) du quotidien</a:t>
                      </a:r>
                      <a:endParaRPr lang="fr-BE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15533"/>
                  </a:ext>
                </a:extLst>
              </a:tr>
              <a:tr h="616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préparer à l’enseignement qualifiant</a:t>
                      </a:r>
                      <a:endParaRPr lang="fr-BE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100" kern="100" dirty="0">
                          <a:effectLst/>
                        </a:rPr>
                        <a:t>de travailler le projet d’orientation (EDC)</a:t>
                      </a:r>
                      <a:br>
                        <a:rPr lang="fr-BE" sz="1100" kern="100" dirty="0"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kern="100" dirty="0"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repérer les talents, les potentiels, les goûts </a:t>
                      </a:r>
                      <a:r>
                        <a:rPr lang="fr-FR" sz="1100" kern="100" dirty="0"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100" kern="100" dirty="0" err="1"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softskills</a:t>
                      </a:r>
                      <a:r>
                        <a:rPr lang="fr-FR" sz="1100" kern="100" dirty="0"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BE" sz="1100" kern="1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33550"/>
                  </a:ext>
                </a:extLst>
              </a:tr>
              <a:tr h="307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fr-BE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…</a:t>
                      </a:r>
                      <a:endParaRPr lang="fr-BE" sz="1100" kern="1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015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0A9CA77E-C7C1-9097-7F60-EE9E32965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89B1B7D-C497-899D-6A88-C9627035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1" y="745364"/>
            <a:ext cx="4238580" cy="3178935"/>
          </a:xfrm>
          <a:prstGeom prst="rect">
            <a:avLst/>
          </a:prstGeom>
        </p:spPr>
      </p:pic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89D3A12D-40F3-9D01-79E9-B4C987DB87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2471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Faites vos jeux…</a:t>
            </a:r>
          </a:p>
        </p:txBody>
      </p:sp>
      <p:sp>
        <p:nvSpPr>
          <p:cNvPr id="9" name="Google Shape;667;p34">
            <a:extLst>
              <a:ext uri="{FF2B5EF4-FFF2-40B4-BE49-F238E27FC236}">
                <a16:creationId xmlns:a16="http://schemas.microsoft.com/office/drawing/2014/main" id="{C3E50B10-194D-F4F8-E08A-8E5A79E3C447}"/>
              </a:ext>
            </a:extLst>
          </p:cNvPr>
          <p:cNvSpPr txBox="1">
            <a:spLocks/>
          </p:cNvSpPr>
          <p:nvPr/>
        </p:nvSpPr>
        <p:spPr>
          <a:xfrm>
            <a:off x="4490085" y="2155842"/>
            <a:ext cx="4331270" cy="24099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FR" dirty="0"/>
              <a:t>Choisissez un jeu à disposition</a:t>
            </a:r>
          </a:p>
          <a:p>
            <a:pPr marL="625475" indent="-176213">
              <a:buFont typeface="Arial" panose="020B0604020202020204" pitchFamily="34" charset="0"/>
              <a:buChar char="•"/>
            </a:pPr>
            <a:r>
              <a:rPr lang="fr-FR" dirty="0"/>
              <a:t>Le logigramme</a:t>
            </a:r>
          </a:p>
          <a:p>
            <a:pPr marL="625475" indent="-176213">
              <a:buFont typeface="Arial" panose="020B0604020202020204" pitchFamily="34" charset="0"/>
              <a:buChar char="•"/>
            </a:pPr>
            <a:r>
              <a:rPr lang="fr-FR" dirty="0"/>
              <a:t>Les symboles d’un circuit électrique simple</a:t>
            </a:r>
          </a:p>
          <a:p>
            <a:pPr marL="625475" indent="-176213">
              <a:buFont typeface="Arial" panose="020B0604020202020204" pitchFamily="34" charset="0"/>
              <a:buChar char="•"/>
            </a:pPr>
            <a:r>
              <a:rPr lang="fr-FR" dirty="0"/>
              <a:t>La sécurité au travail</a:t>
            </a:r>
            <a:br>
              <a:rPr lang="fr-FR" dirty="0"/>
            </a:br>
            <a:endParaRPr lang="fr-FR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fr-FR" dirty="0"/>
              <a:t>Jouez avec vos partenaires</a:t>
            </a:r>
            <a:br>
              <a:rPr lang="fr-FR" dirty="0"/>
            </a:br>
            <a:endParaRPr lang="fr-FR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fr-FR" dirty="0"/>
              <a:t>Définissez le champ dans lequel votre jeu devrait s’inscrire ainsi que les VT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5D62B28-F25C-F3C4-C686-A7D2F872ADFB}"/>
              </a:ext>
            </a:extLst>
          </p:cNvPr>
          <p:cNvGrpSpPr/>
          <p:nvPr/>
        </p:nvGrpSpPr>
        <p:grpSpPr>
          <a:xfrm>
            <a:off x="7018020" y="104600"/>
            <a:ext cx="2050141" cy="2083732"/>
            <a:chOff x="2769581" y="30185"/>
            <a:chExt cx="6652837" cy="679762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3486146-0050-DFDD-3DB7-1B3ECD4A8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9581" y="30185"/>
              <a:ext cx="6652837" cy="6797629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4E21111-7D2B-3250-5034-35D63D373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70" b="94984" l="4466" r="94737">
                          <a14:foregroundMark x1="7337" y1="37931" x2="4625" y2="48903"/>
                          <a14:foregroundMark x1="4625" y1="48903" x2="6380" y2="55016"/>
                          <a14:foregroundMark x1="55024" y1="92947" x2="61085" y2="90282"/>
                          <a14:foregroundMark x1="60606" y1="15204" x2="81978" y2="59404"/>
                          <a14:foregroundMark x1="81978" y1="59404" x2="83413" y2="75862"/>
                          <a14:foregroundMark x1="28230" y1="80564" x2="42105" y2="84169"/>
                          <a14:foregroundMark x1="42105" y1="84169" x2="43062" y2="84796"/>
                          <a14:foregroundMark x1="33652" y1="79624" x2="42265" y2="80878"/>
                          <a14:foregroundMark x1="13078" y1="36520" x2="29346" y2="43103"/>
                          <a14:foregroundMark x1="29027" y1="21944" x2="42903" y2="23041"/>
                          <a14:foregroundMark x1="38118" y1="7524" x2="48963" y2="6583"/>
                          <a14:foregroundMark x1="55502" y1="10031" x2="69537" y2="24138"/>
                          <a14:foregroundMark x1="86443" y1="25705" x2="89314" y2="48433"/>
                          <a14:foregroundMark x1="88676" y1="55016" x2="89314" y2="65674"/>
                          <a14:foregroundMark x1="89314" y1="65674" x2="84211" y2="76176"/>
                          <a14:foregroundMark x1="84211" y1="76176" x2="84211" y2="76176"/>
                          <a14:foregroundMark x1="94099" y1="37147" x2="94896" y2="46865"/>
                          <a14:foregroundMark x1="94896" y1="46865" x2="94896" y2="46865"/>
                          <a14:foregroundMark x1="36842" y1="10972" x2="49123" y2="42790"/>
                          <a14:foregroundMark x1="49123" y1="42790" x2="49442" y2="44357"/>
                          <a14:foregroundMark x1="56778" y1="94984" x2="62360" y2="61912"/>
                          <a14:foregroundMark x1="5582" y1="50000" x2="38437" y2="63323"/>
                          <a14:foregroundMark x1="25678" y1="78840" x2="44338" y2="79937"/>
                          <a14:foregroundMark x1="44338" y1="79937" x2="47687" y2="79624"/>
                          <a14:foregroundMark x1="29346" y1="83229" x2="41467" y2="84013"/>
                          <a14:foregroundMark x1="25359" y1="79154" x2="35566" y2="78683"/>
                          <a14:foregroundMark x1="35566" y1="78683" x2="49282" y2="7931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6923" y="959909"/>
              <a:ext cx="4778154" cy="4861981"/>
            </a:xfrm>
            <a:prstGeom prst="rect">
              <a:avLst/>
            </a:prstGeom>
          </p:spPr>
        </p:pic>
      </p:grpSp>
      <p:pic>
        <p:nvPicPr>
          <p:cNvPr id="14" name="Image 13" descr="Une image contenant texte, symbole, dessin humoristique&#10;&#10;Description générée automatiquement">
            <a:extLst>
              <a:ext uri="{FF2B5EF4-FFF2-40B4-BE49-F238E27FC236}">
                <a16:creationId xmlns:a16="http://schemas.microsoft.com/office/drawing/2014/main" id="{72CA13F6-D788-6A39-914D-2195A7511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684" y="2948940"/>
            <a:ext cx="1352678" cy="1131570"/>
          </a:xfrm>
          <a:prstGeom prst="rect">
            <a:avLst/>
          </a:prstGeom>
        </p:spPr>
      </p:pic>
      <p:pic>
        <p:nvPicPr>
          <p:cNvPr id="14340" name="Picture 4" descr="Maths, sciences et technologies: Les circuits électriques">
            <a:extLst>
              <a:ext uri="{FF2B5EF4-FFF2-40B4-BE49-F238E27FC236}">
                <a16:creationId xmlns:a16="http://schemas.microsoft.com/office/drawing/2014/main" id="{CA3D7571-1DF7-B732-E60A-EA11D8F8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9" y="1843252"/>
            <a:ext cx="1513043" cy="911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B466F5D-E26E-4334-B828-23693F6C18EC}"/>
              </a:ext>
            </a:extLst>
          </p:cNvPr>
          <p:cNvSpPr txBox="1"/>
          <p:nvPr/>
        </p:nvSpPr>
        <p:spPr>
          <a:xfrm>
            <a:off x="572315" y="3129263"/>
            <a:ext cx="1050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symboles </a:t>
            </a:r>
          </a:p>
          <a:p>
            <a:pPr algn="ctr"/>
            <a:r>
              <a:rPr lang="fr-FR"/>
              <a:t>électriques</a:t>
            </a:r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754BFB-9396-349B-2E8F-F52B1D2667EC}"/>
              </a:ext>
            </a:extLst>
          </p:cNvPr>
          <p:cNvSpPr txBox="1"/>
          <p:nvPr/>
        </p:nvSpPr>
        <p:spPr>
          <a:xfrm>
            <a:off x="3561777" y="3360836"/>
            <a:ext cx="841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E28948B-5598-EE8C-157A-7EE73FC9319E}"/>
              </a:ext>
            </a:extLst>
          </p:cNvPr>
          <p:cNvSpPr txBox="1"/>
          <p:nvPr/>
        </p:nvSpPr>
        <p:spPr>
          <a:xfrm>
            <a:off x="1988858" y="1008874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Logigramme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57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>
          <a:extLst>
            <a:ext uri="{FF2B5EF4-FFF2-40B4-BE49-F238E27FC236}">
              <a16:creationId xmlns:a16="http://schemas.microsoft.com/office/drawing/2014/main" id="{48114292-B5DF-9399-B00A-433F03863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3">
            <a:extLst>
              <a:ext uri="{FF2B5EF4-FFF2-40B4-BE49-F238E27FC236}">
                <a16:creationId xmlns:a16="http://schemas.microsoft.com/office/drawing/2014/main" id="{7BA78164-6FC3-472A-A3FC-A67325F5BC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413" y="1443038"/>
            <a:ext cx="2898812" cy="226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2961"/>
                </a:solidFill>
              </a:rPr>
              <a:t>04</a:t>
            </a:r>
            <a:endParaRPr>
              <a:solidFill>
                <a:srgbClr val="932961"/>
              </a:solidFill>
            </a:endParaRPr>
          </a:p>
        </p:txBody>
      </p:sp>
      <p:sp>
        <p:nvSpPr>
          <p:cNvPr id="1132" name="Google Shape;1132;p43">
            <a:extLst>
              <a:ext uri="{FF2B5EF4-FFF2-40B4-BE49-F238E27FC236}">
                <a16:creationId xmlns:a16="http://schemas.microsoft.com/office/drawing/2014/main" id="{A4297B54-8A3D-2ABB-577D-FB8F5F4DB99F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3786845" y="2310431"/>
            <a:ext cx="5230775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Repas</a:t>
            </a: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4535BC6A-FE79-3099-8A3A-4962A4A0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08 700+ Repas Du Soir Stock Illustrations, graphiques vectoriels libre de  droits et Clip Art - iStock | Repas famille, Repas de fête, Repas de midi">
            <a:hlinkClick r:id="rId3" action="ppaction://hlinksldjump"/>
            <a:extLst>
              <a:ext uri="{FF2B5EF4-FFF2-40B4-BE49-F238E27FC236}">
                <a16:creationId xmlns:a16="http://schemas.microsoft.com/office/drawing/2014/main" id="{99F3F7EC-F147-CAA7-BEF5-C2BC8405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19" y="1549004"/>
            <a:ext cx="4276725" cy="32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432CBECE-AD9A-45BB-4E6A-D2CD2AC65B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Horaire de la journée</a:t>
            </a:r>
          </a:p>
        </p:txBody>
      </p:sp>
      <p:sp>
        <p:nvSpPr>
          <p:cNvPr id="663" name="Google Shape;663;p34">
            <a:extLst>
              <a:ext uri="{FF2B5EF4-FFF2-40B4-BE49-F238E27FC236}">
                <a16:creationId xmlns:a16="http://schemas.microsoft.com/office/drawing/2014/main" id="{FA6B9732-17AA-ED22-818D-A7BEDB909891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4914900" y="1897852"/>
            <a:ext cx="3497098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BE"/>
              <a:t>L’après-midi (13h20 – 16h00) :</a:t>
            </a:r>
            <a:br>
              <a:rPr lang="fr-BE"/>
            </a:br>
            <a:endParaRPr/>
          </a:p>
        </p:txBody>
      </p:sp>
      <p:sp>
        <p:nvSpPr>
          <p:cNvPr id="668" name="Google Shape;668;p34">
            <a:extLst>
              <a:ext uri="{FF2B5EF4-FFF2-40B4-BE49-F238E27FC236}">
                <a16:creationId xmlns:a16="http://schemas.microsoft.com/office/drawing/2014/main" id="{1FD9FCE8-C8F3-410B-E581-6BEF1B2BE562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767547" y="2313615"/>
            <a:ext cx="3140153" cy="1066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/>
              <a:t>Création d’activités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/>
              <a:t>Partage d’idées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/>
              <a:t>Vos questions (suite)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/>
              <a:t>Pour aller plus loin…</a:t>
            </a:r>
          </a:p>
          <a:p>
            <a:pPr marL="0" lvl="0" indent="0" rtl="0">
              <a:spcBef>
                <a:spcPts val="300"/>
              </a:spcBef>
              <a:spcAft>
                <a:spcPts val="300"/>
              </a:spcAft>
            </a:pPr>
            <a:endParaRPr/>
          </a:p>
        </p:txBody>
      </p:sp>
      <p:sp>
        <p:nvSpPr>
          <p:cNvPr id="3" name="Google Shape;666;p34">
            <a:extLst>
              <a:ext uri="{FF2B5EF4-FFF2-40B4-BE49-F238E27FC236}">
                <a16:creationId xmlns:a16="http://schemas.microsoft.com/office/drawing/2014/main" id="{9BA30802-DC10-9B4E-5CE2-63E2C56907EC}"/>
              </a:ext>
            </a:extLst>
          </p:cNvPr>
          <p:cNvSpPr txBox="1">
            <a:spLocks/>
          </p:cNvSpPr>
          <p:nvPr/>
        </p:nvSpPr>
        <p:spPr>
          <a:xfrm>
            <a:off x="2117019" y="4314699"/>
            <a:ext cx="4133863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/>
              <a:t>Repas (12h30 – 13h20)</a:t>
            </a:r>
          </a:p>
        </p:txBody>
      </p:sp>
      <p:sp>
        <p:nvSpPr>
          <p:cNvPr id="8" name="Google Shape;666;p34">
            <a:extLst>
              <a:ext uri="{FF2B5EF4-FFF2-40B4-BE49-F238E27FC236}">
                <a16:creationId xmlns:a16="http://schemas.microsoft.com/office/drawing/2014/main" id="{CE86F8CE-B0B2-C336-4A44-C27D344A8073}"/>
              </a:ext>
            </a:extLst>
          </p:cNvPr>
          <p:cNvSpPr txBox="1">
            <a:spLocks/>
          </p:cNvSpPr>
          <p:nvPr/>
        </p:nvSpPr>
        <p:spPr>
          <a:xfrm>
            <a:off x="2545320" y="4314507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4.</a:t>
            </a:r>
          </a:p>
        </p:txBody>
      </p:sp>
      <p:sp>
        <p:nvSpPr>
          <p:cNvPr id="9" name="Google Shape;666;p34">
            <a:extLst>
              <a:ext uri="{FF2B5EF4-FFF2-40B4-BE49-F238E27FC236}">
                <a16:creationId xmlns:a16="http://schemas.microsoft.com/office/drawing/2014/main" id="{41DE026F-69BA-9022-5BB3-80C174E1767A}"/>
              </a:ext>
            </a:extLst>
          </p:cNvPr>
          <p:cNvSpPr txBox="1">
            <a:spLocks/>
          </p:cNvSpPr>
          <p:nvPr/>
        </p:nvSpPr>
        <p:spPr>
          <a:xfrm>
            <a:off x="5455884" y="3169899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8.</a:t>
            </a:r>
          </a:p>
        </p:txBody>
      </p:sp>
      <p:sp>
        <p:nvSpPr>
          <p:cNvPr id="10" name="Google Shape;666;p34">
            <a:extLst>
              <a:ext uri="{FF2B5EF4-FFF2-40B4-BE49-F238E27FC236}">
                <a16:creationId xmlns:a16="http://schemas.microsoft.com/office/drawing/2014/main" id="{1502D867-4CDA-1FC5-6C17-56D99B939BEC}"/>
              </a:ext>
            </a:extLst>
          </p:cNvPr>
          <p:cNvSpPr txBox="1">
            <a:spLocks/>
          </p:cNvSpPr>
          <p:nvPr/>
        </p:nvSpPr>
        <p:spPr>
          <a:xfrm>
            <a:off x="5462014" y="2884269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7.</a:t>
            </a:r>
          </a:p>
        </p:txBody>
      </p:sp>
      <p:sp>
        <p:nvSpPr>
          <p:cNvPr id="11" name="Google Shape;666;p34">
            <a:extLst>
              <a:ext uri="{FF2B5EF4-FFF2-40B4-BE49-F238E27FC236}">
                <a16:creationId xmlns:a16="http://schemas.microsoft.com/office/drawing/2014/main" id="{08952846-F7D7-2A62-42D2-B047FD10F99C}"/>
              </a:ext>
            </a:extLst>
          </p:cNvPr>
          <p:cNvSpPr txBox="1">
            <a:spLocks/>
          </p:cNvSpPr>
          <p:nvPr/>
        </p:nvSpPr>
        <p:spPr>
          <a:xfrm>
            <a:off x="5442964" y="2586580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6.</a:t>
            </a:r>
          </a:p>
        </p:txBody>
      </p:sp>
      <p:sp>
        <p:nvSpPr>
          <p:cNvPr id="12" name="Google Shape;666;p34">
            <a:extLst>
              <a:ext uri="{FF2B5EF4-FFF2-40B4-BE49-F238E27FC236}">
                <a16:creationId xmlns:a16="http://schemas.microsoft.com/office/drawing/2014/main" id="{FCF63305-D6DF-D2CA-A20D-67A6912801DB}"/>
              </a:ext>
            </a:extLst>
          </p:cNvPr>
          <p:cNvSpPr txBox="1">
            <a:spLocks/>
          </p:cNvSpPr>
          <p:nvPr/>
        </p:nvSpPr>
        <p:spPr>
          <a:xfrm>
            <a:off x="5462014" y="2282388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5.</a:t>
            </a:r>
          </a:p>
        </p:txBody>
      </p:sp>
      <p:pic>
        <p:nvPicPr>
          <p:cNvPr id="16" name="Picture 2" descr="Bon Appetit - Images et vidéos libres de droits | Adobe Stock">
            <a:hlinkClick r:id="rId3" action="ppaction://hlinksldjump"/>
            <a:extLst>
              <a:ext uri="{FF2B5EF4-FFF2-40B4-BE49-F238E27FC236}">
                <a16:creationId xmlns:a16="http://schemas.microsoft.com/office/drawing/2014/main" id="{A308A742-B2D4-3177-7E28-7E3521CF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0" y="1261575"/>
            <a:ext cx="3060017" cy="21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02178E5-9FE1-AC2D-1AB0-B9A5690D2E60}"/>
              </a:ext>
            </a:extLst>
          </p:cNvPr>
          <p:cNvSpPr txBox="1">
            <a:spLocks/>
          </p:cNvSpPr>
          <p:nvPr/>
        </p:nvSpPr>
        <p:spPr>
          <a:xfrm>
            <a:off x="289354" y="3267285"/>
            <a:ext cx="3497098" cy="4704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b="1">
                <a:solidFill>
                  <a:srgbClr val="FF0000"/>
                </a:solidFill>
              </a:rPr>
              <a:t>Nous reprendrons nos activités à…</a:t>
            </a:r>
            <a:endParaRPr lang="fr-BE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>
          <a:extLst>
            <a:ext uri="{FF2B5EF4-FFF2-40B4-BE49-F238E27FC236}">
              <a16:creationId xmlns:a16="http://schemas.microsoft.com/office/drawing/2014/main" id="{C42438E0-7511-BC4F-88F7-BDBDBA69A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3">
            <a:extLst>
              <a:ext uri="{FF2B5EF4-FFF2-40B4-BE49-F238E27FC236}">
                <a16:creationId xmlns:a16="http://schemas.microsoft.com/office/drawing/2014/main" id="{DEBEF4C6-44CD-1F3F-0C3E-D54C2E84B0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413" y="1443038"/>
            <a:ext cx="2898812" cy="226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2961"/>
                </a:solidFill>
              </a:rPr>
              <a:t>05</a:t>
            </a:r>
            <a:endParaRPr>
              <a:solidFill>
                <a:srgbClr val="932961"/>
              </a:solidFill>
            </a:endParaRPr>
          </a:p>
        </p:txBody>
      </p:sp>
      <p:sp>
        <p:nvSpPr>
          <p:cNvPr id="1132" name="Google Shape;1132;p43">
            <a:extLst>
              <a:ext uri="{FF2B5EF4-FFF2-40B4-BE49-F238E27FC236}">
                <a16:creationId xmlns:a16="http://schemas.microsoft.com/office/drawing/2014/main" id="{2CD6C829-70B3-DE8D-D0D1-4D493D74F5CE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3786845" y="2310431"/>
            <a:ext cx="5230775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BE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Création d’activités</a:t>
            </a:r>
            <a:endParaRPr lang="fr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71D24C58-0289-C798-DBAA-691447F18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F72EFBA4-2AF7-A9EC-FDAD-90B5DEB5D5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1328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Découverte du parcours FMTTN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75BB0E-D90C-A625-87DE-4FA5D6606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72" y="962188"/>
            <a:ext cx="8223228" cy="30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4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85DB5715-3E91-A73A-A254-A42B2837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2BA2F392-0158-59F5-0400-512ABF7A46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1709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A vous de jouer…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1031BB0F-C5A8-AE8A-5DA5-EC73146708C3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17200" y="1012810"/>
            <a:ext cx="4133863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BE"/>
              <a:t>ETAPE 1 – première réflexion :</a:t>
            </a:r>
            <a:br>
              <a:rPr lang="fr-BE"/>
            </a:br>
            <a:endParaRPr lang="fr-BE"/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0292B8AC-131D-6DDB-C037-04E7486E50C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205926" y="1484532"/>
            <a:ext cx="6480874" cy="3209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/>
              <a:t>Choisissez un champ pour lequel vous voudriez créer une activité d’apprentissage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fr-FR"/>
              <a:t>Individuellement, sur base du profil de sortie, imaginez une activité d’apprentissage en lien avec le champ de votre choix intégrant également une des 6 visées transversales</a:t>
            </a:r>
          </a:p>
          <a:p>
            <a:pPr marL="808038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fr-FR"/>
              <a:t>des disques sont à votre disposition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fr-FR"/>
              <a:t>Écrivez le titre de votre activité dans votre portfolio</a:t>
            </a:r>
          </a:p>
        </p:txBody>
      </p:sp>
      <p:sp>
        <p:nvSpPr>
          <p:cNvPr id="2" name="Google Shape;667;p34">
            <a:extLst>
              <a:ext uri="{FF2B5EF4-FFF2-40B4-BE49-F238E27FC236}">
                <a16:creationId xmlns:a16="http://schemas.microsoft.com/office/drawing/2014/main" id="{8575DC8E-FAAE-5168-A671-57A3B0CD2861}"/>
              </a:ext>
            </a:extLst>
          </p:cNvPr>
          <p:cNvSpPr txBox="1">
            <a:spLocks/>
          </p:cNvSpPr>
          <p:nvPr/>
        </p:nvSpPr>
        <p:spPr>
          <a:xfrm>
            <a:off x="617200" y="591276"/>
            <a:ext cx="8069600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fr-FR" sz="1200" i="1" dirty="0"/>
              <a:t>Tout ce que vous allez produire sera déposé dans le </a:t>
            </a:r>
            <a:r>
              <a:rPr lang="fr-FR" sz="1200" i="1" dirty="0" err="1"/>
              <a:t>Netboard</a:t>
            </a:r>
            <a:r>
              <a:rPr lang="fr-FR" sz="1200" i="1" dirty="0"/>
              <a:t> et mis à disposition de tous les participants aux ateliers</a:t>
            </a:r>
          </a:p>
        </p:txBody>
      </p:sp>
      <p:pic>
        <p:nvPicPr>
          <p:cNvPr id="4" name="Image 3" descr="Une image contenant dessin, croquis, Dessin au trait, art&#10;&#10;Description générée automatiquement">
            <a:extLst>
              <a:ext uri="{FF2B5EF4-FFF2-40B4-BE49-F238E27FC236}">
                <a16:creationId xmlns:a16="http://schemas.microsoft.com/office/drawing/2014/main" id="{4F656A57-000D-A823-6157-D55E421C6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4" y="1484532"/>
            <a:ext cx="1389891" cy="23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08 700+ Repas Du Soir Stock Illustrations, graphiques vectoriels libre de  droits et Clip Art - iStock | Repas famille, Repas de fête, Repas de midi">
            <a:extLst>
              <a:ext uri="{FF2B5EF4-FFF2-40B4-BE49-F238E27FC236}">
                <a16:creationId xmlns:a16="http://schemas.microsoft.com/office/drawing/2014/main" id="{A7102185-10B5-AAED-13AB-EFBF8FED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19" y="1549004"/>
            <a:ext cx="4276725" cy="32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9" name="Google Shape;65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Horaire de la journée</a:t>
            </a:r>
          </a:p>
        </p:txBody>
      </p:sp>
      <p:sp>
        <p:nvSpPr>
          <p:cNvPr id="666" name="Google Shape;666;p34"/>
          <p:cNvSpPr txBox="1">
            <a:spLocks noGrp="1"/>
          </p:cNvSpPr>
          <p:nvPr>
            <p:ph type="title" idx="3"/>
          </p:nvPr>
        </p:nvSpPr>
        <p:spPr>
          <a:xfrm>
            <a:off x="468432" y="1897852"/>
            <a:ext cx="4133863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BE"/>
              <a:t>En matinée (09h45 – 12h30) :</a:t>
            </a:r>
          </a:p>
        </p:txBody>
      </p:sp>
      <p:sp>
        <p:nvSpPr>
          <p:cNvPr id="667" name="Google Shape;667;p34"/>
          <p:cNvSpPr txBox="1">
            <a:spLocks noGrp="1"/>
          </p:cNvSpPr>
          <p:nvPr>
            <p:ph type="subTitle" idx="4"/>
          </p:nvPr>
        </p:nvSpPr>
        <p:spPr>
          <a:xfrm>
            <a:off x="813288" y="2299342"/>
            <a:ext cx="2677398" cy="1523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>
                <a:hlinkClick r:id="rId4" action="ppaction://hlinksldjump"/>
              </a:rPr>
              <a:t>Présentations</a:t>
            </a:r>
            <a:endParaRPr lang="fr-FR"/>
          </a:p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>
                <a:hlinkClick r:id="rId5" action="ppaction://hlinksldjump"/>
              </a:rPr>
              <a:t>Le tronc commun (grands principes)</a:t>
            </a:r>
            <a:endParaRPr lang="fr-FR"/>
          </a:p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>
                <a:hlinkClick r:id="rId6" action="ppaction://hlinksldjump"/>
              </a:rPr>
              <a:t>FMTTN (premiers pas)</a:t>
            </a:r>
            <a:br>
              <a:rPr lang="fr-FR"/>
            </a:br>
            <a:r>
              <a:rPr lang="fr-FR" i="1"/>
              <a:t>avec pause </a:t>
            </a:r>
            <a:r>
              <a:rPr lang="fr-FR" b="1" i="1">
                <a:solidFill>
                  <a:schemeClr val="accent1"/>
                </a:solidFill>
              </a:rPr>
              <a:t>(10h15 – 10h45)</a:t>
            </a:r>
          </a:p>
        </p:txBody>
      </p:sp>
      <p:sp>
        <p:nvSpPr>
          <p:cNvPr id="663" name="Google Shape;663;p34"/>
          <p:cNvSpPr txBox="1">
            <a:spLocks noGrp="1"/>
          </p:cNvSpPr>
          <p:nvPr>
            <p:ph type="title" idx="5"/>
          </p:nvPr>
        </p:nvSpPr>
        <p:spPr>
          <a:xfrm>
            <a:off x="4914900" y="1897852"/>
            <a:ext cx="3497098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BE"/>
              <a:t>L’après-midi (13h20 – 16h00) :</a:t>
            </a:r>
            <a:br>
              <a:rPr lang="fr-BE"/>
            </a:br>
            <a:endParaRPr/>
          </a:p>
        </p:txBody>
      </p:sp>
      <p:sp>
        <p:nvSpPr>
          <p:cNvPr id="668" name="Google Shape;668;p34"/>
          <p:cNvSpPr txBox="1">
            <a:spLocks noGrp="1"/>
          </p:cNvSpPr>
          <p:nvPr>
            <p:ph type="subTitle" idx="6"/>
          </p:nvPr>
        </p:nvSpPr>
        <p:spPr>
          <a:xfrm>
            <a:off x="5767547" y="2313615"/>
            <a:ext cx="3140153" cy="1066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>
                <a:hlinkClick r:id="rId7" action="ppaction://hlinksldjump"/>
              </a:rPr>
              <a:t>Création d’activités</a:t>
            </a:r>
            <a:endParaRPr lang="fr-FR"/>
          </a:p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>
                <a:hlinkClick r:id="rId8" action="ppaction://hlinksldjump"/>
              </a:rPr>
              <a:t>Partage d’idées</a:t>
            </a:r>
            <a:endParaRPr lang="fr-FR"/>
          </a:p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>
                <a:hlinkClick r:id="rId9" action="ppaction://hlinksldjump"/>
              </a:rPr>
              <a:t>Vos questions (suite)</a:t>
            </a:r>
            <a:endParaRPr lang="fr-FR"/>
          </a:p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>
                <a:hlinkClick r:id="rId10" action="ppaction://hlinksldjump"/>
              </a:rPr>
              <a:t>Pour aller plus loin…</a:t>
            </a:r>
            <a:endParaRPr lang="fr-FR"/>
          </a:p>
          <a:p>
            <a:pPr marL="0" lvl="0" indent="0" rtl="0">
              <a:spcBef>
                <a:spcPts val="300"/>
              </a:spcBef>
              <a:spcAft>
                <a:spcPts val="300"/>
              </a:spcAft>
            </a:pPr>
            <a:endParaRPr/>
          </a:p>
        </p:txBody>
      </p:sp>
      <p:sp>
        <p:nvSpPr>
          <p:cNvPr id="2" name="Google Shape;667;p34">
            <a:extLst>
              <a:ext uri="{FF2B5EF4-FFF2-40B4-BE49-F238E27FC236}">
                <a16:creationId xmlns:a16="http://schemas.microsoft.com/office/drawing/2014/main" id="{0E502EB1-C5BC-3081-FAA6-8D5C0255C073}"/>
              </a:ext>
            </a:extLst>
          </p:cNvPr>
          <p:cNvSpPr txBox="1">
            <a:spLocks/>
          </p:cNvSpPr>
          <p:nvPr/>
        </p:nvSpPr>
        <p:spPr>
          <a:xfrm>
            <a:off x="2908474" y="1258266"/>
            <a:ext cx="3140153" cy="7324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08h15 – 08h45 	Accueil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08h45 – 09h15 	Plénière </a:t>
            </a:r>
          </a:p>
        </p:txBody>
      </p:sp>
      <p:sp>
        <p:nvSpPr>
          <p:cNvPr id="3" name="Google Shape;666;p34">
            <a:extLst>
              <a:ext uri="{FF2B5EF4-FFF2-40B4-BE49-F238E27FC236}">
                <a16:creationId xmlns:a16="http://schemas.microsoft.com/office/drawing/2014/main" id="{16C14058-06A1-3D38-8661-24A9588BE259}"/>
              </a:ext>
            </a:extLst>
          </p:cNvPr>
          <p:cNvSpPr txBox="1">
            <a:spLocks/>
          </p:cNvSpPr>
          <p:nvPr/>
        </p:nvSpPr>
        <p:spPr>
          <a:xfrm>
            <a:off x="2117019" y="4314699"/>
            <a:ext cx="4133863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>
                <a:hlinkClick r:id="rId11" action="ppaction://hlinksldjump"/>
              </a:rPr>
              <a:t>Repas</a:t>
            </a:r>
            <a:r>
              <a:rPr lang="fr-BE"/>
              <a:t> (12h30 – 13h20)</a:t>
            </a:r>
          </a:p>
        </p:txBody>
      </p:sp>
      <p:sp>
        <p:nvSpPr>
          <p:cNvPr id="4" name="Google Shape;666;p34">
            <a:extLst>
              <a:ext uri="{FF2B5EF4-FFF2-40B4-BE49-F238E27FC236}">
                <a16:creationId xmlns:a16="http://schemas.microsoft.com/office/drawing/2014/main" id="{B6A3E57E-C3C2-3A3A-5A37-449989D02381}"/>
              </a:ext>
            </a:extLst>
          </p:cNvPr>
          <p:cNvSpPr txBox="1">
            <a:spLocks/>
          </p:cNvSpPr>
          <p:nvPr/>
        </p:nvSpPr>
        <p:spPr>
          <a:xfrm>
            <a:off x="557017" y="2275875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1.</a:t>
            </a:r>
          </a:p>
        </p:txBody>
      </p:sp>
      <p:sp>
        <p:nvSpPr>
          <p:cNvPr id="6" name="Google Shape;666;p34">
            <a:extLst>
              <a:ext uri="{FF2B5EF4-FFF2-40B4-BE49-F238E27FC236}">
                <a16:creationId xmlns:a16="http://schemas.microsoft.com/office/drawing/2014/main" id="{B9E4F988-318D-4A76-D257-3E9EC7543374}"/>
              </a:ext>
            </a:extLst>
          </p:cNvPr>
          <p:cNvSpPr txBox="1">
            <a:spLocks/>
          </p:cNvSpPr>
          <p:nvPr/>
        </p:nvSpPr>
        <p:spPr>
          <a:xfrm>
            <a:off x="535050" y="2581275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2.</a:t>
            </a:r>
          </a:p>
        </p:txBody>
      </p:sp>
      <p:sp>
        <p:nvSpPr>
          <p:cNvPr id="7" name="Google Shape;666;p34">
            <a:extLst>
              <a:ext uri="{FF2B5EF4-FFF2-40B4-BE49-F238E27FC236}">
                <a16:creationId xmlns:a16="http://schemas.microsoft.com/office/drawing/2014/main" id="{38AFD70A-3DA5-9653-3075-73CC4977A9DF}"/>
              </a:ext>
            </a:extLst>
          </p:cNvPr>
          <p:cNvSpPr txBox="1">
            <a:spLocks/>
          </p:cNvSpPr>
          <p:nvPr/>
        </p:nvSpPr>
        <p:spPr>
          <a:xfrm>
            <a:off x="535050" y="3061159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3.</a:t>
            </a:r>
          </a:p>
        </p:txBody>
      </p:sp>
      <p:sp>
        <p:nvSpPr>
          <p:cNvPr id="8" name="Google Shape;666;p34">
            <a:extLst>
              <a:ext uri="{FF2B5EF4-FFF2-40B4-BE49-F238E27FC236}">
                <a16:creationId xmlns:a16="http://schemas.microsoft.com/office/drawing/2014/main" id="{8DF67197-1F30-4A61-9DC5-8C587C0E8552}"/>
              </a:ext>
            </a:extLst>
          </p:cNvPr>
          <p:cNvSpPr txBox="1">
            <a:spLocks/>
          </p:cNvSpPr>
          <p:nvPr/>
        </p:nvSpPr>
        <p:spPr>
          <a:xfrm>
            <a:off x="2545320" y="4314507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4.</a:t>
            </a:r>
          </a:p>
        </p:txBody>
      </p:sp>
      <p:sp>
        <p:nvSpPr>
          <p:cNvPr id="9" name="Google Shape;666;p34">
            <a:extLst>
              <a:ext uri="{FF2B5EF4-FFF2-40B4-BE49-F238E27FC236}">
                <a16:creationId xmlns:a16="http://schemas.microsoft.com/office/drawing/2014/main" id="{057B1CEC-54ED-440C-5240-DCD23939CE3F}"/>
              </a:ext>
            </a:extLst>
          </p:cNvPr>
          <p:cNvSpPr txBox="1">
            <a:spLocks/>
          </p:cNvSpPr>
          <p:nvPr/>
        </p:nvSpPr>
        <p:spPr>
          <a:xfrm>
            <a:off x="5455884" y="3169899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8.</a:t>
            </a:r>
          </a:p>
        </p:txBody>
      </p:sp>
      <p:sp>
        <p:nvSpPr>
          <p:cNvPr id="10" name="Google Shape;666;p34">
            <a:extLst>
              <a:ext uri="{FF2B5EF4-FFF2-40B4-BE49-F238E27FC236}">
                <a16:creationId xmlns:a16="http://schemas.microsoft.com/office/drawing/2014/main" id="{A7EAD8BB-1754-ECA2-E4C4-8F4C03415345}"/>
              </a:ext>
            </a:extLst>
          </p:cNvPr>
          <p:cNvSpPr txBox="1">
            <a:spLocks/>
          </p:cNvSpPr>
          <p:nvPr/>
        </p:nvSpPr>
        <p:spPr>
          <a:xfrm>
            <a:off x="5462014" y="2884269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7.</a:t>
            </a:r>
          </a:p>
        </p:txBody>
      </p:sp>
      <p:sp>
        <p:nvSpPr>
          <p:cNvPr id="11" name="Google Shape;666;p34">
            <a:extLst>
              <a:ext uri="{FF2B5EF4-FFF2-40B4-BE49-F238E27FC236}">
                <a16:creationId xmlns:a16="http://schemas.microsoft.com/office/drawing/2014/main" id="{9ECB2496-9A89-1E82-28C8-045508787A27}"/>
              </a:ext>
            </a:extLst>
          </p:cNvPr>
          <p:cNvSpPr txBox="1">
            <a:spLocks/>
          </p:cNvSpPr>
          <p:nvPr/>
        </p:nvSpPr>
        <p:spPr>
          <a:xfrm>
            <a:off x="5442964" y="2586580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6.</a:t>
            </a:r>
          </a:p>
        </p:txBody>
      </p:sp>
      <p:sp>
        <p:nvSpPr>
          <p:cNvPr id="12" name="Google Shape;666;p34">
            <a:extLst>
              <a:ext uri="{FF2B5EF4-FFF2-40B4-BE49-F238E27FC236}">
                <a16:creationId xmlns:a16="http://schemas.microsoft.com/office/drawing/2014/main" id="{A62C188F-447C-2BE9-7AF0-E23C23B0B297}"/>
              </a:ext>
            </a:extLst>
          </p:cNvPr>
          <p:cNvSpPr txBox="1">
            <a:spLocks/>
          </p:cNvSpPr>
          <p:nvPr/>
        </p:nvSpPr>
        <p:spPr>
          <a:xfrm>
            <a:off x="5462014" y="2282388"/>
            <a:ext cx="471995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5.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D2658BE8-6355-2B63-954D-4EA27422F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5FFA3390-6631-9FF7-DF41-65E505B724CA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505068" y="0"/>
            <a:ext cx="4133863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BE"/>
              <a:t>ETAPE 2 (deux contraintes) :</a:t>
            </a:r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75414F01-079C-BB1F-C401-37313F36C7F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95187" y="737073"/>
            <a:ext cx="2066981" cy="786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FR"/>
              <a:t>L’environnement </a:t>
            </a:r>
            <a:br>
              <a:rPr lang="fr-FR"/>
            </a:br>
            <a:r>
              <a:rPr lang="fr-FR"/>
              <a:t>de travail :</a:t>
            </a:r>
          </a:p>
        </p:txBody>
      </p:sp>
      <p:sp>
        <p:nvSpPr>
          <p:cNvPr id="4" name="Google Shape;667;p34">
            <a:extLst>
              <a:ext uri="{FF2B5EF4-FFF2-40B4-BE49-F238E27FC236}">
                <a16:creationId xmlns:a16="http://schemas.microsoft.com/office/drawing/2014/main" id="{F18862D7-9CED-ED0C-67F4-A68AE4B387B0}"/>
              </a:ext>
            </a:extLst>
          </p:cNvPr>
          <p:cNvSpPr txBox="1">
            <a:spLocks/>
          </p:cNvSpPr>
          <p:nvPr/>
        </p:nvSpPr>
        <p:spPr>
          <a:xfrm>
            <a:off x="95186" y="3619866"/>
            <a:ext cx="2066981" cy="15236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fr-FR"/>
              <a:t>La grille horaire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BBD331-2892-F9FC-BB4F-E2F158F9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63" y="420300"/>
            <a:ext cx="5166297" cy="3144702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C72BBDC-9A5E-87A9-EC6C-05F599453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64460"/>
              </p:ext>
            </p:extLst>
          </p:nvPr>
        </p:nvGraphicFramePr>
        <p:xfrm>
          <a:off x="2034540" y="3565002"/>
          <a:ext cx="5295900" cy="933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120">
                  <a:extLst>
                    <a:ext uri="{9D8B030D-6E8A-4147-A177-3AD203B41FA5}">
                      <a16:colId xmlns:a16="http://schemas.microsoft.com/office/drawing/2014/main" val="213341432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9470638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424093712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896295516"/>
                    </a:ext>
                  </a:extLst>
                </a:gridCol>
              </a:tblGrid>
              <a:tr h="311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>
                          <a:solidFill>
                            <a:schemeClr val="bg1"/>
                          </a:solidFill>
                        </a:rPr>
                        <a:t>S1</a:t>
                      </a:r>
                      <a:endParaRPr lang="fr-B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>
                          <a:solidFill>
                            <a:schemeClr val="bg1"/>
                          </a:solidFill>
                        </a:rPr>
                        <a:t>S2</a:t>
                      </a:r>
                      <a:endParaRPr lang="fr-B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>
                          <a:solidFill>
                            <a:schemeClr val="bg1"/>
                          </a:solidFill>
                        </a:rPr>
                        <a:t>S3</a:t>
                      </a:r>
                      <a:endParaRPr lang="fr-B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731400"/>
                  </a:ext>
                </a:extLst>
              </a:tr>
              <a:tr h="3111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>
                          <a:solidFill>
                            <a:schemeClr val="tx1"/>
                          </a:solidFill>
                        </a:rPr>
                        <a:t>Formation Manuelle, Technique, Technologique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2p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2p</a:t>
                      </a:r>
                      <a:endParaRPr lang="fr-BE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2p</a:t>
                      </a:r>
                      <a:endParaRPr lang="fr-BE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415421"/>
                  </a:ext>
                </a:extLst>
              </a:tr>
              <a:tr h="3111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>
                          <a:solidFill>
                            <a:schemeClr val="tx1"/>
                          </a:solidFill>
                        </a:rPr>
                        <a:t>et Numérique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1p</a:t>
                      </a:r>
                      <a:endParaRPr lang="fr-B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B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B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190732"/>
                  </a:ext>
                </a:extLst>
              </a:tr>
            </a:tbl>
          </a:graphicData>
        </a:graphic>
      </p:graphicFrame>
      <p:sp>
        <p:nvSpPr>
          <p:cNvPr id="7" name="Google Shape;666;p34">
            <a:extLst>
              <a:ext uri="{FF2B5EF4-FFF2-40B4-BE49-F238E27FC236}">
                <a16:creationId xmlns:a16="http://schemas.microsoft.com/office/drawing/2014/main" id="{FD20B86A-AB93-6114-2311-A911A118894E}"/>
              </a:ext>
            </a:extLst>
          </p:cNvPr>
          <p:cNvSpPr txBox="1">
            <a:spLocks/>
          </p:cNvSpPr>
          <p:nvPr/>
        </p:nvSpPr>
        <p:spPr>
          <a:xfrm>
            <a:off x="1257331" y="4405035"/>
            <a:ext cx="7604759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800">
                <a:solidFill>
                  <a:srgbClr val="FF0000"/>
                </a:solidFill>
              </a:rPr>
              <a:t>Contraintes : votre activité d’apprentissage tient compte de votre infrastructure scolaire dans un délai 100 minutes de cours</a:t>
            </a:r>
          </a:p>
        </p:txBody>
      </p:sp>
    </p:spTree>
    <p:extLst>
      <p:ext uri="{BB962C8B-B14F-4D97-AF65-F5344CB8AC3E}">
        <p14:creationId xmlns:p14="http://schemas.microsoft.com/office/powerpoint/2010/main" val="10936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EEE2EC27-4B2C-BA08-383C-A2E57AEF1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C724AAC4-4421-9BCD-824C-E5D0FAB2A5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1709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A vous de jouer…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0ADEFE37-EFFB-B24C-96B7-73631D1B051C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17200" y="1012810"/>
            <a:ext cx="521972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/>
              <a:t>ETAPE 3 – choix d’une activité commune :</a:t>
            </a:r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1EE8F67E-7972-E8CE-41B1-93911604C93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205926" y="1384529"/>
            <a:ext cx="6480874" cy="3209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fr-FR"/>
              <a:t>Formez un groupe en positionnant l’étiquette du champ sur la table </a:t>
            </a:r>
          </a:p>
          <a:p>
            <a:pPr marL="808038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fr-FR"/>
              <a:t>8 étiquettes sont à votre disposition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fr-FR"/>
              <a:t>Partagez vos idées dans le groupe et sélectionnez l’activité d’apprentissage qui semble la plus facile à mettre en œuvre</a:t>
            </a:r>
            <a:br>
              <a:rPr lang="fr-FR"/>
            </a:br>
            <a:br>
              <a:rPr lang="fr-FR"/>
            </a:br>
            <a:r>
              <a:rPr lang="fr-FR"/>
              <a:t>Gardez à l’esprit :</a:t>
            </a:r>
          </a:p>
          <a:p>
            <a:pPr marL="808038" lvl="0" indent="-268288">
              <a:buFont typeface="Wingdings" panose="05000000000000000000" pitchFamily="2" charset="2"/>
              <a:buChar char="ü"/>
            </a:pPr>
            <a:r>
              <a:rPr lang="fr-FR"/>
              <a:t>Que voulez-vous qu’ils apprennent ? </a:t>
            </a:r>
            <a:r>
              <a:rPr lang="fr-FR">
                <a:sym typeface="Wingdings" panose="05000000000000000000" pitchFamily="2" charset="2"/>
              </a:rPr>
              <a:t></a:t>
            </a:r>
            <a:r>
              <a:rPr lang="fr-FR"/>
              <a:t> citoyen 21e siècle + VT</a:t>
            </a:r>
          </a:p>
          <a:p>
            <a:pPr marL="808038" lvl="0" indent="-268288">
              <a:buFont typeface="Wingdings" panose="05000000000000000000" pitchFamily="2" charset="2"/>
              <a:buChar char="ü"/>
            </a:pPr>
            <a:r>
              <a:rPr lang="fr-FR"/>
              <a:t>Que doivent produire les élèves ? </a:t>
            </a:r>
          </a:p>
          <a:p>
            <a:pPr marL="808038" lvl="0" indent="-268288">
              <a:buFont typeface="Wingdings" panose="05000000000000000000" pitchFamily="2" charset="2"/>
              <a:buChar char="ü"/>
            </a:pPr>
            <a:r>
              <a:rPr lang="fr-FR"/>
              <a:t>L’activité est-elle motivante ?</a:t>
            </a:r>
          </a:p>
          <a:p>
            <a:pPr marL="808038" lvl="0" indent="-268288">
              <a:buFont typeface="Wingdings" panose="05000000000000000000" pitchFamily="2" charset="2"/>
              <a:buChar char="ü"/>
            </a:pPr>
            <a:r>
              <a:rPr lang="fr-FR"/>
              <a:t>Le niveau de difficulté est-il adapté ? </a:t>
            </a:r>
            <a:r>
              <a:rPr lang="fr-FR">
                <a:sym typeface="Wingdings" panose="05000000000000000000" pitchFamily="2" charset="2"/>
              </a:rPr>
              <a:t></a:t>
            </a:r>
            <a:r>
              <a:rPr lang="fr-FR"/>
              <a:t> pas trop difficile, ni trop facile</a:t>
            </a:r>
            <a:br>
              <a:rPr lang="fr-FR"/>
            </a:br>
            <a:endParaRPr lang="fr-FR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fr-FR"/>
              <a:t>Commencez à rédiger sur la fiche didactique :</a:t>
            </a:r>
          </a:p>
          <a:p>
            <a:pPr marL="808038" lvl="0" indent="-342900">
              <a:buFont typeface="Wingdings" panose="05000000000000000000" pitchFamily="2" charset="2"/>
              <a:buChar char="Ø"/>
            </a:pPr>
            <a:r>
              <a:rPr lang="fr-FR"/>
              <a:t>Titre</a:t>
            </a:r>
          </a:p>
          <a:p>
            <a:pPr marL="808038" lvl="0" indent="-342900">
              <a:buFont typeface="Wingdings" panose="05000000000000000000" pitchFamily="2" charset="2"/>
              <a:buChar char="Ø"/>
            </a:pPr>
            <a:r>
              <a:rPr lang="fr-FR"/>
              <a:t>Mise en situation </a:t>
            </a:r>
          </a:p>
        </p:txBody>
      </p:sp>
      <p:sp>
        <p:nvSpPr>
          <p:cNvPr id="2" name="Google Shape;667;p34">
            <a:extLst>
              <a:ext uri="{FF2B5EF4-FFF2-40B4-BE49-F238E27FC236}">
                <a16:creationId xmlns:a16="http://schemas.microsoft.com/office/drawing/2014/main" id="{76761722-0D84-1D3C-F782-63DAA2210FF8}"/>
              </a:ext>
            </a:extLst>
          </p:cNvPr>
          <p:cNvSpPr txBox="1">
            <a:spLocks/>
          </p:cNvSpPr>
          <p:nvPr/>
        </p:nvSpPr>
        <p:spPr>
          <a:xfrm>
            <a:off x="617200" y="591276"/>
            <a:ext cx="8069600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fr-FR" sz="1200" i="1" dirty="0"/>
              <a:t>Tout ce que vous allez produire sera déposé dans le </a:t>
            </a:r>
            <a:r>
              <a:rPr lang="fr-FR" sz="1200" i="1" dirty="0" err="1"/>
              <a:t>Netboard</a:t>
            </a:r>
            <a:r>
              <a:rPr lang="fr-FR" sz="1200" i="1" dirty="0"/>
              <a:t> et à disposition de tous les participants aux ateliers</a:t>
            </a:r>
          </a:p>
        </p:txBody>
      </p:sp>
      <p:pic>
        <p:nvPicPr>
          <p:cNvPr id="5" name="Image 4" descr="Une image contenant art, dessin, dessin humoristique, croquis&#10;&#10;Description générée automatiquement">
            <a:extLst>
              <a:ext uri="{FF2B5EF4-FFF2-40B4-BE49-F238E27FC236}">
                <a16:creationId xmlns:a16="http://schemas.microsoft.com/office/drawing/2014/main" id="{8970A628-FB50-1A70-9D6A-55834278C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3" y="1677160"/>
            <a:ext cx="2273813" cy="2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8C8E27CE-1E00-1FAA-30DB-E23A186CB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1220D955-1BD2-D629-B176-153F6F2D9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1709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A vous de jouer…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7343D57D-6E34-0778-A572-CE030BE520A7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17200" y="1012810"/>
            <a:ext cx="521972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/>
              <a:t>ETAPE 4 – enrichissement collectif :</a:t>
            </a:r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65B63666-1D95-3E53-678B-A3C58942EFB8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393217" y="1538557"/>
            <a:ext cx="6480874" cy="3209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/>
              <a:t>A tour de rôle, chaque groupe présente l’activité envisagée</a:t>
            </a:r>
            <a:br>
              <a:rPr lang="fr-FR"/>
            </a:br>
            <a:br>
              <a:rPr lang="fr-FR"/>
            </a:br>
            <a:r>
              <a:rPr lang="fr-FR"/>
              <a:t> Le collectif peut intervenir : </a:t>
            </a:r>
          </a:p>
          <a:p>
            <a:pPr marL="808038" lvl="0" indent="-342900">
              <a:buFont typeface="Wingdings" panose="05000000000000000000" pitchFamily="2" charset="2"/>
              <a:buChar char="Ø"/>
            </a:pPr>
            <a:r>
              <a:rPr lang="fr-FR"/>
              <a:t>« Moi, à votre place je… »</a:t>
            </a:r>
          </a:p>
          <a:p>
            <a:pPr marL="808038" lvl="0" indent="-342900">
              <a:buFont typeface="Wingdings" panose="05000000000000000000" pitchFamily="2" charset="2"/>
              <a:buChar char="Ø"/>
            </a:pPr>
            <a:r>
              <a:rPr lang="fr-FR"/>
              <a:t>« Avez-vous pensé à… » </a:t>
            </a:r>
          </a:p>
          <a:p>
            <a:pPr marL="808038" lvl="0" indent="-342900">
              <a:buFont typeface="Wingdings" panose="05000000000000000000" pitchFamily="2" charset="2"/>
              <a:buChar char="Ø"/>
            </a:pPr>
            <a:r>
              <a:rPr lang="fr-FR"/>
              <a:t>« … »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</a:pPr>
            <a:br>
              <a:rPr lang="fr-FR"/>
            </a:br>
            <a:br>
              <a:rPr lang="fr-FR"/>
            </a:br>
            <a:endParaRPr lang="fr-FR"/>
          </a:p>
          <a:p>
            <a:pPr marL="0" lvl="0" indent="0">
              <a:spcBef>
                <a:spcPts val="600"/>
              </a:spcBef>
              <a:spcAft>
                <a:spcPts val="600"/>
              </a:spcAft>
            </a:pPr>
            <a:r>
              <a:rPr lang="fr-FR"/>
              <a:t>Chaque groupe garde des traces des idées reçues</a:t>
            </a:r>
          </a:p>
        </p:txBody>
      </p:sp>
      <p:sp>
        <p:nvSpPr>
          <p:cNvPr id="2" name="Google Shape;667;p34">
            <a:extLst>
              <a:ext uri="{FF2B5EF4-FFF2-40B4-BE49-F238E27FC236}">
                <a16:creationId xmlns:a16="http://schemas.microsoft.com/office/drawing/2014/main" id="{96DE90C8-9EB1-E1BA-0FBC-637AE49D9919}"/>
              </a:ext>
            </a:extLst>
          </p:cNvPr>
          <p:cNvSpPr txBox="1">
            <a:spLocks/>
          </p:cNvSpPr>
          <p:nvPr/>
        </p:nvSpPr>
        <p:spPr>
          <a:xfrm>
            <a:off x="617200" y="591276"/>
            <a:ext cx="8069600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fr-FR" sz="1200" i="1" dirty="0"/>
              <a:t>Tout ce que vous allez produire sera déposé dans le </a:t>
            </a:r>
            <a:r>
              <a:rPr lang="fr-FR" sz="1200" i="1" dirty="0" err="1"/>
              <a:t>Netboard</a:t>
            </a:r>
            <a:r>
              <a:rPr lang="fr-FR" sz="1200" i="1" dirty="0"/>
              <a:t> et mis à disposition de tous les participants aux ateliers</a:t>
            </a:r>
          </a:p>
        </p:txBody>
      </p:sp>
      <p:pic>
        <p:nvPicPr>
          <p:cNvPr id="4" name="Image 3" descr="Une image contenant dessin, croquis, art&#10;&#10;Description générée automatiquement">
            <a:extLst>
              <a:ext uri="{FF2B5EF4-FFF2-40B4-BE49-F238E27FC236}">
                <a16:creationId xmlns:a16="http://schemas.microsoft.com/office/drawing/2014/main" id="{3934B4AF-A5F8-60A6-E2C9-80132BFE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45" y="2000248"/>
            <a:ext cx="3123472" cy="15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56465C79-D77A-2C95-A6A1-C656AAB98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06F229EA-5121-E1BA-D13A-D7CFF4F0C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1709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A vous de jouer…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3E572106-C7F1-AB7D-9FD2-58129B91C350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17200" y="1012810"/>
            <a:ext cx="705614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/>
              <a:t>ETAPE 5 – présentation et mise à disposition de deux outils :</a:t>
            </a:r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BB7EB2F5-87FA-8010-1033-21D882977EA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904833" y="1431876"/>
            <a:ext cx="6480874" cy="3209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/>
              <a:t>Présentation de l’annexe 2 </a:t>
            </a: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/>
              <a:t>« Outils, consommables et techniques »</a:t>
            </a:r>
            <a:br>
              <a:rPr lang="fr-FR"/>
            </a:br>
            <a:endParaRPr lang="fr-FR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/>
              <a:t>Présentation de l’annexe 3 </a:t>
            </a: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/>
              <a:t>« Attendus de S – SF – C »</a:t>
            </a:r>
          </a:p>
          <a:p>
            <a:pPr marL="898525" indent="-273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/>
              <a:t>C’est quoi un attendu ?</a:t>
            </a: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fr-FR"/>
              <a:t>Poursuivez votre travail de rédaction </a:t>
            </a:r>
            <a:br>
              <a:rPr lang="fr-FR"/>
            </a:br>
            <a:r>
              <a:rPr lang="fr-FR"/>
              <a:t>avec votre groupe</a:t>
            </a:r>
          </a:p>
        </p:txBody>
      </p:sp>
      <p:sp>
        <p:nvSpPr>
          <p:cNvPr id="2" name="Google Shape;667;p34">
            <a:extLst>
              <a:ext uri="{FF2B5EF4-FFF2-40B4-BE49-F238E27FC236}">
                <a16:creationId xmlns:a16="http://schemas.microsoft.com/office/drawing/2014/main" id="{C97CF26A-5D2F-A54A-FDE5-4F5A4C7C2A8F}"/>
              </a:ext>
            </a:extLst>
          </p:cNvPr>
          <p:cNvSpPr txBox="1">
            <a:spLocks/>
          </p:cNvSpPr>
          <p:nvPr/>
        </p:nvSpPr>
        <p:spPr>
          <a:xfrm>
            <a:off x="617200" y="591276"/>
            <a:ext cx="8069600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fr-FR" sz="1200" i="1" dirty="0"/>
              <a:t>Tout ce que vous allez produire sera déposé dans le </a:t>
            </a:r>
            <a:r>
              <a:rPr lang="fr-FR" sz="1200" i="1" dirty="0" err="1"/>
              <a:t>Netboard</a:t>
            </a:r>
            <a:r>
              <a:rPr lang="fr-FR" sz="1200" i="1" dirty="0"/>
              <a:t> et mis à disposition de tous les participants aux ateliers</a:t>
            </a:r>
          </a:p>
        </p:txBody>
      </p:sp>
      <p:pic>
        <p:nvPicPr>
          <p:cNvPr id="11" name="Image 10" descr="Une image contenant croquis, dessin, Dessin au trait, art&#10;&#10;Description générée automatiquement">
            <a:extLst>
              <a:ext uri="{FF2B5EF4-FFF2-40B4-BE49-F238E27FC236}">
                <a16:creationId xmlns:a16="http://schemas.microsoft.com/office/drawing/2014/main" id="{0CE54BD2-1CA7-6ADE-C993-D60EB074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5045" y="1935481"/>
            <a:ext cx="3294122" cy="28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>
          <a:extLst>
            <a:ext uri="{FF2B5EF4-FFF2-40B4-BE49-F238E27FC236}">
              <a16:creationId xmlns:a16="http://schemas.microsoft.com/office/drawing/2014/main" id="{877116DA-7142-6B84-3C86-D234EEF0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3">
            <a:extLst>
              <a:ext uri="{FF2B5EF4-FFF2-40B4-BE49-F238E27FC236}">
                <a16:creationId xmlns:a16="http://schemas.microsoft.com/office/drawing/2014/main" id="{080B7978-41A0-DD69-4F4E-2FB8BCDC0A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413" y="1443038"/>
            <a:ext cx="2898812" cy="226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2961"/>
                </a:solidFill>
              </a:rPr>
              <a:t>06</a:t>
            </a:r>
            <a:endParaRPr>
              <a:solidFill>
                <a:srgbClr val="932961"/>
              </a:solidFill>
            </a:endParaRPr>
          </a:p>
        </p:txBody>
      </p:sp>
      <p:sp>
        <p:nvSpPr>
          <p:cNvPr id="1132" name="Google Shape;1132;p43">
            <a:extLst>
              <a:ext uri="{FF2B5EF4-FFF2-40B4-BE49-F238E27FC236}">
                <a16:creationId xmlns:a16="http://schemas.microsoft.com/office/drawing/2014/main" id="{625AF941-4D88-F722-7A81-5CD29285DAA9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3786845" y="2310431"/>
            <a:ext cx="5230775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BE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Partage d’idées</a:t>
            </a:r>
            <a:br>
              <a:rPr lang="fr-BE">
                <a:solidFill>
                  <a:schemeClr val="bg1"/>
                </a:solidFill>
              </a:rPr>
            </a:b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747C7DDA-CB03-0296-A902-6C2880572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742D92FF-95AA-B2A4-DE3D-015A7EF59C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1709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A vous de jouer…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D221D594-59CA-1598-D17F-CB313EF1A473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17200" y="1012810"/>
            <a:ext cx="705614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ETAPE 6 – présentations collégiales :</a:t>
            </a:r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EBF51369-4433-7ED5-9FC4-0E07957223F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331513" y="1675716"/>
            <a:ext cx="6480874" cy="3209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Chaque groupe présente son activité d’apprentissage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Les fiches didactiques sont photographiées (partage </a:t>
            </a:r>
            <a:r>
              <a:rPr lang="fr-FR" dirty="0" err="1">
                <a:hlinkClick r:id="rId3"/>
              </a:rPr>
              <a:t>Netboard</a:t>
            </a:r>
            <a:r>
              <a:rPr lang="fr-FR" dirty="0"/>
              <a:t>)</a:t>
            </a:r>
          </a:p>
        </p:txBody>
      </p:sp>
      <p:sp>
        <p:nvSpPr>
          <p:cNvPr id="2" name="Google Shape;667;p34">
            <a:extLst>
              <a:ext uri="{FF2B5EF4-FFF2-40B4-BE49-F238E27FC236}">
                <a16:creationId xmlns:a16="http://schemas.microsoft.com/office/drawing/2014/main" id="{07D63297-FC1F-DAEA-FE05-D8C2D854A87A}"/>
              </a:ext>
            </a:extLst>
          </p:cNvPr>
          <p:cNvSpPr txBox="1">
            <a:spLocks/>
          </p:cNvSpPr>
          <p:nvPr/>
        </p:nvSpPr>
        <p:spPr>
          <a:xfrm>
            <a:off x="592708" y="591276"/>
            <a:ext cx="8069600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fr-FR" sz="1200" i="1" dirty="0"/>
              <a:t>Tout ce que vous allez produire sera déposé dans le </a:t>
            </a:r>
            <a:r>
              <a:rPr lang="fr-FR" sz="1200" i="1" dirty="0" err="1"/>
              <a:t>Netboard</a:t>
            </a:r>
            <a:r>
              <a:rPr lang="fr-FR" sz="1200" i="1" dirty="0"/>
              <a:t> et mis à disposition de tous les participants aux ateliers</a:t>
            </a:r>
          </a:p>
        </p:txBody>
      </p:sp>
      <p:pic>
        <p:nvPicPr>
          <p:cNvPr id="4" name="Image 3" descr="Une image contenant dessin, croquis, art, illustration&#10;&#10;Description générée automatiquement">
            <a:extLst>
              <a:ext uri="{FF2B5EF4-FFF2-40B4-BE49-F238E27FC236}">
                <a16:creationId xmlns:a16="http://schemas.microsoft.com/office/drawing/2014/main" id="{E8689BD0-B044-236E-4D04-CE9125962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372" y="2571750"/>
            <a:ext cx="49434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4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>
          <a:extLst>
            <a:ext uri="{FF2B5EF4-FFF2-40B4-BE49-F238E27FC236}">
              <a16:creationId xmlns:a16="http://schemas.microsoft.com/office/drawing/2014/main" id="{255460C4-3343-814A-8763-0FA3F3710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3">
            <a:extLst>
              <a:ext uri="{FF2B5EF4-FFF2-40B4-BE49-F238E27FC236}">
                <a16:creationId xmlns:a16="http://schemas.microsoft.com/office/drawing/2014/main" id="{9E2B6B2D-45D4-9B53-9BC2-C694E92D13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413" y="1443038"/>
            <a:ext cx="2898812" cy="226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2961"/>
                </a:solidFill>
              </a:rPr>
              <a:t>07</a:t>
            </a:r>
            <a:endParaRPr>
              <a:solidFill>
                <a:srgbClr val="932961"/>
              </a:solidFill>
            </a:endParaRPr>
          </a:p>
        </p:txBody>
      </p:sp>
      <p:sp>
        <p:nvSpPr>
          <p:cNvPr id="1132" name="Google Shape;1132;p43">
            <a:extLst>
              <a:ext uri="{FF2B5EF4-FFF2-40B4-BE49-F238E27FC236}">
                <a16:creationId xmlns:a16="http://schemas.microsoft.com/office/drawing/2014/main" id="{F0159D25-70A7-2681-C52B-1BDDD2446C15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3786845" y="2310431"/>
            <a:ext cx="5230775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BE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sur vos questions</a:t>
            </a:r>
            <a:br>
              <a:rPr lang="fr-BE">
                <a:solidFill>
                  <a:schemeClr val="bg1"/>
                </a:solidFill>
              </a:rPr>
            </a:br>
            <a:endParaRPr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9F4111-4A5B-29C7-A354-6F9301F0ED63}"/>
              </a:ext>
            </a:extLst>
          </p:cNvPr>
          <p:cNvSpPr txBox="1"/>
          <p:nvPr/>
        </p:nvSpPr>
        <p:spPr>
          <a:xfrm>
            <a:off x="5981700" y="4602916"/>
            <a:ext cx="3162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>
                <a:sym typeface="Wingdings" panose="05000000000000000000" pitchFamily="2" charset="2"/>
              </a:rPr>
              <a:t>voir </a:t>
            </a:r>
            <a:r>
              <a:rPr lang="fr-FR" sz="2400">
                <a:sym typeface="Wingdings" panose="05000000000000000000" pitchFamily="2" charset="2"/>
                <a:hlinkClick r:id="rId4"/>
              </a:rPr>
              <a:t>tableau Forms</a:t>
            </a:r>
            <a:endParaRPr lang="fr-FR" sz="24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85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>
          <a:extLst>
            <a:ext uri="{FF2B5EF4-FFF2-40B4-BE49-F238E27FC236}">
              <a16:creationId xmlns:a16="http://schemas.microsoft.com/office/drawing/2014/main" id="{108A1CDF-FF24-7CA3-47C9-355B3F299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3">
            <a:extLst>
              <a:ext uri="{FF2B5EF4-FFF2-40B4-BE49-F238E27FC236}">
                <a16:creationId xmlns:a16="http://schemas.microsoft.com/office/drawing/2014/main" id="{5946F407-B499-AC88-2202-5313C1EAC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413" y="1443038"/>
            <a:ext cx="2898812" cy="226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2961"/>
                </a:solidFill>
              </a:rPr>
              <a:t>08</a:t>
            </a:r>
            <a:endParaRPr>
              <a:solidFill>
                <a:srgbClr val="932961"/>
              </a:solidFill>
            </a:endParaRPr>
          </a:p>
        </p:txBody>
      </p:sp>
      <p:sp>
        <p:nvSpPr>
          <p:cNvPr id="1132" name="Google Shape;1132;p43">
            <a:extLst>
              <a:ext uri="{FF2B5EF4-FFF2-40B4-BE49-F238E27FC236}">
                <a16:creationId xmlns:a16="http://schemas.microsoft.com/office/drawing/2014/main" id="{CC0B4AA0-8D95-0C7B-BD3A-8CAD96CB6654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3786845" y="2310431"/>
            <a:ext cx="5230775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BE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aller plus loin…</a:t>
            </a:r>
            <a:br>
              <a:rPr lang="fr-BE">
                <a:solidFill>
                  <a:schemeClr val="bg1"/>
                </a:solidFill>
              </a:rPr>
            </a:b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224446CC-27D6-025D-DB0B-F5F640B4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A4D567C2-8143-3CC6-5633-6C9E9205DA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2471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Pour aller plus loin</a:t>
            </a:r>
          </a:p>
        </p:txBody>
      </p:sp>
      <p:sp>
        <p:nvSpPr>
          <p:cNvPr id="6" name="Google Shape;667;p34">
            <a:extLst>
              <a:ext uri="{FF2B5EF4-FFF2-40B4-BE49-F238E27FC236}">
                <a16:creationId xmlns:a16="http://schemas.microsoft.com/office/drawing/2014/main" id="{474361BE-D501-C1A7-614B-2406B0DA3550}"/>
              </a:ext>
            </a:extLst>
          </p:cNvPr>
          <p:cNvSpPr txBox="1">
            <a:spLocks/>
          </p:cNvSpPr>
          <p:nvPr/>
        </p:nvSpPr>
        <p:spPr>
          <a:xfrm>
            <a:off x="68090" y="819876"/>
            <a:ext cx="6480874" cy="32093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1800"/>
            </a:pPr>
            <a:r>
              <a:rPr lang="fr-FR" sz="2000" b="1" dirty="0">
                <a:solidFill>
                  <a:schemeClr val="accent1"/>
                </a:solidFill>
                <a:latin typeface="+mj-lt"/>
                <a:ea typeface="Montserrat" panose="00000500000000000000" pitchFamily="2" charset="0"/>
              </a:rPr>
              <a:t>Cet atelier était un début et non une fin en soi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dirty="0"/>
              <a:t>Lien vers le </a:t>
            </a:r>
            <a:r>
              <a:rPr lang="fr-FR" dirty="0" err="1">
                <a:hlinkClick r:id="rId3"/>
              </a:rPr>
              <a:t>Netboard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  <a:p>
            <a:pPr marL="808038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Pensez à rencontrer vos directions afin d’échanger </a:t>
            </a:r>
            <a:br>
              <a:rPr lang="fr-FR" dirty="0"/>
            </a:br>
            <a:r>
              <a:rPr lang="fr-FR" dirty="0"/>
              <a:t>sur la mise en œuvre</a:t>
            </a:r>
          </a:p>
          <a:p>
            <a:pPr marL="1524000" indent="-342900">
              <a:buFont typeface="Wingdings" panose="05000000000000000000" pitchFamily="2" charset="2"/>
              <a:buChar char="F"/>
            </a:pPr>
            <a:r>
              <a:rPr lang="fr-FR" dirty="0"/>
              <a:t>Les espaces d’apprentissages</a:t>
            </a:r>
          </a:p>
          <a:p>
            <a:pPr marL="1524000" indent="-342900">
              <a:buFont typeface="Wingdings" panose="05000000000000000000" pitchFamily="2" charset="2"/>
              <a:buChar char="F"/>
            </a:pPr>
            <a:r>
              <a:rPr lang="fr-FR" dirty="0"/>
              <a:t>L’outillage</a:t>
            </a:r>
          </a:p>
          <a:p>
            <a:pPr marL="1524000" indent="-342900">
              <a:buFont typeface="Wingdings" panose="05000000000000000000" pitchFamily="2" charset="2"/>
              <a:buChar char="F"/>
            </a:pPr>
            <a:r>
              <a:rPr lang="fr-FR" dirty="0"/>
              <a:t>Les consommables</a:t>
            </a:r>
          </a:p>
          <a:p>
            <a:pPr marL="1524000" indent="-342900">
              <a:buFont typeface="Wingdings" panose="05000000000000000000" pitchFamily="2" charset="2"/>
              <a:buChar char="F"/>
            </a:pPr>
            <a:r>
              <a:rPr lang="fr-FR" dirty="0"/>
              <a:t>…</a:t>
            </a:r>
          </a:p>
        </p:txBody>
      </p:sp>
      <p:pic>
        <p:nvPicPr>
          <p:cNvPr id="8" name="Image 7" descr="Une image contenant dessin, clipart, croquis, Dessin d’enfant&#10;&#10;Description générée automatiquement">
            <a:extLst>
              <a:ext uri="{FF2B5EF4-FFF2-40B4-BE49-F238E27FC236}">
                <a16:creationId xmlns:a16="http://schemas.microsoft.com/office/drawing/2014/main" id="{B504D615-AB6C-81D3-820A-A75EB12E3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54" y="694404"/>
            <a:ext cx="2000546" cy="3209388"/>
          </a:xfrm>
          <a:prstGeom prst="rect">
            <a:avLst/>
          </a:prstGeom>
        </p:spPr>
      </p:pic>
      <p:sp>
        <p:nvSpPr>
          <p:cNvPr id="10" name="Google Shape;666;p34">
            <a:extLst>
              <a:ext uri="{FF2B5EF4-FFF2-40B4-BE49-F238E27FC236}">
                <a16:creationId xmlns:a16="http://schemas.microsoft.com/office/drawing/2014/main" id="{44E76713-9855-6B85-1178-754C1532AFB0}"/>
              </a:ext>
            </a:extLst>
          </p:cNvPr>
          <p:cNvSpPr txBox="1">
            <a:spLocks/>
          </p:cNvSpPr>
          <p:nvPr/>
        </p:nvSpPr>
        <p:spPr>
          <a:xfrm>
            <a:off x="270326" y="3091788"/>
            <a:ext cx="6913281" cy="18045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fr-FR" sz="1800" dirty="0">
                <a:solidFill>
                  <a:srgbClr val="FF0000"/>
                </a:solidFill>
              </a:rPr>
            </a:b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>
                <a:solidFill>
                  <a:srgbClr val="FF0000"/>
                </a:solidFill>
              </a:rPr>
              <a:t>               LE TRONC COMMUN SERA CE QUE L’ON EN FERA</a:t>
            </a: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>
                <a:solidFill>
                  <a:srgbClr val="FF0000"/>
                </a:solidFill>
              </a:rPr>
              <a:t>        PAS A PAS</a:t>
            </a:r>
          </a:p>
        </p:txBody>
      </p:sp>
      <p:pic>
        <p:nvPicPr>
          <p:cNvPr id="9" name="Image 8" descr="Une image contenant croquis, clipart, dessin, Graphique&#10;&#10;Description générée automatiquement">
            <a:extLst>
              <a:ext uri="{FF2B5EF4-FFF2-40B4-BE49-F238E27FC236}">
                <a16:creationId xmlns:a16="http://schemas.microsoft.com/office/drawing/2014/main" id="{CE8FA606-F0CC-8AA5-0BF3-F828E54A0B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927" y="383916"/>
            <a:ext cx="4023360" cy="23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BF50-5790-F172-BC70-43EAD51D2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127B2-2295-9684-1EA0-6697241C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solidFill>
                  <a:schemeClr val="accent1"/>
                </a:solidFill>
              </a:rPr>
              <a:t>Évaluation de la journée</a:t>
            </a:r>
          </a:p>
        </p:txBody>
      </p:sp>
      <p:pic>
        <p:nvPicPr>
          <p:cNvPr id="16" name="Image 15" descr="Une image contenant dessin, clipart, Dessin au trait, Graphique&#10;&#10;Description générée automatiquement">
            <a:extLst>
              <a:ext uri="{FF2B5EF4-FFF2-40B4-BE49-F238E27FC236}">
                <a16:creationId xmlns:a16="http://schemas.microsoft.com/office/drawing/2014/main" id="{0F3AE80F-3731-3D8C-769A-BADA6FA35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352" y="1538245"/>
            <a:ext cx="1990348" cy="2383541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0CB14E64-AC82-E649-AE6C-8F822B554EC6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371848" y="1538245"/>
            <a:ext cx="5879180" cy="572700"/>
          </a:xfrm>
        </p:spPr>
        <p:txBody>
          <a:bodyPr/>
          <a:lstStyle/>
          <a:p>
            <a:pPr algn="l"/>
            <a:r>
              <a:rPr lang="fr-FR" sz="2000" b="0"/>
              <a:t>Réflexion personnelle avant de compléter le Forms :</a:t>
            </a:r>
            <a:endParaRPr lang="fr-BE" sz="2000" b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FBE1BB-F067-3E4D-D930-2C72A22CB823}"/>
              </a:ext>
            </a:extLst>
          </p:cNvPr>
          <p:cNvSpPr txBox="1"/>
          <p:nvPr/>
        </p:nvSpPr>
        <p:spPr>
          <a:xfrm>
            <a:off x="817836" y="2310140"/>
            <a:ext cx="57185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dirty="0"/>
              <a:t>J’ai compris les visées du TC et celles de FMTTN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dirty="0"/>
              <a:t>Ce cours m’intéresse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dirty="0"/>
              <a:t>Je perçois comment atteindre les attendus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dirty="0"/>
              <a:t>Je me sens capable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dirty="0"/>
              <a:t>Qu’est-ce qui éventuellement m’aiderait ?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3"/>
          <p:cNvSpPr txBox="1">
            <a:spLocks noGrp="1"/>
          </p:cNvSpPr>
          <p:nvPr>
            <p:ph type="title"/>
          </p:nvPr>
        </p:nvSpPr>
        <p:spPr>
          <a:xfrm>
            <a:off x="1014413" y="1443038"/>
            <a:ext cx="2898812" cy="226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2961"/>
                </a:solidFill>
              </a:rPr>
              <a:t>01</a:t>
            </a:r>
            <a:endParaRPr>
              <a:solidFill>
                <a:srgbClr val="932961"/>
              </a:solidFill>
            </a:endParaRPr>
          </a:p>
        </p:txBody>
      </p:sp>
      <p:sp>
        <p:nvSpPr>
          <p:cNvPr id="1132" name="Google Shape;1132;p43"/>
          <p:cNvSpPr txBox="1">
            <a:spLocks noGrp="1"/>
          </p:cNvSpPr>
          <p:nvPr>
            <p:ph type="ctrTitle" idx="2"/>
          </p:nvPr>
        </p:nvSpPr>
        <p:spPr>
          <a:xfrm>
            <a:off x="3786845" y="2310431"/>
            <a:ext cx="5230775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Présentations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3"/>
          <p:cNvSpPr txBox="1">
            <a:spLocks noGrp="1"/>
          </p:cNvSpPr>
          <p:nvPr>
            <p:ph type="ctrTitle" idx="2"/>
          </p:nvPr>
        </p:nvSpPr>
        <p:spPr>
          <a:xfrm>
            <a:off x="4791075" y="3476625"/>
            <a:ext cx="7741051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fr-BE" sz="1800">
                <a:solidFill>
                  <a:schemeClr val="bg1"/>
                </a:solidFill>
              </a:rPr>
              <a:t>anne-sophie.verriest@segec.be</a:t>
            </a:r>
            <a:br>
              <a:rPr lang="fr-BE" sz="1800">
                <a:solidFill>
                  <a:schemeClr val="bg1"/>
                </a:solidFill>
              </a:rPr>
            </a:br>
            <a:r>
              <a:rPr lang="fr-BE" sz="1800">
                <a:solidFill>
                  <a:schemeClr val="bg1"/>
                </a:solidFill>
              </a:rPr>
              <a:t>benoit.devroye@segec.be</a:t>
            </a:r>
            <a:br>
              <a:rPr lang="fr-BE" sz="1800">
                <a:solidFill>
                  <a:schemeClr val="bg1"/>
                </a:solidFill>
              </a:rPr>
            </a:br>
            <a:r>
              <a:rPr lang="fr-BE" sz="1800">
                <a:solidFill>
                  <a:schemeClr val="bg1"/>
                </a:solidFill>
              </a:rPr>
              <a:t>pascal.cornez@segec.be </a:t>
            </a:r>
          </a:p>
        </p:txBody>
      </p:sp>
      <p:pic>
        <p:nvPicPr>
          <p:cNvPr id="2" name="Picture 2" descr="Merci Beaucoup&quot; - Images et vidéos libres de droits | Adobe Stock">
            <a:extLst>
              <a:ext uri="{FF2B5EF4-FFF2-40B4-BE49-F238E27FC236}">
                <a16:creationId xmlns:a16="http://schemas.microsoft.com/office/drawing/2014/main" id="{990B08C1-2D73-3636-7AA6-BB15564BE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0" b="20496"/>
          <a:stretch/>
        </p:blipFill>
        <p:spPr bwMode="auto">
          <a:xfrm>
            <a:off x="-571500" y="2181225"/>
            <a:ext cx="10210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6545A8A1-D77A-1BED-9EC6-5065CDCEE2F1}"/>
              </a:ext>
            </a:extLst>
          </p:cNvPr>
          <p:cNvGrpSpPr/>
          <p:nvPr/>
        </p:nvGrpSpPr>
        <p:grpSpPr>
          <a:xfrm>
            <a:off x="205740" y="203660"/>
            <a:ext cx="2050141" cy="2083732"/>
            <a:chOff x="2769581" y="30185"/>
            <a:chExt cx="6652837" cy="679762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6926A65-4889-6076-68C2-AD1F9D701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9581" y="30185"/>
              <a:ext cx="6652837" cy="6797629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5713CA9-6A63-EC2D-A809-D20071619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70" b="94984" l="4466" r="94737">
                          <a14:foregroundMark x1="7337" y1="37931" x2="4625" y2="48903"/>
                          <a14:foregroundMark x1="4625" y1="48903" x2="6380" y2="55016"/>
                          <a14:foregroundMark x1="55024" y1="92947" x2="61085" y2="90282"/>
                          <a14:foregroundMark x1="60606" y1="15204" x2="81978" y2="59404"/>
                          <a14:foregroundMark x1="81978" y1="59404" x2="83413" y2="75862"/>
                          <a14:foregroundMark x1="28230" y1="80564" x2="42105" y2="84169"/>
                          <a14:foregroundMark x1="42105" y1="84169" x2="43062" y2="84796"/>
                          <a14:foregroundMark x1="33652" y1="79624" x2="42265" y2="80878"/>
                          <a14:foregroundMark x1="13078" y1="36520" x2="29346" y2="43103"/>
                          <a14:foregroundMark x1="29027" y1="21944" x2="42903" y2="23041"/>
                          <a14:foregroundMark x1="38118" y1="7524" x2="48963" y2="6583"/>
                          <a14:foregroundMark x1="55502" y1="10031" x2="69537" y2="24138"/>
                          <a14:foregroundMark x1="86443" y1="25705" x2="89314" y2="48433"/>
                          <a14:foregroundMark x1="88676" y1="55016" x2="89314" y2="65674"/>
                          <a14:foregroundMark x1="89314" y1="65674" x2="84211" y2="76176"/>
                          <a14:foregroundMark x1="84211" y1="76176" x2="84211" y2="76176"/>
                          <a14:foregroundMark x1="94099" y1="37147" x2="94896" y2="46865"/>
                          <a14:foregroundMark x1="94896" y1="46865" x2="94896" y2="46865"/>
                          <a14:foregroundMark x1="36842" y1="10972" x2="49123" y2="42790"/>
                          <a14:foregroundMark x1="49123" y1="42790" x2="49442" y2="44357"/>
                          <a14:foregroundMark x1="56778" y1="94984" x2="62360" y2="61912"/>
                          <a14:foregroundMark x1="5582" y1="50000" x2="38437" y2="63323"/>
                          <a14:foregroundMark x1="25678" y1="78840" x2="44338" y2="79937"/>
                          <a14:foregroundMark x1="44338" y1="79937" x2="47687" y2="79624"/>
                          <a14:foregroundMark x1="29346" y1="83229" x2="41467" y2="84013"/>
                          <a14:foregroundMark x1="25359" y1="79154" x2="35566" y2="78683"/>
                          <a14:foregroundMark x1="35566" y1="78683" x2="49282" y2="7931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6923" y="959909"/>
              <a:ext cx="4778154" cy="4861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3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>
          <a:extLst>
            <a:ext uri="{FF2B5EF4-FFF2-40B4-BE49-F238E27FC236}">
              <a16:creationId xmlns:a16="http://schemas.microsoft.com/office/drawing/2014/main" id="{A35DDA8B-0178-08BD-999F-E48C22447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3">
            <a:extLst>
              <a:ext uri="{FF2B5EF4-FFF2-40B4-BE49-F238E27FC236}">
                <a16:creationId xmlns:a16="http://schemas.microsoft.com/office/drawing/2014/main" id="{07ABD261-D1FC-AD49-7E46-D609032AF3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413" y="1443038"/>
            <a:ext cx="2898812" cy="226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2961"/>
                </a:solidFill>
              </a:rPr>
              <a:t>02</a:t>
            </a:r>
            <a:endParaRPr>
              <a:solidFill>
                <a:srgbClr val="932961"/>
              </a:solidFill>
            </a:endParaRPr>
          </a:p>
        </p:txBody>
      </p:sp>
      <p:sp>
        <p:nvSpPr>
          <p:cNvPr id="1132" name="Google Shape;1132;p43">
            <a:extLst>
              <a:ext uri="{FF2B5EF4-FFF2-40B4-BE49-F238E27FC236}">
                <a16:creationId xmlns:a16="http://schemas.microsoft.com/office/drawing/2014/main" id="{1716A986-F69A-29A1-DC60-A578F5A7FAA0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3786845" y="2310431"/>
            <a:ext cx="5230775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tronc commun (grands principes)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094691A4-8EA0-30E8-D618-4DF7DD39D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741F76C8-5B35-80DE-6321-B8E7A58C83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500" y="2471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C’est quoi un citoyen du 21e siècle ?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99FAF1EA-8293-D686-0D62-403479FE59C2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38087" y="1468665"/>
            <a:ext cx="4133863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BE"/>
              <a:t>Réflexion individuelle : </a:t>
            </a:r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E2088929-8AAC-1E5C-0AF2-308A29C449F2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69577" y="1807302"/>
            <a:ext cx="5579764" cy="730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fr-FR"/>
              <a:t>Un citoyen du 21e siècle, c’est quelqu’un qui… </a:t>
            </a:r>
            <a:br>
              <a:rPr lang="fr-FR"/>
            </a:br>
            <a:r>
              <a:rPr lang="fr-FR"/>
              <a:t>(est… ; connait… ; est capable de… ; s’intéresse… ; respecte… ; …</a:t>
            </a:r>
          </a:p>
        </p:txBody>
      </p:sp>
      <p:sp>
        <p:nvSpPr>
          <p:cNvPr id="16" name="Google Shape;666;p34">
            <a:extLst>
              <a:ext uri="{FF2B5EF4-FFF2-40B4-BE49-F238E27FC236}">
                <a16:creationId xmlns:a16="http://schemas.microsoft.com/office/drawing/2014/main" id="{135B49A6-2B88-A86E-CA52-C2CB39EDC11C}"/>
              </a:ext>
            </a:extLst>
          </p:cNvPr>
          <p:cNvSpPr txBox="1">
            <a:spLocks/>
          </p:cNvSpPr>
          <p:nvPr/>
        </p:nvSpPr>
        <p:spPr>
          <a:xfrm>
            <a:off x="1736010" y="3609825"/>
            <a:ext cx="4133863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Brainstorming</a:t>
            </a:r>
          </a:p>
        </p:txBody>
      </p:sp>
      <p:sp>
        <p:nvSpPr>
          <p:cNvPr id="17" name="Google Shape;666;p34">
            <a:extLst>
              <a:ext uri="{FF2B5EF4-FFF2-40B4-BE49-F238E27FC236}">
                <a16:creationId xmlns:a16="http://schemas.microsoft.com/office/drawing/2014/main" id="{531A6413-BB3F-D282-09AF-9DEEDECDEE0D}"/>
              </a:ext>
            </a:extLst>
          </p:cNvPr>
          <p:cNvSpPr txBox="1">
            <a:spLocks/>
          </p:cNvSpPr>
          <p:nvPr/>
        </p:nvSpPr>
        <p:spPr>
          <a:xfrm>
            <a:off x="3359459" y="4283976"/>
            <a:ext cx="4133863" cy="42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+mj-lt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/>
              <a:t>Qu’en dit Marc Romainville ?</a:t>
            </a:r>
          </a:p>
        </p:txBody>
      </p:sp>
      <p:pic>
        <p:nvPicPr>
          <p:cNvPr id="21" name="Image 20" descr="Une image contenant dessin, clipart, Dessin au trait, Graphique&#10;&#10;Description générée automatiquement">
            <a:extLst>
              <a:ext uri="{FF2B5EF4-FFF2-40B4-BE49-F238E27FC236}">
                <a16:creationId xmlns:a16="http://schemas.microsoft.com/office/drawing/2014/main" id="{7822182F-22B9-C54F-0E58-9115510DF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866" y="980757"/>
            <a:ext cx="1990348" cy="2383541"/>
          </a:xfrm>
          <a:prstGeom prst="rect">
            <a:avLst/>
          </a:prstGeom>
        </p:spPr>
      </p:pic>
      <p:pic>
        <p:nvPicPr>
          <p:cNvPr id="23" name="Image 22" descr="Une image contenant dessin, croquis, art&#10;&#10;Description générée automatiquement">
            <a:extLst>
              <a:ext uri="{FF2B5EF4-FFF2-40B4-BE49-F238E27FC236}">
                <a16:creationId xmlns:a16="http://schemas.microsoft.com/office/drawing/2014/main" id="{C0766A06-CF17-CF35-A555-FA464632C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314" y="2542895"/>
            <a:ext cx="2279909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  <p:bldP spid="666" grpId="0"/>
      <p:bldP spid="667" grpId="0" build="p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édia en ligne 3" title="Interview du Pr.  Romainville: Le tronc commun, un bagage ambitieux">
            <a:hlinkClick r:id="" action="ppaction://media"/>
            <a:extLst>
              <a:ext uri="{FF2B5EF4-FFF2-40B4-BE49-F238E27FC236}">
                <a16:creationId xmlns:a16="http://schemas.microsoft.com/office/drawing/2014/main" id="{4C27C749-914D-859A-A4F7-E73E392333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9240" y="136007"/>
            <a:ext cx="7444740" cy="42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28AFFB09-9088-88E9-E8BF-DCD5A9DCD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199AEE3C-725A-802D-D291-34197A3F30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50" y="29289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Quels sont les DOMAINES dont parle Marc Romainville ?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861C1D0-91FB-247A-09EF-687FC5FF6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26767"/>
              </p:ext>
            </p:extLst>
          </p:nvPr>
        </p:nvGraphicFramePr>
        <p:xfrm>
          <a:off x="1958340" y="1150619"/>
          <a:ext cx="6819820" cy="387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253">
                  <a:extLst>
                    <a:ext uri="{9D8B030D-6E8A-4147-A177-3AD203B41FA5}">
                      <a16:colId xmlns:a16="http://schemas.microsoft.com/office/drawing/2014/main" val="4273083016"/>
                    </a:ext>
                  </a:extLst>
                </a:gridCol>
                <a:gridCol w="5743567">
                  <a:extLst>
                    <a:ext uri="{9D8B030D-6E8A-4147-A177-3AD203B41FA5}">
                      <a16:colId xmlns:a16="http://schemas.microsoft.com/office/drawing/2014/main" val="1299193125"/>
                    </a:ext>
                  </a:extLst>
                </a:gridCol>
              </a:tblGrid>
              <a:tr h="468098">
                <a:tc>
                  <a:txBody>
                    <a:bodyPr/>
                    <a:lstStyle/>
                    <a:p>
                      <a:r>
                        <a:rPr lang="fr-FR"/>
                        <a:t>Domaines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Apprentissages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88384"/>
                  </a:ext>
                </a:extLst>
              </a:tr>
              <a:tr h="5586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1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Langue française et langues anciennes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Éducation culturelle et artistique (ECA)</a:t>
                      </a:r>
                      <a:endParaRPr lang="fr-BE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373338"/>
                  </a:ext>
                </a:extLst>
              </a:tr>
              <a:tr h="29401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2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Langues modernes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4310"/>
                  </a:ext>
                </a:extLst>
              </a:tr>
              <a:tr h="7056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3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Mathématiques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Sciences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>
                          <a:solidFill>
                            <a:srgbClr val="FF0000"/>
                          </a:solidFill>
                        </a:rPr>
                        <a:t>Formation Manuelle, Technique, Technologique et Numérique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44975"/>
                  </a:ext>
                </a:extLst>
              </a:tr>
              <a:tr h="7056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4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Sciences humaines (formation historique,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/>
                        <a:t>géographique, économique et sociale)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/>
                        <a:t>Religion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324517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5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Éducation physique, bien-être et santé</a:t>
                      </a:r>
                      <a:endParaRPr lang="fr-BE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224115"/>
                  </a:ext>
                </a:extLst>
              </a:tr>
              <a:tr h="705632">
                <a:tc>
                  <a:txBody>
                    <a:bodyPr/>
                    <a:lstStyle/>
                    <a:p>
                      <a:pPr algn="r"/>
                      <a:r>
                        <a:rPr lang="fr-FR"/>
                        <a:t>6-7-8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>
                          <a:solidFill>
                            <a:srgbClr val="00B050"/>
                          </a:solidFill>
                        </a:rPr>
                        <a:t>La créativité, l’engagement et l’esprit d’entreprendre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>
                          <a:solidFill>
                            <a:srgbClr val="00B050"/>
                          </a:solidFill>
                        </a:rPr>
                        <a:t>Apprendre à apprendre et poser des choix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>
                          <a:solidFill>
                            <a:srgbClr val="00B050"/>
                          </a:solidFill>
                        </a:rPr>
                        <a:t>Apprendre à s’orienter </a:t>
                      </a:r>
                      <a:endParaRPr lang="fr-BE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09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600B500E-B61B-205B-7EA1-CD8627F0D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s de Viseur Png – Téléchargement gratuit sur Freepik">
            <a:extLst>
              <a:ext uri="{FF2B5EF4-FFF2-40B4-BE49-F238E27FC236}">
                <a16:creationId xmlns:a16="http://schemas.microsoft.com/office/drawing/2014/main" id="{C0B98D9F-296C-AD2C-6265-EAEBDEDF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1885" y1="29553" x2="36102" y2="19968"/>
                        <a14:foregroundMark x1="36102" y1="19968" x2="54473" y2="16134"/>
                        <a14:foregroundMark x1="54473" y1="16134" x2="70767" y2="21246"/>
                        <a14:foregroundMark x1="70767" y1="21246" x2="79553" y2="30351"/>
                        <a14:foregroundMark x1="27316" y1="23802" x2="51757" y2="16454"/>
                        <a14:foregroundMark x1="29872" y1="21406" x2="49681" y2="15176"/>
                        <a14:foregroundMark x1="49681" y1="15176" x2="52396" y2="15655"/>
                        <a14:foregroundMark x1="32268" y1="27636" x2="39936" y2="76677"/>
                        <a14:foregroundMark x1="28115" y1="33546" x2="26837" y2="64058"/>
                        <a14:foregroundMark x1="22524" y1="48882" x2="23482" y2="59105"/>
                        <a14:foregroundMark x1="38978" y1="30032" x2="57348" y2="22204"/>
                        <a14:foregroundMark x1="57348" y1="22204" x2="59105" y2="22684"/>
                        <a14:foregroundMark x1="47764" y1="23323" x2="69010" y2="71406"/>
                        <a14:foregroundMark x1="65176" y1="28435" x2="56390" y2="65495"/>
                        <a14:foregroundMark x1="56390" y1="65495" x2="42812" y2="78275"/>
                        <a14:foregroundMark x1="61661" y1="26038" x2="77636" y2="44249"/>
                        <a14:foregroundMark x1="55112" y1="33067" x2="73802" y2="49681"/>
                        <a14:foregroundMark x1="73802" y1="49681" x2="76837" y2="55591"/>
                        <a14:foregroundMark x1="46326" y1="32748" x2="47764" y2="67093"/>
                        <a14:foregroundMark x1="41534" y1="36581" x2="42013" y2="70927"/>
                        <a14:foregroundMark x1="32268" y1="50000" x2="33387" y2="71086"/>
                        <a14:foregroundMark x1="37700" y1="42652" x2="37700" y2="42652"/>
                        <a14:foregroundMark x1="52396" y1="48562" x2="52396" y2="48562"/>
                        <a14:foregroundMark x1="52716" y1="57348" x2="52716" y2="57348"/>
                        <a14:foregroundMark x1="53195" y1="76358" x2="53195" y2="76358"/>
                        <a14:foregroundMark x1="58307" y1="72843" x2="61022" y2="71725"/>
                        <a14:foregroundMark x1="62460" y1="69329" x2="62460" y2="69329"/>
                        <a14:foregroundMark x1="72524" y1="67891" x2="72524" y2="67891"/>
                        <a14:foregroundMark x1="72524" y1="58147" x2="72524" y2="58147"/>
                        <a14:foregroundMark x1="67093" y1="53514" x2="67093" y2="53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33291"/>
            <a:ext cx="1710690" cy="17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1DEA2525-0CB6-25FA-16A3-7679AC4AE7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640" y="330996"/>
            <a:ext cx="833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Quelles sont les visées transversales dont parle Marc Romainville ?</a:t>
            </a:r>
          </a:p>
        </p:txBody>
      </p:sp>
      <p:sp>
        <p:nvSpPr>
          <p:cNvPr id="666" name="Google Shape;666;p34">
            <a:extLst>
              <a:ext uri="{FF2B5EF4-FFF2-40B4-BE49-F238E27FC236}">
                <a16:creationId xmlns:a16="http://schemas.microsoft.com/office/drawing/2014/main" id="{A5D77126-C837-0B2A-1826-7A1BA2268008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396427" y="2083486"/>
            <a:ext cx="4133863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BE"/>
              <a:t>Visées :</a:t>
            </a:r>
            <a:br>
              <a:rPr lang="fr-BE"/>
            </a:br>
            <a:endParaRPr lang="fr-BE"/>
          </a:p>
        </p:txBody>
      </p:sp>
      <p:sp>
        <p:nvSpPr>
          <p:cNvPr id="667" name="Google Shape;667;p34">
            <a:extLst>
              <a:ext uri="{FF2B5EF4-FFF2-40B4-BE49-F238E27FC236}">
                <a16:creationId xmlns:a16="http://schemas.microsoft.com/office/drawing/2014/main" id="{EE626232-0BF2-AB0C-2121-04F2296ED0C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539426" y="1117111"/>
            <a:ext cx="6739953" cy="870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/>
              <a:t>Domaine 6 : La créativité, l’engagement et l’esprit d’entreprendre</a:t>
            </a:r>
          </a:p>
          <a:p>
            <a:pPr marL="0" lvl="0" indent="0"/>
            <a:r>
              <a:rPr lang="fr-FR"/>
              <a:t>Domaine 7 : Apprendre à apprendre et poser des choix</a:t>
            </a:r>
          </a:p>
          <a:p>
            <a:pPr marL="0" lvl="0" indent="0"/>
            <a:r>
              <a:rPr lang="fr-FR"/>
              <a:t>Domaine 8 : Apprendre à s’orienter</a:t>
            </a:r>
          </a:p>
        </p:txBody>
      </p:sp>
      <p:sp>
        <p:nvSpPr>
          <p:cNvPr id="2" name="Google Shape;667;p34">
            <a:extLst>
              <a:ext uri="{FF2B5EF4-FFF2-40B4-BE49-F238E27FC236}">
                <a16:creationId xmlns:a16="http://schemas.microsoft.com/office/drawing/2014/main" id="{547622BD-C215-3A2B-439C-EB62812423CB}"/>
              </a:ext>
            </a:extLst>
          </p:cNvPr>
          <p:cNvSpPr txBox="1">
            <a:spLocks/>
          </p:cNvSpPr>
          <p:nvPr/>
        </p:nvSpPr>
        <p:spPr>
          <a:xfrm>
            <a:off x="979107" y="2507051"/>
            <a:ext cx="7509573" cy="17707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/>
              <a:t>Se connaitre et s’ouvrir aux autres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/>
              <a:t>Apprendre à apprendre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/>
              <a:t>Développer une pensée critique et complexe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/>
              <a:t>Développer la créativité et l’esprit d’entreprendre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/>
              <a:t>Découvrir le monde scolaire, la diversité des filières et des options qui s’ouvrent après le tronc commun et mieux connaitre le monde des activités professionnelles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/>
              <a:t>Développer des projets personnels et professionnels : anticiper et poser des choix </a:t>
            </a:r>
          </a:p>
        </p:txBody>
      </p:sp>
    </p:spTree>
    <p:extLst>
      <p:ext uri="{BB962C8B-B14F-4D97-AF65-F5344CB8AC3E}">
        <p14:creationId xmlns:p14="http://schemas.microsoft.com/office/powerpoint/2010/main" val="17666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0"/>
      <p:bldP spid="667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06F416E9-65C2-4A86-8018-866E80663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>
            <a:extLst>
              <a:ext uri="{FF2B5EF4-FFF2-40B4-BE49-F238E27FC236}">
                <a16:creationId xmlns:a16="http://schemas.microsoft.com/office/drawing/2014/main" id="{CBAE987E-54B2-2179-462C-B30685233F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00" y="285276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>
                <a:solidFill>
                  <a:schemeClr val="accent1"/>
                </a:solidFill>
              </a:rPr>
              <a:t>Un citoyen du 21e siècle…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CB68186-95F8-F0C6-82F1-3E1575477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92815"/>
              </p:ext>
            </p:extLst>
          </p:nvPr>
        </p:nvGraphicFramePr>
        <p:xfrm>
          <a:off x="1415682" y="983161"/>
          <a:ext cx="7225398" cy="333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57">
                  <a:extLst>
                    <a:ext uri="{9D8B030D-6E8A-4147-A177-3AD203B41FA5}">
                      <a16:colId xmlns:a16="http://schemas.microsoft.com/office/drawing/2014/main" val="471675219"/>
                    </a:ext>
                  </a:extLst>
                </a:gridCol>
                <a:gridCol w="5153741">
                  <a:extLst>
                    <a:ext uri="{9D8B030D-6E8A-4147-A177-3AD203B41FA5}">
                      <a16:colId xmlns:a16="http://schemas.microsoft.com/office/drawing/2014/main" val="2704324758"/>
                    </a:ext>
                  </a:extLst>
                </a:gridCol>
              </a:tblGrid>
              <a:tr h="72517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axes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BE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(Visées annuelles FMTTN)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BE" sz="2400"/>
                        <a:t>…c’est donc quelqu’un qui…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04149"/>
                  </a:ext>
                </a:extLst>
              </a:tr>
              <a:tr h="491603">
                <a:tc>
                  <a:txBody>
                    <a:bodyPr/>
                    <a:lstStyle/>
                    <a:p>
                      <a:r>
                        <a:rPr lang="fr-FR"/>
                        <a:t>Autonomie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…est capable de poser des choix…</a:t>
                      </a:r>
                      <a:br>
                        <a:rPr lang="fr-FR"/>
                      </a:b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94395"/>
                  </a:ext>
                </a:extLst>
              </a:tr>
              <a:tr h="491603">
                <a:tc>
                  <a:txBody>
                    <a:bodyPr/>
                    <a:lstStyle/>
                    <a:p>
                      <a:r>
                        <a:rPr lang="fr-FR"/>
                        <a:t>Cognition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…développe des S – SF – C </a:t>
                      </a:r>
                      <a:br>
                        <a:rPr lang="fr-FR"/>
                      </a:br>
                      <a:r>
                        <a:rPr lang="fr-FR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/>
                        <a:t>tout au long de sa vie (Long Life Learning)…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436871"/>
                  </a:ext>
                </a:extLst>
              </a:tr>
              <a:tr h="491603">
                <a:tc>
                  <a:txBody>
                    <a:bodyPr/>
                    <a:lstStyle/>
                    <a:p>
                      <a:r>
                        <a:rPr lang="fr-FR"/>
                        <a:t>Créativité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…envisage d’autres possibles…</a:t>
                      </a:r>
                    </a:p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39017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r>
                        <a:rPr lang="fr-FR"/>
                        <a:t>Collaboration, souci des autres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…s’intéresse aux autres, il collabore pour faire société…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786128"/>
                  </a:ext>
                </a:extLst>
              </a:tr>
              <a:tr h="533018">
                <a:tc>
                  <a:txBody>
                    <a:bodyPr/>
                    <a:lstStyle/>
                    <a:p>
                      <a:r>
                        <a:rPr lang="fr-FR"/>
                        <a:t>Développement durable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…respecte l’environnement…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48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4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ology Thesis by Slidesgo">
  <a:themeElements>
    <a:clrScheme name="Personnalisé 1">
      <a:dk1>
        <a:srgbClr val="555555"/>
      </a:dk1>
      <a:lt1>
        <a:srgbClr val="FFFFFF"/>
      </a:lt1>
      <a:dk2>
        <a:srgbClr val="989BB1"/>
      </a:dk2>
      <a:lt2>
        <a:srgbClr val="FFFFFF"/>
      </a:lt2>
      <a:accent1>
        <a:srgbClr val="03A7AC"/>
      </a:accent1>
      <a:accent2>
        <a:srgbClr val="8ECBC0"/>
      </a:accent2>
      <a:accent3>
        <a:srgbClr val="D9D9D9"/>
      </a:accent3>
      <a:accent4>
        <a:srgbClr val="8386A1"/>
      </a:accent4>
      <a:accent5>
        <a:srgbClr val="F8D9EC"/>
      </a:accent5>
      <a:accent6>
        <a:srgbClr val="8C5A79"/>
      </a:accent6>
      <a:hlink>
        <a:srgbClr val="555555"/>
      </a:hlink>
      <a:folHlink>
        <a:srgbClr val="0097A7"/>
      </a:folHlink>
    </a:clrScheme>
    <a:fontScheme name="Personnalisé 4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36863B9AB0E4AA59EF79337AAE13E" ma:contentTypeVersion="14" ma:contentTypeDescription="Crée un document." ma:contentTypeScope="" ma:versionID="ab3ebd5db97bda9a4b712b2c5439652b">
  <xsd:schema xmlns:xsd="http://www.w3.org/2001/XMLSchema" xmlns:xs="http://www.w3.org/2001/XMLSchema" xmlns:p="http://schemas.microsoft.com/office/2006/metadata/properties" xmlns:ns2="f461e92b-b541-4c5e-aba3-a16a51b55b9f" xmlns:ns3="c94f6524-1535-4f0c-89bd-84d13b2651ca" targetNamespace="http://schemas.microsoft.com/office/2006/metadata/properties" ma:root="true" ma:fieldsID="986f758fa1edd3648293486c78ff8193" ns2:_="" ns3:_="">
    <xsd:import namespace="f461e92b-b541-4c5e-aba3-a16a51b55b9f"/>
    <xsd:import namespace="c94f6524-1535-4f0c-89bd-84d13b2651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1e92b-b541-4c5e-aba3-a16a51b55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169a2f1-1662-4039-8b2c-6591214a49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f6524-1535-4f0c-89bd-84d13b2651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8952f41-bee6-4aee-9866-1923480ad619}" ma:internalName="TaxCatchAll" ma:showField="CatchAllData" ma:web="c94f6524-1535-4f0c-89bd-84d13b2651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61e92b-b541-4c5e-aba3-a16a51b55b9f">
      <Terms xmlns="http://schemas.microsoft.com/office/infopath/2007/PartnerControls"/>
    </lcf76f155ced4ddcb4097134ff3c332f>
    <TaxCatchAll xmlns="c94f6524-1535-4f0c-89bd-84d13b2651ca" xsi:nil="true"/>
  </documentManagement>
</p:properties>
</file>

<file path=customXml/itemProps1.xml><?xml version="1.0" encoding="utf-8"?>
<ds:datastoreItem xmlns:ds="http://schemas.openxmlformats.org/officeDocument/2006/customXml" ds:itemID="{B6A83EF6-41BD-4442-A710-F201A4E7839C}">
  <ds:schemaRefs>
    <ds:schemaRef ds:uri="c94f6524-1535-4f0c-89bd-84d13b2651ca"/>
    <ds:schemaRef ds:uri="f461e92b-b541-4c5e-aba3-a16a51b55b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7BA774-1A81-4FE2-8193-435A504B48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328B18-58E5-408C-B2F5-CDB2E80AB45E}">
  <ds:schemaRefs>
    <ds:schemaRef ds:uri="3307659b-26f8-4611-8975-72f851c14017"/>
    <ds:schemaRef ds:uri="84551721-9d96-424e-9ad5-05640d9f1d51"/>
    <ds:schemaRef ds:uri="bb10e312-709f-40b4-9066-be21cc5c3292"/>
    <ds:schemaRef ds:uri="c3fd4f82-4506-4ca4-9045-a39f25aad825"/>
    <ds:schemaRef ds:uri="c94f6524-1535-4f0c-89bd-84d13b2651ca"/>
    <ds:schemaRef ds:uri="f461e92b-b541-4c5e-aba3-a16a51b55b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1460</Words>
  <Application>Microsoft Office PowerPoint</Application>
  <PresentationFormat>Affichage à l'écran (16:9)</PresentationFormat>
  <Paragraphs>247</Paragraphs>
  <Slides>30</Slides>
  <Notes>28</Notes>
  <HiddenSlides>1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Candara</vt:lpstr>
      <vt:lpstr>Aptos</vt:lpstr>
      <vt:lpstr>Raleway</vt:lpstr>
      <vt:lpstr>Montserrat</vt:lpstr>
      <vt:lpstr>Wingdings</vt:lpstr>
      <vt:lpstr>Biology Thesis by Slidesgo</vt:lpstr>
      <vt:lpstr>Présentation PowerPoint</vt:lpstr>
      <vt:lpstr>Horaire de la journée</vt:lpstr>
      <vt:lpstr>01</vt:lpstr>
      <vt:lpstr>02</vt:lpstr>
      <vt:lpstr>C’est quoi un citoyen du 21e siècle ?</vt:lpstr>
      <vt:lpstr>Présentation PowerPoint</vt:lpstr>
      <vt:lpstr>Quels sont les DOMAINES dont parle Marc Romainville ?</vt:lpstr>
      <vt:lpstr>Quelles sont les visées transversales dont parle Marc Romainville ?</vt:lpstr>
      <vt:lpstr>Un citoyen du 21e siècle… </vt:lpstr>
      <vt:lpstr>Spécificités de l’enseignement catholique</vt:lpstr>
      <vt:lpstr>03</vt:lpstr>
      <vt:lpstr>Et FMTTN dans tout ça…</vt:lpstr>
      <vt:lpstr>Le TC vise à former des citoyens du 21e siècle  concernant FMTTN…</vt:lpstr>
      <vt:lpstr>Faites vos jeux…</vt:lpstr>
      <vt:lpstr>04</vt:lpstr>
      <vt:lpstr>Horaire de la journée</vt:lpstr>
      <vt:lpstr>05</vt:lpstr>
      <vt:lpstr>Découverte du parcours FMTTN</vt:lpstr>
      <vt:lpstr>A vous de jouer…</vt:lpstr>
      <vt:lpstr>ETAPE 2 (deux contraintes) :</vt:lpstr>
      <vt:lpstr>A vous de jouer…</vt:lpstr>
      <vt:lpstr>A vous de jouer…</vt:lpstr>
      <vt:lpstr>A vous de jouer…</vt:lpstr>
      <vt:lpstr>06</vt:lpstr>
      <vt:lpstr>A vous de jouer…</vt:lpstr>
      <vt:lpstr>07</vt:lpstr>
      <vt:lpstr>08</vt:lpstr>
      <vt:lpstr>Pour aller plus loin</vt:lpstr>
      <vt:lpstr>Évaluation de la journée</vt:lpstr>
      <vt:lpstr>anne-sophie.verriest@segec.be benoit.devroye@segec.be pascal.cornez@segec.be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</dc:creator>
  <cp:lastModifiedBy>Pascal Cornez</cp:lastModifiedBy>
  <cp:revision>1</cp:revision>
  <dcterms:modified xsi:type="dcterms:W3CDTF">2025-01-17T09:37:11Z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0x010100DAA36863B9AB0E4AA59EF79337AAE13E</vt:lpwstr>
  </property>
  <property fmtid="{D5CDD505-2E9C-101B-9397-08002B2CF9AE}" pid="3" name="MediaServiceImageTags">
    <vt:lpwstr/>
  </property>
</Properties>
</file>