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0" r:id="rId4"/>
    <p:sldId id="262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AC7EF9-ECC2-4595-A956-9703DEA5AC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45959E3-538B-4F07-893C-23589E8D17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0D3F3B0-098C-4331-A6B9-C72DDB74D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EE45A-279C-4534-A3DF-4CF844ECC7BB}" type="datetimeFigureOut">
              <a:rPr lang="fr-FR" smtClean="0"/>
              <a:t>17/03/2025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5BE0BD5-4F7D-42F6-906F-95CB01249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43716DB-144E-4B26-8AB8-3D0C0B6A6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8EA8A-F7A2-4AA5-8692-B4F59FB643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5667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C4F6CA-F817-4B45-AE95-32EC98E8F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A0F9EC1-6F19-4DB5-B9AD-2221D93A6B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61AC631-432C-4668-AC8F-7C8FA9A45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EE45A-279C-4534-A3DF-4CF844ECC7BB}" type="datetimeFigureOut">
              <a:rPr lang="fr-FR" smtClean="0"/>
              <a:t>17/03/2025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E81E61-FFD0-4336-9E90-F4AEB281F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97310D2-4B92-4359-ACB4-1BFCCE39E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8EA8A-F7A2-4AA5-8692-B4F59FB643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0297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2B500BD-47AF-47E8-BCFB-019CF441D0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4491C3D-5C96-40E4-9A96-02B200EA6A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605B7F8-4B9C-4446-B888-CD8567C0C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EE45A-279C-4534-A3DF-4CF844ECC7BB}" type="datetimeFigureOut">
              <a:rPr lang="fr-FR" smtClean="0"/>
              <a:t>17/03/2025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B3D3F1D-BC57-4D84-B178-D682FD033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8A4210-9969-43B2-9EB0-D2E96C08F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8EA8A-F7A2-4AA5-8692-B4F59FB643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1974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C3967F-6CC9-4369-A4C2-A39BB28EB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7C87D35-7C55-41E4-BD99-D3D2229406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72EA05A-D577-4AE3-99F0-343A79F10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EE45A-279C-4534-A3DF-4CF844ECC7BB}" type="datetimeFigureOut">
              <a:rPr lang="fr-FR" smtClean="0"/>
              <a:t>17/03/2025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7CCFABE-D4F1-4C5C-A008-B6DFE1C0B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28F4B40-A9DA-4F87-96CD-ABA499839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8EA8A-F7A2-4AA5-8692-B4F59FB643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3388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7BDA01A-5736-4CEA-8B47-0BDE69AE2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63E714A-CAFB-41A1-B44B-D182268D9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EC4E3AD-F519-4FF3-A0A1-38C298955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EE45A-279C-4534-A3DF-4CF844ECC7BB}" type="datetimeFigureOut">
              <a:rPr lang="fr-FR" smtClean="0"/>
              <a:t>17/03/2025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21EB6BD-CC6D-44F0-8644-DA8906936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BF1E4A1-6F20-45D9-A523-8744696E5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8EA8A-F7A2-4AA5-8692-B4F59FB643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227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195BA3-C2D2-483D-9AE5-B58792186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6D1569-740D-40A0-8BBE-295CF852B0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F123E16-6AFD-459D-BA7D-38463F0C27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C04DFAC-9C9B-40F7-A06B-723F0C5C77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EE45A-279C-4534-A3DF-4CF844ECC7BB}" type="datetimeFigureOut">
              <a:rPr lang="fr-FR" smtClean="0"/>
              <a:t>17/03/2025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26ECB38-5FE9-4393-9593-459709EAA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87AB494-0820-4CB6-B17B-7BBD37347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8EA8A-F7A2-4AA5-8692-B4F59FB643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7366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2F7A9E-F9C1-46EA-9C20-B43E6034B2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6DA69A7-7DC3-4CC4-9889-D624C6E8C8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A464ACE-C163-4958-A70C-3B8E7EC496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6C3FB8F-CCD0-4A9B-8AD5-3F6853A6A6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EA6C72C-F592-4567-AA80-A6DB22D626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F83ED19-3FE6-493A-B14F-6FEB43B6B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EE45A-279C-4534-A3DF-4CF844ECC7BB}" type="datetimeFigureOut">
              <a:rPr lang="fr-FR" smtClean="0"/>
              <a:t>17/03/2025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A51D78E-0388-4270-9566-9D352A4D3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97C9ABF-FADB-47CD-AEF9-64EE4A621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8EA8A-F7A2-4AA5-8692-B4F59FB643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9207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57D5E4-5E10-4F77-8BE6-E61E2A6BD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432F36A-4C41-4890-B46E-E8311E23F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EE45A-279C-4534-A3DF-4CF844ECC7BB}" type="datetimeFigureOut">
              <a:rPr lang="fr-FR" smtClean="0"/>
              <a:t>17/03/2025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DFD42D3-9F87-4BFB-9508-2C1189CE6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AEC5277-B841-4AAF-A8FD-A4C118092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8EA8A-F7A2-4AA5-8692-B4F59FB643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2020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65A990E-EB57-4AB3-BA66-99B9D2895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EE45A-279C-4534-A3DF-4CF844ECC7BB}" type="datetimeFigureOut">
              <a:rPr lang="fr-FR" smtClean="0"/>
              <a:t>17/03/2025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F6E65E7-D625-4468-A622-8BECDB3B5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65844A9-6721-46D7-BB47-8A7B3E983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8EA8A-F7A2-4AA5-8692-B4F59FB643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0405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55BDCD-CE28-4FCD-9CD2-E4B1EE70B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EA141D4-CEDC-4023-9C2D-F0DDCF2E9F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D81D60E-1212-4EA6-A8AA-55800F1041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6CF5099-E56A-403F-A9E2-C083FB42C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EE45A-279C-4534-A3DF-4CF844ECC7BB}" type="datetimeFigureOut">
              <a:rPr lang="fr-FR" smtClean="0"/>
              <a:t>17/03/2025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3F267E0-019E-4FD8-9EED-0FA507CEF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A751E54-EA35-4257-B170-F090BA783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8EA8A-F7A2-4AA5-8692-B4F59FB643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6556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80A8EBB-F9E7-4F51-8278-4F85645C3C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E4F6D54-76AF-4AD8-955A-1AEAC06EE7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C5D8F1D-4319-4D48-890D-FBD5DEA0C9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6FFBD9F-B21E-48A7-825D-7E6135A76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EE45A-279C-4534-A3DF-4CF844ECC7BB}" type="datetimeFigureOut">
              <a:rPr lang="fr-FR" smtClean="0"/>
              <a:t>17/03/2025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C3749AD-91FA-4ACB-8B54-C9B79654E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C373373-9CAC-4401-839E-2E604E856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8EA8A-F7A2-4AA5-8692-B4F59FB643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9120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AEA4233-1E27-4185-A1C5-5A464C3FF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973A92E-C617-45C7-A139-F9AE85ECCE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709F010-493C-4553-B67F-449C3B1621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FEE45A-279C-4534-A3DF-4CF844ECC7BB}" type="datetimeFigureOut">
              <a:rPr lang="fr-FR" smtClean="0"/>
              <a:t>17/03/2025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F6BE206-0B57-439E-8ADE-EB4E491013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97F6922-7D07-44AB-8DD9-499C190D8F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98EA8A-F7A2-4AA5-8692-B4F59FB643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1932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0D4AAE-FB3F-4D99-9BED-78B708FACD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01309"/>
            <a:ext cx="9144000" cy="1571539"/>
          </a:xfrm>
        </p:spPr>
        <p:txBody>
          <a:bodyPr>
            <a:normAutofit/>
          </a:bodyPr>
          <a:lstStyle/>
          <a:p>
            <a:r>
              <a:rPr lang="fr-FR" dirty="0">
                <a:latin typeface="OpenDyslexic" panose="00000500000000000000" pitchFamily="50" charset="0"/>
              </a:rPr>
              <a:t>Livret de stratégies 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663BD45C-1548-4B6E-B8B1-65F458C655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854" y="4620126"/>
            <a:ext cx="1358393" cy="1783154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8CB2F2BA-F942-4716-979B-8E01ACDD33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7504" y="4734995"/>
            <a:ext cx="1406677" cy="1668285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73EBDE14-ADDB-4F98-AB77-4C624F43849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0958" y="4762290"/>
            <a:ext cx="1375042" cy="1598693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AB90BBB0-B962-4579-AC62-6A08C2B1082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6128" y="4789444"/>
            <a:ext cx="1439477" cy="1571539"/>
          </a:xfrm>
          <a:prstGeom prst="rect">
            <a:avLst/>
          </a:prstGeom>
        </p:spPr>
      </p:pic>
      <p:sp>
        <p:nvSpPr>
          <p:cNvPr id="4" name="Ellipse 3">
            <a:extLst>
              <a:ext uri="{FF2B5EF4-FFF2-40B4-BE49-F238E27FC236}">
                <a16:creationId xmlns:a16="http://schemas.microsoft.com/office/drawing/2014/main" id="{83AD798F-2DB8-4A30-97CE-2E6A83BA7ECA}"/>
              </a:ext>
            </a:extLst>
          </p:cNvPr>
          <p:cNvSpPr/>
          <p:nvPr/>
        </p:nvSpPr>
        <p:spPr>
          <a:xfrm>
            <a:off x="577516" y="346509"/>
            <a:ext cx="1135781" cy="7758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2F52F22C-4FCB-4BE3-9635-19782DA36C6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862" y="4789444"/>
            <a:ext cx="1109634" cy="1571539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F0FF651E-E073-4478-A2E7-86EE43C849A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9567" y="4513198"/>
            <a:ext cx="1358394" cy="1759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7596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12A1004-DB9C-4530-9672-FCC24B399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116" y="-15305"/>
            <a:ext cx="10515600" cy="1325563"/>
          </a:xfrm>
        </p:spPr>
        <p:txBody>
          <a:bodyPr/>
          <a:lstStyle/>
          <a:p>
            <a:pPr algn="ctr"/>
            <a:r>
              <a:rPr lang="fr-FR" dirty="0">
                <a:latin typeface="OpenDyslexic" panose="00000500000000000000" pitchFamily="50" charset="0"/>
              </a:rPr>
              <a:t>Mes stratégies</a:t>
            </a: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2680C16A-C402-4B66-B022-871ED3CB3FD1}"/>
              </a:ext>
            </a:extLst>
          </p:cNvPr>
          <p:cNvSpPr/>
          <p:nvPr/>
        </p:nvSpPr>
        <p:spPr>
          <a:xfrm>
            <a:off x="94912" y="134294"/>
            <a:ext cx="663730" cy="6764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BD11D106-9F7F-4B89-9F8D-08F081885E20}"/>
              </a:ext>
            </a:extLst>
          </p:cNvPr>
          <p:cNvSpPr/>
          <p:nvPr/>
        </p:nvSpPr>
        <p:spPr>
          <a:xfrm>
            <a:off x="5967577" y="1880883"/>
            <a:ext cx="2983832" cy="112163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Encadrer par « ne        pas »</a:t>
            </a:r>
          </a:p>
          <a:p>
            <a:pPr algn="ctr"/>
            <a:endParaRPr lang="fr-FR" b="1" dirty="0">
              <a:solidFill>
                <a:schemeClr val="tx1"/>
              </a:solidFill>
            </a:endParaRPr>
          </a:p>
          <a:p>
            <a:pPr algn="ctr"/>
            <a:r>
              <a:rPr lang="fr-FR" dirty="0">
                <a:solidFill>
                  <a:schemeClr val="tx1"/>
                </a:solidFill>
              </a:rPr>
              <a:t>Ex: Paul </a:t>
            </a:r>
            <a:r>
              <a:rPr lang="fr-FR" b="1" dirty="0">
                <a:solidFill>
                  <a:schemeClr val="tx1"/>
                </a:solidFill>
              </a:rPr>
              <a:t>ne</a:t>
            </a:r>
            <a:r>
              <a:rPr lang="fr-FR" dirty="0">
                <a:solidFill>
                  <a:schemeClr val="tx1"/>
                </a:solidFill>
              </a:rPr>
              <a:t> saute </a:t>
            </a:r>
            <a:r>
              <a:rPr lang="fr-FR" b="1" dirty="0">
                <a:solidFill>
                  <a:schemeClr val="tx1"/>
                </a:solidFill>
              </a:rPr>
              <a:t>pas</a:t>
            </a:r>
            <a:r>
              <a:rPr lang="fr-FR" dirty="0">
                <a:solidFill>
                  <a:schemeClr val="tx1"/>
                </a:solidFill>
              </a:rPr>
              <a:t> dans le jardin.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5419D8D-4907-4B8C-9AAF-7D48C43A1580}"/>
              </a:ext>
            </a:extLst>
          </p:cNvPr>
          <p:cNvSpPr/>
          <p:nvPr/>
        </p:nvSpPr>
        <p:spPr>
          <a:xfrm>
            <a:off x="5967576" y="965434"/>
            <a:ext cx="2983832" cy="699737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OpenDyslexicAlta" panose="00000500000000000000" pitchFamily="50" charset="0"/>
              </a:rPr>
              <a:t>Pour reconnaître un verbe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62981EBD-0F12-4D5C-BCE4-659127F85BA9}"/>
              </a:ext>
            </a:extLst>
          </p:cNvPr>
          <p:cNvSpPr/>
          <p:nvPr/>
        </p:nvSpPr>
        <p:spPr>
          <a:xfrm>
            <a:off x="5967577" y="3178656"/>
            <a:ext cx="2983832" cy="179992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solidFill>
                  <a:schemeClr val="tx1"/>
                </a:solidFill>
              </a:rPr>
              <a:t>Le conjuguer avec Je, Tu, Il …</a:t>
            </a:r>
          </a:p>
          <a:p>
            <a:pPr algn="ctr"/>
            <a:endParaRPr lang="fr-FR" b="1" dirty="0">
              <a:solidFill>
                <a:schemeClr val="tx1"/>
              </a:solidFill>
            </a:endParaRPr>
          </a:p>
          <a:p>
            <a:r>
              <a:rPr lang="fr-FR" sz="2000" dirty="0">
                <a:solidFill>
                  <a:schemeClr val="tx1"/>
                </a:solidFill>
              </a:rPr>
              <a:t>Ex: Je saute, tu sautes, il saute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EEEE8788-A454-45EE-87CE-BC87C6A0F4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1331" y="2169236"/>
            <a:ext cx="324001" cy="353726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F6F77BB9-8F91-49A6-938C-F048D80C8E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0581" y="3947024"/>
            <a:ext cx="324001" cy="353726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C453A461-D165-4D8F-B833-EC70F96E84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0995" y="3953291"/>
            <a:ext cx="324001" cy="353726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65BC86C2-672D-4029-8186-9A79445CCE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0581" y="4536366"/>
            <a:ext cx="324001" cy="353726"/>
          </a:xfrm>
          <a:prstGeom prst="rect">
            <a:avLst/>
          </a:prstGeom>
        </p:spPr>
      </p:pic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AE1089B1-46E6-45BF-8629-C01DA3E3EEF1}"/>
              </a:ext>
            </a:extLst>
          </p:cNvPr>
          <p:cNvSpPr/>
          <p:nvPr/>
        </p:nvSpPr>
        <p:spPr>
          <a:xfrm>
            <a:off x="5967575" y="5243507"/>
            <a:ext cx="2983833" cy="1222298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solidFill>
                  <a:schemeClr val="tx1"/>
                </a:solidFill>
              </a:rPr>
              <a:t>Un verbe est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</a:rPr>
              <a:t>Une action (sauter)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/>
                </a:solidFill>
              </a:rPr>
              <a:t>Un sentiment (aimer)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4F704850-2805-4B19-9B36-697B572D3F9F}"/>
              </a:ext>
            </a:extLst>
          </p:cNvPr>
          <p:cNvSpPr/>
          <p:nvPr/>
        </p:nvSpPr>
        <p:spPr>
          <a:xfrm>
            <a:off x="221231" y="960389"/>
            <a:ext cx="2310213" cy="993539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OpenDyslexicAlta" panose="00000500000000000000" pitchFamily="50" charset="0"/>
              </a:rPr>
              <a:t>Pour reconnaître un déterminant</a:t>
            </a:r>
          </a:p>
        </p:txBody>
      </p:sp>
      <p:sp>
        <p:nvSpPr>
          <p:cNvPr id="34" name="Rectangle : coins arrondis 33">
            <a:extLst>
              <a:ext uri="{FF2B5EF4-FFF2-40B4-BE49-F238E27FC236}">
                <a16:creationId xmlns:a16="http://schemas.microsoft.com/office/drawing/2014/main" id="{E82DBD5F-3A96-4BF9-AC50-86C77C02134E}"/>
              </a:ext>
            </a:extLst>
          </p:cNvPr>
          <p:cNvSpPr/>
          <p:nvPr/>
        </p:nvSpPr>
        <p:spPr>
          <a:xfrm>
            <a:off x="164395" y="2083333"/>
            <a:ext cx="2483860" cy="2083926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On remplace par un déterminant connu</a:t>
            </a:r>
          </a:p>
          <a:p>
            <a:pPr algn="ctr"/>
            <a:endParaRPr lang="fr-FR" b="1" dirty="0">
              <a:solidFill>
                <a:schemeClr val="tx1"/>
              </a:solidFill>
            </a:endParaRPr>
          </a:p>
          <a:p>
            <a:r>
              <a:rPr lang="fr-FR" dirty="0">
                <a:solidFill>
                  <a:schemeClr val="tx1"/>
                </a:solidFill>
              </a:rPr>
              <a:t>Exemple:</a:t>
            </a:r>
          </a:p>
          <a:p>
            <a:pPr algn="r"/>
            <a:r>
              <a:rPr lang="fr-FR" b="1" dirty="0">
                <a:solidFill>
                  <a:schemeClr val="tx1"/>
                </a:solidFill>
              </a:rPr>
              <a:t>Deux</a:t>
            </a:r>
            <a:r>
              <a:rPr lang="fr-FR" dirty="0">
                <a:solidFill>
                  <a:schemeClr val="tx1"/>
                </a:solidFill>
              </a:rPr>
              <a:t> chats mangent.</a:t>
            </a:r>
          </a:p>
          <a:p>
            <a:pPr algn="r"/>
            <a:r>
              <a:rPr lang="fr-FR" b="1" dirty="0">
                <a:solidFill>
                  <a:schemeClr val="tx1"/>
                </a:solidFill>
              </a:rPr>
              <a:t>Les</a:t>
            </a:r>
            <a:r>
              <a:rPr lang="fr-FR" dirty="0">
                <a:solidFill>
                  <a:schemeClr val="tx1"/>
                </a:solidFill>
              </a:rPr>
              <a:t> chats mangent</a:t>
            </a:r>
          </a:p>
          <a:p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41EBCB59-B9CF-4D78-A763-43AD30EFB7D3}"/>
              </a:ext>
            </a:extLst>
          </p:cNvPr>
          <p:cNvSpPr/>
          <p:nvPr/>
        </p:nvSpPr>
        <p:spPr>
          <a:xfrm>
            <a:off x="2887489" y="960389"/>
            <a:ext cx="2810668" cy="791409"/>
          </a:xfrm>
          <a:prstGeom prst="rect">
            <a:avLst/>
          </a:prstGeom>
          <a:solidFill>
            <a:srgbClr val="FF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OpenDyslexicAlta" panose="00000500000000000000" pitchFamily="50" charset="0"/>
              </a:rPr>
              <a:t>Pour reconnaître un nom</a:t>
            </a:r>
          </a:p>
        </p:txBody>
      </p:sp>
      <p:sp>
        <p:nvSpPr>
          <p:cNvPr id="36" name="Rectangle : coins arrondis 35">
            <a:extLst>
              <a:ext uri="{FF2B5EF4-FFF2-40B4-BE49-F238E27FC236}">
                <a16:creationId xmlns:a16="http://schemas.microsoft.com/office/drawing/2014/main" id="{671E21DE-25F7-4F55-9CD9-0DDC68C9631D}"/>
              </a:ext>
            </a:extLst>
          </p:cNvPr>
          <p:cNvSpPr/>
          <p:nvPr/>
        </p:nvSpPr>
        <p:spPr>
          <a:xfrm>
            <a:off x="2887489" y="2147100"/>
            <a:ext cx="2810668" cy="179992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b="1" dirty="0">
                <a:solidFill>
                  <a:schemeClr val="tx1"/>
                </a:solidFill>
              </a:rPr>
              <a:t>On met un déterminant devant</a:t>
            </a:r>
          </a:p>
          <a:p>
            <a:pPr algn="ctr"/>
            <a:endParaRPr lang="fr-FR" b="1" dirty="0">
              <a:solidFill>
                <a:schemeClr val="tx1"/>
              </a:solidFill>
            </a:endParaRPr>
          </a:p>
          <a:p>
            <a:r>
              <a:rPr lang="fr-FR" dirty="0">
                <a:solidFill>
                  <a:schemeClr val="tx1"/>
                </a:solidFill>
              </a:rPr>
              <a:t>Ex: </a:t>
            </a:r>
            <a:r>
              <a:rPr lang="fr-FR" b="1" dirty="0">
                <a:solidFill>
                  <a:schemeClr val="tx1"/>
                </a:solidFill>
              </a:rPr>
              <a:t>grenouille</a:t>
            </a:r>
          </a:p>
          <a:p>
            <a:r>
              <a:rPr lang="fr-FR" dirty="0">
                <a:solidFill>
                  <a:schemeClr val="tx1"/>
                </a:solidFill>
              </a:rPr>
              <a:t>      une </a:t>
            </a:r>
            <a:r>
              <a:rPr lang="fr-FR" b="1" dirty="0">
                <a:solidFill>
                  <a:schemeClr val="tx1"/>
                </a:solidFill>
              </a:rPr>
              <a:t>grenouille</a:t>
            </a:r>
          </a:p>
          <a:p>
            <a:r>
              <a:rPr lang="fr-FR" dirty="0">
                <a:solidFill>
                  <a:schemeClr val="tx1"/>
                </a:solidFill>
              </a:rPr>
              <a:t>      la </a:t>
            </a:r>
            <a:r>
              <a:rPr lang="fr-FR" b="1" dirty="0">
                <a:solidFill>
                  <a:schemeClr val="tx1"/>
                </a:solidFill>
              </a:rPr>
              <a:t>grenouille</a:t>
            </a:r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0C7478C3-FB14-40B6-8BFE-E2A67855E89F}"/>
              </a:ext>
            </a:extLst>
          </p:cNvPr>
          <p:cNvSpPr/>
          <p:nvPr/>
        </p:nvSpPr>
        <p:spPr>
          <a:xfrm>
            <a:off x="2887489" y="4255687"/>
            <a:ext cx="2810668" cy="1005843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r-FR" dirty="0">
                <a:solidFill>
                  <a:schemeClr val="tx1"/>
                </a:solidFill>
              </a:rPr>
              <a:t>Un nom commun peut-être </a:t>
            </a:r>
            <a:r>
              <a:rPr lang="fr-FR" b="1" dirty="0">
                <a:solidFill>
                  <a:schemeClr val="tx1"/>
                </a:solidFill>
              </a:rPr>
              <a:t>une personne, un </a:t>
            </a:r>
            <a:r>
              <a:rPr lang="fr-FR" b="1" dirty="0" err="1">
                <a:solidFill>
                  <a:schemeClr val="tx1"/>
                </a:solidFill>
              </a:rPr>
              <a:t>animal,un</a:t>
            </a:r>
            <a:r>
              <a:rPr lang="fr-FR" b="1" dirty="0">
                <a:solidFill>
                  <a:schemeClr val="tx1"/>
                </a:solidFill>
              </a:rPr>
              <a:t> lieu, une chose</a:t>
            </a: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81E6E7AB-B636-46B1-B2B9-62E3B4A05599}"/>
              </a:ext>
            </a:extLst>
          </p:cNvPr>
          <p:cNvSpPr/>
          <p:nvPr/>
        </p:nvSpPr>
        <p:spPr>
          <a:xfrm>
            <a:off x="2887489" y="5598483"/>
            <a:ext cx="2810668" cy="1005843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r-FR" dirty="0">
                <a:solidFill>
                  <a:schemeClr val="tx1"/>
                </a:solidFill>
              </a:rPr>
              <a:t>Un nom propre peut-être </a:t>
            </a:r>
            <a:r>
              <a:rPr lang="fr-FR" b="1" dirty="0">
                <a:solidFill>
                  <a:schemeClr val="tx1"/>
                </a:solidFill>
              </a:rPr>
              <a:t>une prénom, une ville, un pays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033BAAE-13CC-4735-9210-2F0C040D3AD2}"/>
              </a:ext>
            </a:extLst>
          </p:cNvPr>
          <p:cNvSpPr/>
          <p:nvPr/>
        </p:nvSpPr>
        <p:spPr>
          <a:xfrm>
            <a:off x="9220826" y="960389"/>
            <a:ext cx="2749942" cy="699737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OpenDyslexicAlta" panose="00000500000000000000" pitchFamily="50" charset="0"/>
              </a:rPr>
              <a:t>Pour reconnaître un adjectif</a:t>
            </a:r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FB877CBB-2BDA-4E13-8EB4-2C09071940AA}"/>
              </a:ext>
            </a:extLst>
          </p:cNvPr>
          <p:cNvSpPr/>
          <p:nvPr/>
        </p:nvSpPr>
        <p:spPr>
          <a:xfrm>
            <a:off x="9220825" y="1880883"/>
            <a:ext cx="2749943" cy="112163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solidFill>
                  <a:schemeClr val="tx1"/>
                </a:solidFill>
              </a:rPr>
              <a:t>Il donne des informations </a:t>
            </a:r>
            <a:r>
              <a:rPr lang="fr-FR" sz="2000" dirty="0">
                <a:solidFill>
                  <a:schemeClr val="tx1"/>
                </a:solidFill>
              </a:rPr>
              <a:t>sur le nom</a:t>
            </a:r>
          </a:p>
        </p:txBody>
      </p: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A1B075F8-753F-4189-98FB-F1966F480668}"/>
              </a:ext>
            </a:extLst>
          </p:cNvPr>
          <p:cNvSpPr/>
          <p:nvPr/>
        </p:nvSpPr>
        <p:spPr>
          <a:xfrm>
            <a:off x="9220826" y="3114926"/>
            <a:ext cx="2769586" cy="2146604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solidFill>
                  <a:schemeClr val="tx1"/>
                </a:solidFill>
              </a:rPr>
              <a:t>Il répond à la question </a:t>
            </a:r>
            <a:r>
              <a:rPr lang="fr-FR" sz="2000" b="1" dirty="0">
                <a:solidFill>
                  <a:schemeClr val="tx1"/>
                </a:solidFill>
              </a:rPr>
              <a:t>« Il est comment? »</a:t>
            </a:r>
          </a:p>
          <a:p>
            <a:pPr algn="ctr"/>
            <a:endParaRPr lang="fr-FR" sz="2000" b="1" dirty="0">
              <a:solidFill>
                <a:schemeClr val="tx1"/>
              </a:solidFill>
            </a:endParaRPr>
          </a:p>
          <a:p>
            <a:r>
              <a:rPr lang="fr-FR" sz="2000" dirty="0">
                <a:solidFill>
                  <a:schemeClr val="tx1"/>
                </a:solidFill>
              </a:rPr>
              <a:t>Ex: Un </a:t>
            </a:r>
            <a:r>
              <a:rPr lang="fr-FR" sz="2000" b="1" dirty="0">
                <a:solidFill>
                  <a:schemeClr val="tx1"/>
                </a:solidFill>
              </a:rPr>
              <a:t>petit</a:t>
            </a:r>
            <a:r>
              <a:rPr lang="fr-FR" sz="2000" dirty="0">
                <a:solidFill>
                  <a:schemeClr val="tx1"/>
                </a:solidFill>
              </a:rPr>
              <a:t> garçon</a:t>
            </a:r>
          </a:p>
          <a:p>
            <a:r>
              <a:rPr lang="fr-FR" sz="2000" i="1" dirty="0">
                <a:solidFill>
                  <a:schemeClr val="tx1"/>
                </a:solidFill>
              </a:rPr>
              <a:t>Il est comment?</a:t>
            </a:r>
          </a:p>
          <a:p>
            <a:r>
              <a:rPr lang="fr-FR" sz="2000" dirty="0">
                <a:solidFill>
                  <a:schemeClr val="tx1"/>
                </a:solidFill>
              </a:rPr>
              <a:t>Il est </a:t>
            </a:r>
            <a:r>
              <a:rPr lang="fr-FR" sz="2000" b="1" dirty="0">
                <a:solidFill>
                  <a:schemeClr val="tx1"/>
                </a:solidFill>
              </a:rPr>
              <a:t>petit</a:t>
            </a:r>
          </a:p>
        </p:txBody>
      </p:sp>
      <p:sp>
        <p:nvSpPr>
          <p:cNvPr id="23" name="Rectangle : coins arrondis 22">
            <a:extLst>
              <a:ext uri="{FF2B5EF4-FFF2-40B4-BE49-F238E27FC236}">
                <a16:creationId xmlns:a16="http://schemas.microsoft.com/office/drawing/2014/main" id="{C10F2FB0-1F4B-495B-982F-E7054B38F040}"/>
              </a:ext>
            </a:extLst>
          </p:cNvPr>
          <p:cNvSpPr/>
          <p:nvPr/>
        </p:nvSpPr>
        <p:spPr>
          <a:xfrm>
            <a:off x="9220826" y="5368894"/>
            <a:ext cx="2810668" cy="1368790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000" dirty="0">
                <a:solidFill>
                  <a:schemeClr val="tx1"/>
                </a:solidFill>
              </a:rPr>
              <a:t>On peut mettre </a:t>
            </a:r>
            <a:r>
              <a:rPr lang="fr-FR" sz="2000" b="1" dirty="0">
                <a:solidFill>
                  <a:schemeClr val="tx1"/>
                </a:solidFill>
              </a:rPr>
              <a:t>« très » </a:t>
            </a:r>
            <a:r>
              <a:rPr lang="fr-FR" sz="2000" dirty="0">
                <a:solidFill>
                  <a:schemeClr val="tx1"/>
                </a:solidFill>
              </a:rPr>
              <a:t>devant</a:t>
            </a:r>
          </a:p>
          <a:p>
            <a:r>
              <a:rPr lang="fr-FR" sz="2000" dirty="0">
                <a:solidFill>
                  <a:schemeClr val="tx1"/>
                </a:solidFill>
              </a:rPr>
              <a:t>Ex: Il est </a:t>
            </a:r>
            <a:r>
              <a:rPr lang="fr-FR" sz="2000" b="1" dirty="0">
                <a:solidFill>
                  <a:schemeClr val="tx1"/>
                </a:solidFill>
              </a:rPr>
              <a:t>petit</a:t>
            </a:r>
          </a:p>
          <a:p>
            <a:r>
              <a:rPr lang="fr-FR" sz="2000" dirty="0">
                <a:solidFill>
                  <a:schemeClr val="tx1"/>
                </a:solidFill>
              </a:rPr>
              <a:t>Il est </a:t>
            </a:r>
            <a:r>
              <a:rPr lang="fr-FR" sz="2000" i="1" dirty="0">
                <a:solidFill>
                  <a:schemeClr val="tx1"/>
                </a:solidFill>
              </a:rPr>
              <a:t>très</a:t>
            </a:r>
            <a:r>
              <a:rPr lang="fr-FR" sz="2000" dirty="0">
                <a:solidFill>
                  <a:schemeClr val="tx1"/>
                </a:solidFill>
              </a:rPr>
              <a:t> </a:t>
            </a:r>
            <a:r>
              <a:rPr lang="fr-FR" sz="2000" b="1" dirty="0">
                <a:solidFill>
                  <a:schemeClr val="tx1"/>
                </a:solidFill>
              </a:rPr>
              <a:t>petit</a:t>
            </a:r>
          </a:p>
        </p:txBody>
      </p:sp>
      <p:pic>
        <p:nvPicPr>
          <p:cNvPr id="24" name="Image 23">
            <a:extLst>
              <a:ext uri="{FF2B5EF4-FFF2-40B4-BE49-F238E27FC236}">
                <a16:creationId xmlns:a16="http://schemas.microsoft.com/office/drawing/2014/main" id="{8986BE6C-CF45-4B2E-B493-FBA82ED67A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170" y="3547771"/>
            <a:ext cx="385214" cy="505668"/>
          </a:xfrm>
          <a:prstGeom prst="rect">
            <a:avLst/>
          </a:prstGeom>
        </p:spPr>
      </p:pic>
      <p:pic>
        <p:nvPicPr>
          <p:cNvPr id="25" name="Image 24">
            <a:extLst>
              <a:ext uri="{FF2B5EF4-FFF2-40B4-BE49-F238E27FC236}">
                <a16:creationId xmlns:a16="http://schemas.microsoft.com/office/drawing/2014/main" id="{937DDAFD-4846-4B9E-8633-FB58B76247F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2439" y="2567672"/>
            <a:ext cx="427709" cy="507253"/>
          </a:xfrm>
          <a:prstGeom prst="rect">
            <a:avLst/>
          </a:prstGeom>
        </p:spPr>
      </p:pic>
      <p:pic>
        <p:nvPicPr>
          <p:cNvPr id="26" name="Image 25">
            <a:extLst>
              <a:ext uri="{FF2B5EF4-FFF2-40B4-BE49-F238E27FC236}">
                <a16:creationId xmlns:a16="http://schemas.microsoft.com/office/drawing/2014/main" id="{F962F4CB-79DD-4CE5-A3BA-F944E9641E1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2814" y="4342326"/>
            <a:ext cx="322940" cy="382999"/>
          </a:xfrm>
          <a:prstGeom prst="rect">
            <a:avLst/>
          </a:prstGeom>
        </p:spPr>
      </p:pic>
      <p:pic>
        <p:nvPicPr>
          <p:cNvPr id="27" name="Image 26">
            <a:extLst>
              <a:ext uri="{FF2B5EF4-FFF2-40B4-BE49-F238E27FC236}">
                <a16:creationId xmlns:a16="http://schemas.microsoft.com/office/drawing/2014/main" id="{7A1D21D9-54E0-4CCD-8F1F-850C6EA9878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1239" y="5847769"/>
            <a:ext cx="531575" cy="618036"/>
          </a:xfrm>
          <a:prstGeom prst="rect">
            <a:avLst/>
          </a:prstGeom>
        </p:spPr>
      </p:pic>
      <p:pic>
        <p:nvPicPr>
          <p:cNvPr id="28" name="Image 27">
            <a:extLst>
              <a:ext uri="{FF2B5EF4-FFF2-40B4-BE49-F238E27FC236}">
                <a16:creationId xmlns:a16="http://schemas.microsoft.com/office/drawing/2014/main" id="{1780A4D7-A125-46BE-8BC4-1F707FCD294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4922" y="3820073"/>
            <a:ext cx="329551" cy="466732"/>
          </a:xfrm>
          <a:prstGeom prst="rect">
            <a:avLst/>
          </a:prstGeom>
        </p:spPr>
      </p:pic>
      <p:pic>
        <p:nvPicPr>
          <p:cNvPr id="29" name="Image 28">
            <a:extLst>
              <a:ext uri="{FF2B5EF4-FFF2-40B4-BE49-F238E27FC236}">
                <a16:creationId xmlns:a16="http://schemas.microsoft.com/office/drawing/2014/main" id="{8A15F060-26B9-41F1-A440-79A37640055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1716" y="6053289"/>
            <a:ext cx="415626" cy="588638"/>
          </a:xfrm>
          <a:prstGeom prst="rect">
            <a:avLst/>
          </a:prstGeom>
        </p:spPr>
      </p:pic>
      <p:sp>
        <p:nvSpPr>
          <p:cNvPr id="3" name="Ellipse 2">
            <a:extLst>
              <a:ext uri="{FF2B5EF4-FFF2-40B4-BE49-F238E27FC236}">
                <a16:creationId xmlns:a16="http://schemas.microsoft.com/office/drawing/2014/main" id="{A3EBD7FE-134C-4A56-A210-AC3D99B3618A}"/>
              </a:ext>
            </a:extLst>
          </p:cNvPr>
          <p:cNvSpPr/>
          <p:nvPr/>
        </p:nvSpPr>
        <p:spPr>
          <a:xfrm>
            <a:off x="7555751" y="1882069"/>
            <a:ext cx="408997" cy="408927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Ellipse 29">
            <a:extLst>
              <a:ext uri="{FF2B5EF4-FFF2-40B4-BE49-F238E27FC236}">
                <a16:creationId xmlns:a16="http://schemas.microsoft.com/office/drawing/2014/main" id="{A7C81DC0-BCB4-4E67-A1A7-9CD07C66978C}"/>
              </a:ext>
            </a:extLst>
          </p:cNvPr>
          <p:cNvSpPr/>
          <p:nvPr/>
        </p:nvSpPr>
        <p:spPr>
          <a:xfrm>
            <a:off x="8203982" y="1878705"/>
            <a:ext cx="431372" cy="412376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71E3BBF6-1DA7-482C-A12F-832816F2AC3E}"/>
              </a:ext>
            </a:extLst>
          </p:cNvPr>
          <p:cNvSpPr/>
          <p:nvPr/>
        </p:nvSpPr>
        <p:spPr>
          <a:xfrm rot="16200000" flipV="1">
            <a:off x="7694130" y="1515669"/>
            <a:ext cx="791410" cy="814493"/>
          </a:xfrm>
          <a:prstGeom prst="arc">
            <a:avLst>
              <a:gd name="adj1" fmla="val 16434010"/>
              <a:gd name="adj2" fmla="val 5188857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Rectangle : coins arrondis 30">
            <a:extLst>
              <a:ext uri="{FF2B5EF4-FFF2-40B4-BE49-F238E27FC236}">
                <a16:creationId xmlns:a16="http://schemas.microsoft.com/office/drawing/2014/main" id="{7A859D96-62FC-4787-B87C-337BDA32B363}"/>
              </a:ext>
            </a:extLst>
          </p:cNvPr>
          <p:cNvSpPr/>
          <p:nvPr/>
        </p:nvSpPr>
        <p:spPr>
          <a:xfrm>
            <a:off x="109477" y="4293280"/>
            <a:ext cx="2483860" cy="1972766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On met le mot devant « chaise » ou « stylo »</a:t>
            </a:r>
          </a:p>
          <a:p>
            <a:pPr algn="ctr"/>
            <a:endParaRPr lang="fr-FR" b="1" dirty="0">
              <a:solidFill>
                <a:schemeClr val="tx1"/>
              </a:solidFill>
            </a:endParaRPr>
          </a:p>
          <a:p>
            <a:r>
              <a:rPr lang="fr-FR" dirty="0">
                <a:solidFill>
                  <a:schemeClr val="tx1"/>
                </a:solidFill>
              </a:rPr>
              <a:t>Exemple:</a:t>
            </a:r>
          </a:p>
          <a:p>
            <a:r>
              <a:rPr lang="fr-FR" b="1" dirty="0">
                <a:solidFill>
                  <a:schemeClr val="tx1"/>
                </a:solidFill>
              </a:rPr>
              <a:t>Deux</a:t>
            </a:r>
            <a:r>
              <a:rPr lang="fr-FR" dirty="0">
                <a:solidFill>
                  <a:schemeClr val="tx1"/>
                </a:solidFill>
              </a:rPr>
              <a:t> chaises.</a:t>
            </a:r>
          </a:p>
          <a:p>
            <a:r>
              <a:rPr lang="fr-FR" b="1" dirty="0">
                <a:solidFill>
                  <a:schemeClr val="tx1"/>
                </a:solidFill>
              </a:rPr>
              <a:t>Elle</a:t>
            </a:r>
            <a:r>
              <a:rPr lang="fr-FR" dirty="0">
                <a:solidFill>
                  <a:schemeClr val="tx1"/>
                </a:solidFill>
              </a:rPr>
              <a:t> stylo.</a:t>
            </a:r>
          </a:p>
          <a:p>
            <a:endParaRPr lang="fr-FR" dirty="0">
              <a:solidFill>
                <a:schemeClr val="tx1"/>
              </a:solidFill>
            </a:endParaRPr>
          </a:p>
        </p:txBody>
      </p:sp>
      <p:pic>
        <p:nvPicPr>
          <p:cNvPr id="32" name="Image 31">
            <a:extLst>
              <a:ext uri="{FF2B5EF4-FFF2-40B4-BE49-F238E27FC236}">
                <a16:creationId xmlns:a16="http://schemas.microsoft.com/office/drawing/2014/main" id="{B913E47B-18CC-4458-9111-375E1AAD5F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8604" y="5236135"/>
            <a:ext cx="385214" cy="505668"/>
          </a:xfrm>
          <a:prstGeom prst="rect">
            <a:avLst/>
          </a:prstGeom>
        </p:spPr>
      </p:pic>
      <p:pic>
        <p:nvPicPr>
          <p:cNvPr id="37" name="Image 36">
            <a:extLst>
              <a:ext uri="{FF2B5EF4-FFF2-40B4-BE49-F238E27FC236}">
                <a16:creationId xmlns:a16="http://schemas.microsoft.com/office/drawing/2014/main" id="{B0B18945-DD75-489E-9BD1-AE4CAC1FE9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2157" y="5644777"/>
            <a:ext cx="385214" cy="505668"/>
          </a:xfrm>
          <a:prstGeom prst="rect">
            <a:avLst/>
          </a:prstGeom>
        </p:spPr>
      </p:pic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71520F1F-8873-48E1-8211-171408976039}"/>
              </a:ext>
            </a:extLst>
          </p:cNvPr>
          <p:cNvCxnSpPr>
            <a:cxnSpLocks/>
          </p:cNvCxnSpPr>
          <p:nvPr/>
        </p:nvCxnSpPr>
        <p:spPr>
          <a:xfrm flipH="1" flipV="1">
            <a:off x="1252159" y="5666973"/>
            <a:ext cx="363939" cy="430435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9BF6AFD9-D115-48A9-8F60-D2DDE40C3068}"/>
              </a:ext>
            </a:extLst>
          </p:cNvPr>
          <p:cNvCxnSpPr>
            <a:cxnSpLocks/>
          </p:cNvCxnSpPr>
          <p:nvPr/>
        </p:nvCxnSpPr>
        <p:spPr>
          <a:xfrm flipV="1">
            <a:off x="1237872" y="5714640"/>
            <a:ext cx="336700" cy="386765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1095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lipse 2">
            <a:extLst>
              <a:ext uri="{FF2B5EF4-FFF2-40B4-BE49-F238E27FC236}">
                <a16:creationId xmlns:a16="http://schemas.microsoft.com/office/drawing/2014/main" id="{31C4AA59-FF45-4CD3-9F39-E9BB2159DA62}"/>
              </a:ext>
            </a:extLst>
          </p:cNvPr>
          <p:cNvSpPr/>
          <p:nvPr/>
        </p:nvSpPr>
        <p:spPr>
          <a:xfrm>
            <a:off x="68981" y="99895"/>
            <a:ext cx="664143" cy="64489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4A03BB0E-AB13-4EB7-B56B-920E9A0F1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116" y="-15304"/>
            <a:ext cx="10515600" cy="1025958"/>
          </a:xfrm>
        </p:spPr>
        <p:txBody>
          <a:bodyPr/>
          <a:lstStyle/>
          <a:p>
            <a:pPr algn="ctr"/>
            <a:r>
              <a:rPr lang="fr-FR" dirty="0">
                <a:latin typeface="OpenDyslexic" panose="00000500000000000000" pitchFamily="50" charset="0"/>
              </a:rPr>
              <a:t>Mes stratégies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073D5B7-8E08-49F5-A133-0EFED51F6BE4}"/>
              </a:ext>
            </a:extLst>
          </p:cNvPr>
          <p:cNvSpPr/>
          <p:nvPr/>
        </p:nvSpPr>
        <p:spPr>
          <a:xfrm>
            <a:off x="307919" y="1010654"/>
            <a:ext cx="2810668" cy="791409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OpenDyslexicAlta" panose="00000500000000000000" pitchFamily="50" charset="0"/>
              </a:rPr>
              <a:t>Pour reconnaître une phrase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64510F42-45BC-4A57-BB23-B2A1BE7442BD}"/>
              </a:ext>
            </a:extLst>
          </p:cNvPr>
          <p:cNvSpPr/>
          <p:nvPr/>
        </p:nvSpPr>
        <p:spPr>
          <a:xfrm>
            <a:off x="307919" y="2103438"/>
            <a:ext cx="2810668" cy="1015148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solidFill>
                  <a:schemeClr val="tx1"/>
                </a:solidFill>
              </a:rPr>
              <a:t>Une suite de mots qui a du sens</a:t>
            </a: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5281EC6E-776C-4A8E-9BAB-943BF07FF629}"/>
              </a:ext>
            </a:extLst>
          </p:cNvPr>
          <p:cNvSpPr/>
          <p:nvPr/>
        </p:nvSpPr>
        <p:spPr>
          <a:xfrm>
            <a:off x="317635" y="4713783"/>
            <a:ext cx="2800952" cy="1215379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Elle commence par une majuscule et se termine par un point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AA345C57-E705-4136-9400-30AF0929A69C}"/>
              </a:ext>
            </a:extLst>
          </p:cNvPr>
          <p:cNvSpPr/>
          <p:nvPr/>
        </p:nvSpPr>
        <p:spPr>
          <a:xfrm>
            <a:off x="317635" y="3419962"/>
            <a:ext cx="2800952" cy="1015148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solidFill>
                  <a:schemeClr val="tx1"/>
                </a:solidFill>
              </a:rPr>
              <a:t>L’ordre des mots est important.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5D7EB53-9E38-4D6E-8AF1-B3CD58BA2820}"/>
              </a:ext>
            </a:extLst>
          </p:cNvPr>
          <p:cNvSpPr/>
          <p:nvPr/>
        </p:nvSpPr>
        <p:spPr>
          <a:xfrm>
            <a:off x="3501902" y="1010654"/>
            <a:ext cx="3014400" cy="79140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>
                <a:latin typeface="OpenDyslexicAlta" panose="00000500000000000000" pitchFamily="50" charset="0"/>
              </a:rPr>
              <a:t>Pour reconnaître un sujet</a:t>
            </a: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6C72BE15-021A-474F-A5D1-B5E617ADBD90}"/>
              </a:ext>
            </a:extLst>
          </p:cNvPr>
          <p:cNvSpPr/>
          <p:nvPr/>
        </p:nvSpPr>
        <p:spPr>
          <a:xfrm>
            <a:off x="3501901" y="2103437"/>
            <a:ext cx="3014401" cy="2227931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Je peux l’encadrer par « C’est…qui »</a:t>
            </a:r>
          </a:p>
          <a:p>
            <a:pPr algn="ctr"/>
            <a:endParaRPr lang="fr-FR" b="1" dirty="0">
              <a:solidFill>
                <a:schemeClr val="tx1"/>
              </a:solidFill>
            </a:endParaRPr>
          </a:p>
          <a:p>
            <a:r>
              <a:rPr lang="fr-FR" dirty="0">
                <a:solidFill>
                  <a:schemeClr val="tx1"/>
                </a:solidFill>
              </a:rPr>
              <a:t>Exemple: </a:t>
            </a:r>
            <a:r>
              <a:rPr lang="fr-FR" b="1" dirty="0">
                <a:solidFill>
                  <a:srgbClr val="0070C0"/>
                </a:solidFill>
              </a:rPr>
              <a:t>Le chat </a:t>
            </a:r>
            <a:r>
              <a:rPr lang="fr-FR" dirty="0">
                <a:solidFill>
                  <a:schemeClr val="tx1"/>
                </a:solidFill>
              </a:rPr>
              <a:t>mange des frites.</a:t>
            </a:r>
          </a:p>
          <a:p>
            <a:r>
              <a:rPr lang="fr-FR" b="1" dirty="0">
                <a:solidFill>
                  <a:schemeClr val="tx1"/>
                </a:solidFill>
              </a:rPr>
              <a:t>C’est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b="1" dirty="0">
                <a:solidFill>
                  <a:srgbClr val="0070C0"/>
                </a:solidFill>
              </a:rPr>
              <a:t>le chat </a:t>
            </a:r>
            <a:r>
              <a:rPr lang="fr-FR" b="1" dirty="0">
                <a:solidFill>
                  <a:schemeClr val="tx1"/>
                </a:solidFill>
              </a:rPr>
              <a:t>qui</a:t>
            </a:r>
            <a:r>
              <a:rPr lang="fr-FR" dirty="0">
                <a:solidFill>
                  <a:schemeClr val="tx1"/>
                </a:solidFill>
              </a:rPr>
              <a:t> mange des frites.</a:t>
            </a:r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2F0F4CB8-EB8F-4B68-8650-C948A62AC528}"/>
              </a:ext>
            </a:extLst>
          </p:cNvPr>
          <p:cNvSpPr/>
          <p:nvPr/>
        </p:nvSpPr>
        <p:spPr>
          <a:xfrm>
            <a:off x="3501900" y="4582613"/>
            <a:ext cx="3014401" cy="1914440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Je peux remplacer le sujet par un pronom personnel sujet</a:t>
            </a:r>
          </a:p>
          <a:p>
            <a:pPr algn="ctr"/>
            <a:endParaRPr lang="fr-FR" b="1" dirty="0">
              <a:solidFill>
                <a:schemeClr val="tx1"/>
              </a:solidFill>
            </a:endParaRPr>
          </a:p>
          <a:p>
            <a:r>
              <a:rPr lang="fr-FR" dirty="0">
                <a:solidFill>
                  <a:schemeClr val="tx1"/>
                </a:solidFill>
              </a:rPr>
              <a:t>Je, tu, il, elle, nous, vous, ils, elles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121437FD-0955-4E0E-9CCB-2416013E2D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639" y="5374022"/>
            <a:ext cx="331944" cy="429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2253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object 6">
            <a:extLst>
              <a:ext uri="{FF2B5EF4-FFF2-40B4-BE49-F238E27FC236}">
                <a16:creationId xmlns:a16="http://schemas.microsoft.com/office/drawing/2014/main" id="{BCA24C12-EEF1-4661-8CD5-8279D5CA6DF3}"/>
              </a:ext>
            </a:extLst>
          </p:cNvPr>
          <p:cNvGrpSpPr/>
          <p:nvPr/>
        </p:nvGrpSpPr>
        <p:grpSpPr>
          <a:xfrm>
            <a:off x="132681" y="90124"/>
            <a:ext cx="6133365" cy="6677752"/>
            <a:chOff x="4762" y="4763"/>
            <a:chExt cx="5480685" cy="4588510"/>
          </a:xfrm>
        </p:grpSpPr>
        <p:pic>
          <p:nvPicPr>
            <p:cNvPr id="5" name="object 7">
              <a:extLst>
                <a:ext uri="{FF2B5EF4-FFF2-40B4-BE49-F238E27FC236}">
                  <a16:creationId xmlns:a16="http://schemas.microsoft.com/office/drawing/2014/main" id="{0334C67D-DAE4-40BF-AAB9-07B21A9516BC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525" y="168102"/>
              <a:ext cx="5470900" cy="4420330"/>
            </a:xfrm>
            <a:prstGeom prst="rect">
              <a:avLst/>
            </a:prstGeom>
          </p:spPr>
        </p:pic>
        <p:sp>
          <p:nvSpPr>
            <p:cNvPr id="6" name="object 8">
              <a:extLst>
                <a:ext uri="{FF2B5EF4-FFF2-40B4-BE49-F238E27FC236}">
                  <a16:creationId xmlns:a16="http://schemas.microsoft.com/office/drawing/2014/main" id="{7D25B3CC-021F-4CC6-A5AC-898D4241C26D}"/>
                </a:ext>
              </a:extLst>
            </p:cNvPr>
            <p:cNvSpPr/>
            <p:nvPr/>
          </p:nvSpPr>
          <p:spPr>
            <a:xfrm>
              <a:off x="4762" y="4763"/>
              <a:ext cx="5480685" cy="4588510"/>
            </a:xfrm>
            <a:custGeom>
              <a:avLst/>
              <a:gdLst/>
              <a:ahLst/>
              <a:cxnLst/>
              <a:rect l="l" t="t" r="r" b="b"/>
              <a:pathLst>
                <a:path w="5480684" h="4588510">
                  <a:moveTo>
                    <a:pt x="0" y="0"/>
                  </a:moveTo>
                  <a:lnTo>
                    <a:pt x="5480426" y="0"/>
                  </a:lnTo>
                  <a:lnTo>
                    <a:pt x="5480426" y="4588432"/>
                  </a:lnTo>
                  <a:lnTo>
                    <a:pt x="0" y="4588432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lang="fr-FR"/>
            </a:p>
          </p:txBody>
        </p:sp>
      </p:grpSp>
      <p:sp>
        <p:nvSpPr>
          <p:cNvPr id="3" name="Ellipse 2">
            <a:extLst>
              <a:ext uri="{FF2B5EF4-FFF2-40B4-BE49-F238E27FC236}">
                <a16:creationId xmlns:a16="http://schemas.microsoft.com/office/drawing/2014/main" id="{1E1B69F0-43DA-4655-B4D9-21FDAB3EB826}"/>
              </a:ext>
            </a:extLst>
          </p:cNvPr>
          <p:cNvSpPr/>
          <p:nvPr/>
        </p:nvSpPr>
        <p:spPr>
          <a:xfrm>
            <a:off x="0" y="6096053"/>
            <a:ext cx="693019" cy="6647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4</a:t>
            </a:r>
          </a:p>
        </p:txBody>
      </p:sp>
      <p:grpSp>
        <p:nvGrpSpPr>
          <p:cNvPr id="7" name="object 9">
            <a:extLst>
              <a:ext uri="{FF2B5EF4-FFF2-40B4-BE49-F238E27FC236}">
                <a16:creationId xmlns:a16="http://schemas.microsoft.com/office/drawing/2014/main" id="{465115F5-3E9D-43E3-97FE-F63FD11A0AF2}"/>
              </a:ext>
            </a:extLst>
          </p:cNvPr>
          <p:cNvGrpSpPr/>
          <p:nvPr/>
        </p:nvGrpSpPr>
        <p:grpSpPr>
          <a:xfrm>
            <a:off x="6398727" y="1434165"/>
            <a:ext cx="5706979" cy="3365032"/>
            <a:chOff x="4762" y="4762"/>
            <a:chExt cx="5319395" cy="2461895"/>
          </a:xfrm>
        </p:grpSpPr>
        <p:pic>
          <p:nvPicPr>
            <p:cNvPr id="8" name="object 10">
              <a:extLst>
                <a:ext uri="{FF2B5EF4-FFF2-40B4-BE49-F238E27FC236}">
                  <a16:creationId xmlns:a16="http://schemas.microsoft.com/office/drawing/2014/main" id="{65FE57B4-B3BF-4BB9-BAC6-A8AEBF6EF0B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6226" y="174822"/>
              <a:ext cx="4857739" cy="2093768"/>
            </a:xfrm>
            <a:prstGeom prst="rect">
              <a:avLst/>
            </a:prstGeom>
          </p:spPr>
        </p:pic>
        <p:sp>
          <p:nvSpPr>
            <p:cNvPr id="9" name="object 11">
              <a:extLst>
                <a:ext uri="{FF2B5EF4-FFF2-40B4-BE49-F238E27FC236}">
                  <a16:creationId xmlns:a16="http://schemas.microsoft.com/office/drawing/2014/main" id="{4164B8E5-F6A0-4662-B0DA-C72E4167C1EC}"/>
                </a:ext>
              </a:extLst>
            </p:cNvPr>
            <p:cNvSpPr/>
            <p:nvPr/>
          </p:nvSpPr>
          <p:spPr>
            <a:xfrm>
              <a:off x="4762" y="4762"/>
              <a:ext cx="5319395" cy="2461895"/>
            </a:xfrm>
            <a:custGeom>
              <a:avLst/>
              <a:gdLst/>
              <a:ahLst/>
              <a:cxnLst/>
              <a:rect l="l" t="t" r="r" b="b"/>
              <a:pathLst>
                <a:path w="5319395" h="2461895">
                  <a:moveTo>
                    <a:pt x="0" y="0"/>
                  </a:moveTo>
                  <a:lnTo>
                    <a:pt x="5318933" y="0"/>
                  </a:lnTo>
                  <a:lnTo>
                    <a:pt x="5318933" y="2461439"/>
                  </a:lnTo>
                  <a:lnTo>
                    <a:pt x="0" y="2461439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lang="fr-FR"/>
            </a:p>
          </p:txBody>
        </p:sp>
      </p:grpSp>
      <p:sp>
        <p:nvSpPr>
          <p:cNvPr id="10" name="ZoneTexte 9">
            <a:extLst>
              <a:ext uri="{FF2B5EF4-FFF2-40B4-BE49-F238E27FC236}">
                <a16:creationId xmlns:a16="http://schemas.microsoft.com/office/drawing/2014/main" id="{3C017CF0-B0E7-4E2C-94AA-91ED3AB1F5A4}"/>
              </a:ext>
            </a:extLst>
          </p:cNvPr>
          <p:cNvSpPr txBox="1"/>
          <p:nvPr/>
        </p:nvSpPr>
        <p:spPr>
          <a:xfrm>
            <a:off x="693019" y="2175309"/>
            <a:ext cx="36223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latin typeface="Aharoni" panose="02010803020104030203" pitchFamily="2" charset="-79"/>
                <a:cs typeface="Aharoni" panose="02010803020104030203" pitchFamily="2" charset="-79"/>
              </a:rPr>
              <a:t>- On le note pour ne pas en oublier</a:t>
            </a:r>
          </a:p>
        </p:txBody>
      </p:sp>
    </p:spTree>
    <p:extLst>
      <p:ext uri="{BB962C8B-B14F-4D97-AF65-F5344CB8AC3E}">
        <p14:creationId xmlns:p14="http://schemas.microsoft.com/office/powerpoint/2010/main" val="148929775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289</Words>
  <Application>Microsoft Office PowerPoint</Application>
  <PresentationFormat>Grand écran</PresentationFormat>
  <Paragraphs>59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1" baseType="lpstr">
      <vt:lpstr>Aharoni</vt:lpstr>
      <vt:lpstr>Arial</vt:lpstr>
      <vt:lpstr>Calibri</vt:lpstr>
      <vt:lpstr>Calibri Light</vt:lpstr>
      <vt:lpstr>OpenDyslexic</vt:lpstr>
      <vt:lpstr>OpenDyslexicAlta</vt:lpstr>
      <vt:lpstr>Thème Office</vt:lpstr>
      <vt:lpstr>Livret de stratégies </vt:lpstr>
      <vt:lpstr>Mes stratégies</vt:lpstr>
      <vt:lpstr>Mes stratégies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claire margalho</dc:creator>
  <cp:lastModifiedBy>claire margalho</cp:lastModifiedBy>
  <cp:revision>25</cp:revision>
  <dcterms:created xsi:type="dcterms:W3CDTF">2025-02-16T16:51:23Z</dcterms:created>
  <dcterms:modified xsi:type="dcterms:W3CDTF">2025-03-17T13:18:41Z</dcterms:modified>
</cp:coreProperties>
</file>