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4" r:id="rId4"/>
    <p:sldId id="421" r:id="rId5"/>
    <p:sldId id="423" r:id="rId6"/>
    <p:sldId id="416" r:id="rId7"/>
    <p:sldId id="415" r:id="rId8"/>
    <p:sldId id="422" r:id="rId9"/>
    <p:sldId id="275" r:id="rId10"/>
    <p:sldId id="481" r:id="rId11"/>
    <p:sldId id="480" r:id="rId12"/>
    <p:sldId id="424" r:id="rId13"/>
    <p:sldId id="256" r:id="rId14"/>
    <p:sldId id="261" r:id="rId15"/>
    <p:sldId id="258" r:id="rId16"/>
    <p:sldId id="259" r:id="rId17"/>
    <p:sldId id="260" r:id="rId18"/>
    <p:sldId id="269" r:id="rId19"/>
    <p:sldId id="414" r:id="rId20"/>
    <p:sldId id="270" r:id="rId21"/>
    <p:sldId id="478" r:id="rId22"/>
    <p:sldId id="483" r:id="rId23"/>
    <p:sldId id="267" r:id="rId24"/>
    <p:sldId id="482" r:id="rId25"/>
    <p:sldId id="276" r:id="rId26"/>
    <p:sldId id="427" r:id="rId27"/>
    <p:sldId id="413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690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5FBB1-81C2-4C49-855B-84D4360B9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E38724-593A-4BE9-934E-1FE314844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5C4767-BED8-4E40-886E-F9AA02FF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0A5-B997-4D30-A85B-4A23C964287E}" type="datetimeFigureOut">
              <a:rPr lang="fr-FR" smtClean="0"/>
              <a:t>30/05/2026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054A97-1D07-4E79-A6E8-7029723C6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AC9331-B096-42FC-A264-577C0A654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497C-332A-414C-A81F-E09DBEEC3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7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F0F78F-CD68-4BC3-B16D-C43579DDE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0675CF-6802-49BB-93E7-EAB68CB4F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4F9DF7-731F-40CB-991E-E92AC282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0A5-B997-4D30-A85B-4A23C964287E}" type="datetimeFigureOut">
              <a:rPr lang="fr-FR" smtClean="0"/>
              <a:t>30/05/2026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EFC430-6C9C-46EE-96E9-D8E0CF04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22D8A-CFCE-4A29-9A26-228A76BE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497C-332A-414C-A81F-E09DBEEC3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5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C2E9354-00FD-4FCE-A86C-44E48CE6F7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ACC713-CEA9-419D-9568-6CEF0604B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E1FDC5-327B-4F57-AB04-DC3800FD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0A5-B997-4D30-A85B-4A23C964287E}" type="datetimeFigureOut">
              <a:rPr lang="fr-FR" smtClean="0"/>
              <a:t>30/05/2026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833EDF-B43C-46BC-9AB2-5DA02D65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56AF8C-2A37-491C-9B73-31820095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497C-332A-414C-A81F-E09DBEEC3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905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997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B305C0-41CF-4636-A204-3A9CD9D45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6ACFD3-AF3A-4743-AF9A-64C1E1BFF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328BAA-248A-4304-8946-F2D972E5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0A5-B997-4D30-A85B-4A23C964287E}" type="datetimeFigureOut">
              <a:rPr lang="fr-FR" smtClean="0"/>
              <a:t>30/05/2026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2A5FF-E7DB-49CC-89CA-BB1690C3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D85BEE-C949-4C2C-9674-9BD609EFB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497C-332A-414C-A81F-E09DBEEC3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707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D3BA4-036D-4D5D-98B8-68D589059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FA9477-6DDF-4188-A3C9-7B3B81920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E3F85E-5513-4D1A-81FC-9E23C86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0A5-B997-4D30-A85B-4A23C964287E}" type="datetimeFigureOut">
              <a:rPr lang="fr-FR" smtClean="0"/>
              <a:t>30/05/2026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6E309D-7F1E-4458-8A12-97FE206E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0BAB4E-32DB-48C0-9A0E-9635FAE4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497C-332A-414C-A81F-E09DBEEC3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39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2F455E-4395-4F0D-9931-CCF5D669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B267CD-1749-465A-B519-4060B79C2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3D968B-E23D-457E-9FD4-6A1D4FF41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C3BFABD-B25A-45D0-8858-0AB28CB64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0A5-B997-4D30-A85B-4A23C964287E}" type="datetimeFigureOut">
              <a:rPr lang="fr-FR" smtClean="0"/>
              <a:t>30/05/2026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590B3B-45B8-4E44-B269-2537FC1A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106401-9F7E-49B4-9E73-BE774A6A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497C-332A-414C-A81F-E09DBEEC3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90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F2800-5491-4133-A4CD-0B98637BF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B8EA83-404B-42A8-A839-B5129B0CE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7D2E45-5DB3-49F0-BBDC-5DAEE58B0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332EEC5-B33C-4E0A-85F6-64B20DF28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A5EBDAC-B9A4-42A8-8B61-DD494ED2D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40E799-EFD4-4B71-B2F0-74E0FE24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0A5-B997-4D30-A85B-4A23C964287E}" type="datetimeFigureOut">
              <a:rPr lang="fr-FR" smtClean="0"/>
              <a:t>30/05/2026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1D9E572-7AAD-4D9D-9163-D5619B20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3C2E99-1CB1-48CD-870F-6978466F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497C-332A-414C-A81F-E09DBEEC3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39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4EAAE-1CF9-4C0A-955B-8706602C7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CB4756-3EA2-413B-8826-5D570FFA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0A5-B997-4D30-A85B-4A23C964287E}" type="datetimeFigureOut">
              <a:rPr lang="fr-FR" smtClean="0"/>
              <a:t>30/05/2026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C03FFD-708E-4F14-AD0B-6EE6E867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49A82A-BC7E-4CE6-9724-284AC349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497C-332A-414C-A81F-E09DBEEC3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68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6E2917-37F0-4450-9AF9-1C0AC69F6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0A5-B997-4D30-A85B-4A23C964287E}" type="datetimeFigureOut">
              <a:rPr lang="fr-FR" smtClean="0"/>
              <a:t>30/05/2026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210393-1DD7-4EDF-B1C5-4CB23600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1FE69A-0FF4-4985-9D47-D8243BCE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497C-332A-414C-A81F-E09DBEEC3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43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4E6AF-6E2A-4C6C-AF58-98CC0C9A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71399D-6BEA-46B5-82BA-E3FBD06B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38FA87-4283-41C5-921D-17849966E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FB9596-3021-44B4-ADAA-FFC35315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0A5-B997-4D30-A85B-4A23C964287E}" type="datetimeFigureOut">
              <a:rPr lang="fr-FR" smtClean="0"/>
              <a:t>30/05/2026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C438DA-3626-4AFB-BB12-68B77922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BE86BA-E2C3-41A0-87B8-25F1F650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497C-332A-414C-A81F-E09DBEEC3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88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AECDC-AD55-4CF3-9CE4-40B0C482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B320CDC-C403-41E4-A0E5-5B85D2629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63E8507-B5B9-4CFD-AFD3-2180F670F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EB0BED-F335-45FB-BDF6-930204FCA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D60A5-B997-4D30-A85B-4A23C964287E}" type="datetimeFigureOut">
              <a:rPr lang="fr-FR" smtClean="0"/>
              <a:t>30/05/2026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AA667A-F023-4934-BD71-EC084344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5B1DD3-BB8D-4608-8586-B4687488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497C-332A-414C-A81F-E09DBEEC3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31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E926F6A-91B2-4D62-9DA3-BC98A09C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CFB3D2-5D45-46E5-83DA-467F2828E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548241-4EC8-424F-AE91-38CF55269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D60A5-B997-4D30-A85B-4A23C964287E}" type="datetimeFigureOut">
              <a:rPr lang="fr-FR" smtClean="0"/>
              <a:t>30/05/2026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13DFBD-49B2-426A-91A2-8A5ED7F5D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BF050B-2981-484B-AA20-5F27132AE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497C-332A-414C-A81F-E09DBEEC36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47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laire.margalho@univ-grenoble-alpes.f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Textes%20incontournables%20Ecole%20Inclusive%202022%20-%20version%2007%20sept%2022.pdf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.jpeg"/><Relationship Id="rId4" Type="http://schemas.openxmlformats.org/officeDocument/2006/relationships/image" Target="../media/image22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19EEC-A24F-4B46-88E6-125A525D4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388" y="694052"/>
            <a:ext cx="10796286" cy="4132137"/>
          </a:xfrm>
        </p:spPr>
        <p:txBody>
          <a:bodyPr>
            <a:normAutofit fontScale="90000"/>
          </a:bodyPr>
          <a:lstStyle/>
          <a:p>
            <a:r>
              <a:rPr lang="fr-FR" sz="4900" b="1" dirty="0">
                <a:solidFill>
                  <a:schemeClr val="bg1"/>
                </a:solidFill>
              </a:rPr>
              <a:t>CAPPEI </a:t>
            </a:r>
            <a:r>
              <a:rPr lang="fr-FR" sz="4000" b="1" dirty="0">
                <a:solidFill>
                  <a:schemeClr val="bg1"/>
                </a:solidFill>
              </a:rPr>
              <a:t>MTC2</a:t>
            </a:r>
            <a:br>
              <a:rPr lang="fr-FR" sz="4900" b="1" dirty="0">
                <a:solidFill>
                  <a:schemeClr val="bg1"/>
                </a:solidFill>
              </a:rPr>
            </a:br>
            <a:r>
              <a:rPr lang="fr-FR" sz="4900" b="1" dirty="0">
                <a:solidFill>
                  <a:schemeClr val="bg1"/>
                </a:solidFill>
              </a:rPr>
              <a:t>Cadre législatif et réglementaire</a:t>
            </a:r>
            <a:br>
              <a:rPr lang="fr-FR" b="1" dirty="0">
                <a:solidFill>
                  <a:schemeClr val="bg1"/>
                </a:solidFill>
              </a:rPr>
            </a:b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« Connaître les plans/dispositifs  1/2 » </a:t>
            </a:r>
            <a:br>
              <a:rPr lang="fr-FR" b="1" dirty="0">
                <a:solidFill>
                  <a:schemeClr val="bg1"/>
                </a:solidFill>
              </a:rPr>
            </a:b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EF9700-37F1-4493-819E-16AC3A50C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560" y="5113463"/>
            <a:ext cx="9144000" cy="133572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dirty="0">
                <a:solidFill>
                  <a:schemeClr val="bg1"/>
                </a:solidFill>
              </a:rPr>
              <a:t>CAPPEI </a:t>
            </a:r>
            <a:r>
              <a:rPr lang="fr-FR" sz="1900" dirty="0">
                <a:solidFill>
                  <a:schemeClr val="bg1"/>
                </a:solidFill>
              </a:rPr>
              <a:t>Vendredi 29 mai</a:t>
            </a:r>
            <a:endParaRPr lang="fr-FR" dirty="0">
              <a:solidFill>
                <a:schemeClr val="bg1"/>
              </a:solidFill>
            </a:endParaRPr>
          </a:p>
          <a:p>
            <a:pPr algn="l"/>
            <a:r>
              <a:rPr lang="fr-FR" sz="1800" dirty="0">
                <a:solidFill>
                  <a:schemeClr val="bg1"/>
                </a:solidFill>
              </a:rPr>
              <a:t>Cours: Céline POBEL BURTIN</a:t>
            </a:r>
          </a:p>
          <a:p>
            <a:pPr algn="l"/>
            <a:r>
              <a:rPr lang="fr-FR" sz="1800" dirty="0">
                <a:solidFill>
                  <a:schemeClr val="bg1"/>
                </a:solidFill>
              </a:rPr>
              <a:t>Formatrice: Claire Margalho (</a:t>
            </a:r>
            <a:r>
              <a:rPr lang="fr-FR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claire.margalho@univ-grenoble-alpes.fr</a:t>
            </a:r>
            <a:r>
              <a:rPr lang="fr-FR" sz="1800" dirty="0">
                <a:solidFill>
                  <a:schemeClr val="bg1"/>
                </a:solidFill>
              </a:rPr>
              <a:t> )</a:t>
            </a:r>
          </a:p>
          <a:p>
            <a:pPr algn="l"/>
            <a:r>
              <a:rPr lang="fr-FR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Image 3" descr="C:\Users\pobelbuc\AppData\Local\Microsoft\Windows\INetCache\Content.MSO\E20B7488.tmp">
            <a:extLst>
              <a:ext uri="{FF2B5EF4-FFF2-40B4-BE49-F238E27FC236}">
                <a16:creationId xmlns:a16="http://schemas.microsoft.com/office/drawing/2014/main" id="{5B702C40-7333-4832-A5DC-96FA01164E3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37776" y="323252"/>
            <a:ext cx="1306800" cy="741600"/>
          </a:xfrm>
          <a:prstGeom prst="rect">
            <a:avLst/>
          </a:prstGeom>
          <a:ln w="0"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44B7275-D0B9-4595-8183-E08E9158500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056256" y="408815"/>
            <a:ext cx="2514960" cy="61704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Service de l'école inclusive - Haute-Savoie | Site de l'académie de Grenoble">
            <a:extLst>
              <a:ext uri="{FF2B5EF4-FFF2-40B4-BE49-F238E27FC236}">
                <a16:creationId xmlns:a16="http://schemas.microsoft.com/office/drawing/2014/main" id="{802694D6-31A7-428C-8417-A35C7497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246" y="4404114"/>
            <a:ext cx="3753857" cy="204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4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9C069E-D5BE-2D1F-E3C4-66D9FBD4E051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E191F33B-4C0C-2D7F-F950-5424E31668BB}"/>
              </a:ext>
            </a:extLst>
          </p:cNvPr>
          <p:cNvSpPr/>
          <p:nvPr/>
        </p:nvSpPr>
        <p:spPr>
          <a:xfrm>
            <a:off x="1287236" y="3145972"/>
            <a:ext cx="2841172" cy="12409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1, 2, 3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146C084-964F-6D12-9C4D-4514EAEB7815}"/>
              </a:ext>
            </a:extLst>
          </p:cNvPr>
          <p:cNvSpPr/>
          <p:nvPr/>
        </p:nvSpPr>
        <p:spPr>
          <a:xfrm>
            <a:off x="1287236" y="5007430"/>
            <a:ext cx="2841172" cy="12409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4, 5, 6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DED3EDA-F9A8-EB73-D210-BB6B37F574FB}"/>
              </a:ext>
            </a:extLst>
          </p:cNvPr>
          <p:cNvSpPr/>
          <p:nvPr/>
        </p:nvSpPr>
        <p:spPr>
          <a:xfrm>
            <a:off x="8750071" y="3227997"/>
            <a:ext cx="2841172" cy="12409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1, 2, 3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E12B4B59-D834-4489-1D55-FA429CE04273}"/>
              </a:ext>
            </a:extLst>
          </p:cNvPr>
          <p:cNvSpPr/>
          <p:nvPr/>
        </p:nvSpPr>
        <p:spPr>
          <a:xfrm>
            <a:off x="8750071" y="5089455"/>
            <a:ext cx="2841172" cy="12409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4, 5, 6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5CFF619-F606-149D-82BD-50E2319F4552}"/>
              </a:ext>
            </a:extLst>
          </p:cNvPr>
          <p:cNvSpPr/>
          <p:nvPr/>
        </p:nvSpPr>
        <p:spPr>
          <a:xfrm>
            <a:off x="4958783" y="3227997"/>
            <a:ext cx="2841172" cy="12409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1, 2, 3, 4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9D665B4-7E4F-EF7E-BF34-B2EF6DAAF156}"/>
              </a:ext>
            </a:extLst>
          </p:cNvPr>
          <p:cNvSpPr/>
          <p:nvPr/>
        </p:nvSpPr>
        <p:spPr>
          <a:xfrm>
            <a:off x="4991440" y="5089455"/>
            <a:ext cx="2841172" cy="124097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5, 6, 7, 8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9C2AC21-189E-8F96-BE71-83ADEF012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165" y="1866420"/>
            <a:ext cx="2235315" cy="8826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3032321-16F6-762E-698F-4F8B2A38C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83" y="1784396"/>
            <a:ext cx="2841172" cy="104674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86B3404-C8FE-CCCA-56FC-BF274DC69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258" y="1866421"/>
            <a:ext cx="2235315" cy="882695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8B5A8868-3E90-3DF0-C3DC-D9B59E059F2E}"/>
              </a:ext>
            </a:extLst>
          </p:cNvPr>
          <p:cNvSpPr txBox="1">
            <a:spLocks/>
          </p:cNvSpPr>
          <p:nvPr/>
        </p:nvSpPr>
        <p:spPr>
          <a:xfrm>
            <a:off x="929821" y="236821"/>
            <a:ext cx="10515600" cy="1349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>
                <a:solidFill>
                  <a:schemeClr val="accent1"/>
                </a:solidFill>
              </a:rPr>
              <a:t>2 Quelle place dans le référentiel de compétences?</a:t>
            </a:r>
            <a:endParaRPr lang="fr-FR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2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B9CC1-945E-4C62-825C-86B803EF55F9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5266CD-C7B9-4AC7-814F-A9B244AD3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44" y="759"/>
            <a:ext cx="9643712" cy="685724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9A0B7D92-A0D7-4B52-929C-3DB21035FACA}"/>
              </a:ext>
            </a:extLst>
          </p:cNvPr>
          <p:cNvSpPr/>
          <p:nvPr/>
        </p:nvSpPr>
        <p:spPr>
          <a:xfrm>
            <a:off x="6805060" y="741145"/>
            <a:ext cx="1867301" cy="131466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A112D57-18F0-4ED5-90BD-CE3FF24417A9}"/>
              </a:ext>
            </a:extLst>
          </p:cNvPr>
          <p:cNvSpPr/>
          <p:nvPr/>
        </p:nvSpPr>
        <p:spPr>
          <a:xfrm>
            <a:off x="8353124" y="181275"/>
            <a:ext cx="1867301" cy="131466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62BA7E7-7903-4D3D-B4AB-2C7EEEDFB1FD}"/>
              </a:ext>
            </a:extLst>
          </p:cNvPr>
          <p:cNvSpPr/>
          <p:nvPr/>
        </p:nvSpPr>
        <p:spPr>
          <a:xfrm>
            <a:off x="9412705" y="3770909"/>
            <a:ext cx="1341922" cy="145099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492FA0-AC7D-4C92-A981-F91CF2CA1FA6}"/>
              </a:ext>
            </a:extLst>
          </p:cNvPr>
          <p:cNvSpPr/>
          <p:nvPr/>
        </p:nvSpPr>
        <p:spPr>
          <a:xfrm>
            <a:off x="8216365" y="3907234"/>
            <a:ext cx="1341923" cy="131466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51AE930-3892-4FA7-95C8-3AC12744D3A6}"/>
              </a:ext>
            </a:extLst>
          </p:cNvPr>
          <p:cNvSpPr/>
          <p:nvPr/>
        </p:nvSpPr>
        <p:spPr>
          <a:xfrm>
            <a:off x="7020026" y="5021965"/>
            <a:ext cx="1867301" cy="160100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EDC7C39-ECA2-4CC1-AF9F-521E7A09FB8B}"/>
              </a:ext>
            </a:extLst>
          </p:cNvPr>
          <p:cNvSpPr/>
          <p:nvPr/>
        </p:nvSpPr>
        <p:spPr>
          <a:xfrm>
            <a:off x="3975636" y="4839084"/>
            <a:ext cx="1341923" cy="196676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EBC7F52-E07D-4150-B722-23B8D81A8801}"/>
              </a:ext>
            </a:extLst>
          </p:cNvPr>
          <p:cNvSpPr/>
          <p:nvPr/>
        </p:nvSpPr>
        <p:spPr>
          <a:xfrm>
            <a:off x="1804737" y="3224463"/>
            <a:ext cx="2170899" cy="120378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3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0DB51-8A63-38F0-6E7D-9CB7A7B7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3 Exposés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993576-C427-C6FC-CB6E-AE23D9CCD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EB9B7E-7636-2BFA-553C-E223042DC818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69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0120" y="2087685"/>
            <a:ext cx="10515600" cy="1517723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dirty="0"/>
              <a:t>Consignes</a:t>
            </a:r>
            <a:r>
              <a:rPr spc="-95" dirty="0"/>
              <a:t> </a:t>
            </a:r>
            <a:r>
              <a:rPr dirty="0"/>
              <a:t>pour</a:t>
            </a:r>
            <a:r>
              <a:rPr spc="-100" dirty="0"/>
              <a:t> </a:t>
            </a:r>
            <a:r>
              <a:rPr dirty="0"/>
              <a:t>la</a:t>
            </a:r>
            <a:r>
              <a:rPr spc="-110" dirty="0"/>
              <a:t> </a:t>
            </a:r>
            <a:r>
              <a:rPr spc="-10" dirty="0"/>
              <a:t>présentation</a:t>
            </a:r>
          </a:p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dirty="0"/>
              <a:t>des</a:t>
            </a:r>
            <a:r>
              <a:rPr spc="-65" dirty="0"/>
              <a:t> </a:t>
            </a:r>
            <a:r>
              <a:rPr spc="-20" dirty="0"/>
              <a:t>plans/dispositifs/projets </a:t>
            </a:r>
            <a:r>
              <a:rPr dirty="0"/>
              <a:t>de</a:t>
            </a:r>
            <a:r>
              <a:rPr spc="-50" dirty="0"/>
              <a:t> </a:t>
            </a:r>
            <a:r>
              <a:rPr dirty="0"/>
              <a:t>avril/</a:t>
            </a:r>
            <a:r>
              <a:rPr dirty="0" err="1"/>
              <a:t>mai</a:t>
            </a:r>
            <a:r>
              <a:rPr spc="-35" dirty="0"/>
              <a:t> </a:t>
            </a:r>
            <a:r>
              <a:rPr spc="-20" dirty="0"/>
              <a:t>202</a:t>
            </a:r>
            <a:r>
              <a:rPr lang="fr-FR" spc="-20" dirty="0"/>
              <a:t>6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8275955" y="5561647"/>
            <a:ext cx="3838575" cy="965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91639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latin typeface="Calibri"/>
                <a:cs typeface="Calibri"/>
              </a:rPr>
              <a:t>CAPPEI</a:t>
            </a:r>
            <a:r>
              <a:rPr sz="1700" b="1" spc="-5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-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Tronc</a:t>
            </a:r>
            <a:r>
              <a:rPr sz="1700" b="1" spc="-5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commun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Calibri"/>
                <a:cs typeface="Calibri"/>
              </a:rPr>
              <a:t>C.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20" dirty="0">
                <a:latin typeface="Calibri"/>
                <a:cs typeface="Calibri"/>
              </a:rPr>
              <a:t>Pobel-</a:t>
            </a:r>
            <a:r>
              <a:rPr sz="1500" dirty="0">
                <a:latin typeface="Calibri"/>
                <a:cs typeface="Calibri"/>
              </a:rPr>
              <a:t>Burtin,</a:t>
            </a:r>
            <a:r>
              <a:rPr sz="1500" spc="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INSPE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l’Académie</a:t>
            </a:r>
            <a:r>
              <a:rPr sz="1500" dirty="0">
                <a:latin typeface="Calibri"/>
                <a:cs typeface="Calibri"/>
              </a:rPr>
              <a:t> de</a:t>
            </a:r>
            <a:r>
              <a:rPr sz="1500" spc="-10" dirty="0">
                <a:latin typeface="Calibri"/>
                <a:cs typeface="Calibri"/>
              </a:rPr>
              <a:t> Grenoble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7219" y="160020"/>
            <a:ext cx="3423920" cy="8026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0060" y="236220"/>
            <a:ext cx="1056639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9C069E-D5BE-2D1F-E3C4-66D9FBD4E051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13FD6D-64A3-B4A5-08C2-68B97DEB6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995" y="127340"/>
            <a:ext cx="5843461" cy="66441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482" y="191452"/>
            <a:ext cx="11065510" cy="440626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282575">
              <a:lnSpc>
                <a:spcPts val="3440"/>
              </a:lnSpc>
              <a:spcBef>
                <a:spcPts val="550"/>
              </a:spcBef>
            </a:pPr>
            <a:r>
              <a:rPr sz="3200" dirty="0">
                <a:latin typeface="Calibri"/>
                <a:cs typeface="Calibri"/>
              </a:rPr>
              <a:t>Pour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lang="fr-FR" sz="3200" spc="-75" dirty="0">
                <a:latin typeface="Calibri"/>
                <a:cs typeface="Calibri"/>
              </a:rPr>
              <a:t>29 mai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ou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lang="fr-FR" sz="3200" spc="-85" dirty="0">
                <a:latin typeface="Calibri"/>
                <a:cs typeface="Calibri"/>
              </a:rPr>
              <a:t>12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lang="fr-FR" sz="3200" spc="-50" dirty="0">
                <a:latin typeface="Calibri"/>
                <a:cs typeface="Calibri"/>
              </a:rPr>
              <a:t>juin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vous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devrez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préparer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groupe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2 </a:t>
            </a:r>
            <a:r>
              <a:rPr sz="3200" dirty="0">
                <a:latin typeface="Calibri"/>
                <a:cs typeface="Calibri"/>
              </a:rPr>
              <a:t>la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présentation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d’un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dispositif/plan/projet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vous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allez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choisir.</a:t>
            </a:r>
            <a:endParaRPr sz="3200" dirty="0">
              <a:latin typeface="Calibri"/>
              <a:cs typeface="Calibri"/>
            </a:endParaRPr>
          </a:p>
          <a:p>
            <a:pPr marL="12700" marR="1203960">
              <a:lnSpc>
                <a:spcPts val="346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Cette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présentation,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10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maximum,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fera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toujours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en </a:t>
            </a:r>
            <a:r>
              <a:rPr sz="3200" dirty="0">
                <a:latin typeface="Calibri"/>
                <a:cs typeface="Calibri"/>
              </a:rPr>
              <a:t>groupe,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utilisant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un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support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numérique.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3200" dirty="0">
                <a:latin typeface="Calibri"/>
                <a:cs typeface="Calibri"/>
              </a:rPr>
              <a:t>Objectifs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625"/>
              </a:spcBef>
              <a:buAutoNum type="arabicParenR"/>
              <a:tabLst>
                <a:tab pos="469265" algn="l"/>
              </a:tabLst>
            </a:pPr>
            <a:r>
              <a:rPr sz="3200" dirty="0">
                <a:latin typeface="Calibri"/>
                <a:cs typeface="Calibri"/>
              </a:rPr>
              <a:t>Connaître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ces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dispositifs/plans/projets</a:t>
            </a:r>
            <a:endParaRPr sz="3200" dirty="0">
              <a:latin typeface="Calibri"/>
              <a:cs typeface="Calibri"/>
            </a:endParaRPr>
          </a:p>
          <a:p>
            <a:pPr marL="469265" marR="5080" indent="-457200">
              <a:lnSpc>
                <a:spcPts val="3460"/>
              </a:lnSpc>
              <a:spcBef>
                <a:spcPts val="1030"/>
              </a:spcBef>
              <a:buAutoNum type="arabicParenR"/>
              <a:tabLst>
                <a:tab pos="469265" algn="l"/>
              </a:tabLst>
            </a:pPr>
            <a:r>
              <a:rPr sz="3200" dirty="0">
                <a:latin typeface="Calibri"/>
                <a:cs typeface="Calibri"/>
              </a:rPr>
              <a:t>Faire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une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présentation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devant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un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groupe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en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utilisant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un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support </a:t>
            </a:r>
            <a:r>
              <a:rPr sz="3200" dirty="0">
                <a:latin typeface="Calibri"/>
                <a:cs typeface="Calibri"/>
              </a:rPr>
              <a:t>numérique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(histoire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s’entraîner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pour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les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épreuves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du</a:t>
            </a:r>
            <a:endParaRPr sz="3200" dirty="0">
              <a:latin typeface="Calibri"/>
              <a:cs typeface="Calibri"/>
            </a:endParaRPr>
          </a:p>
          <a:p>
            <a:pPr marL="469265">
              <a:lnSpc>
                <a:spcPts val="3410"/>
              </a:lnSpc>
            </a:pPr>
            <a:r>
              <a:rPr sz="3200" spc="-10" dirty="0">
                <a:latin typeface="Calibri"/>
                <a:cs typeface="Calibri"/>
              </a:rPr>
              <a:t>CAPPEI…)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8544" y="606171"/>
            <a:ext cx="10053955" cy="40347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628015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Calibri"/>
                <a:cs typeface="Calibri"/>
              </a:rPr>
              <a:t>Dans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présentation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vous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indiquerez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a</a:t>
            </a:r>
            <a:r>
              <a:rPr sz="2800" i="1" spc="-5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minima</a:t>
            </a:r>
            <a:r>
              <a:rPr sz="2800" i="1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(ce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n’est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donc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pas </a:t>
            </a:r>
            <a:r>
              <a:rPr sz="2800" spc="-10" dirty="0">
                <a:latin typeface="Calibri"/>
                <a:cs typeface="Calibri"/>
              </a:rPr>
              <a:t>exhaustif):</a:t>
            </a:r>
            <a:endParaRPr sz="2800">
              <a:latin typeface="Calibri"/>
              <a:cs typeface="Calibri"/>
            </a:endParaRPr>
          </a:p>
          <a:p>
            <a:pPr marL="203200" indent="-190500">
              <a:lnSpc>
                <a:spcPct val="100000"/>
              </a:lnSpc>
              <a:spcBef>
                <a:spcPts val="640"/>
              </a:spcBef>
              <a:buClr>
                <a:srgbClr val="000000"/>
              </a:buClr>
              <a:buFont typeface="Calibri"/>
              <a:buChar char="-"/>
              <a:tabLst>
                <a:tab pos="203200" algn="l"/>
              </a:tabLst>
            </a:pP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qui</a:t>
            </a:r>
            <a:r>
              <a:rPr sz="2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s’adresse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</a:t>
            </a:r>
            <a:r>
              <a:rPr sz="2800" spc="-10" dirty="0">
                <a:latin typeface="Calibri"/>
                <a:cs typeface="Calibri"/>
              </a:rPr>
              <a:t> plan/projet/dispositif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pour</a:t>
            </a:r>
            <a:r>
              <a:rPr sz="28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quoi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/</a:t>
            </a:r>
            <a:r>
              <a:rPr sz="2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AF50"/>
                </a:solidFill>
                <a:latin typeface="Calibri"/>
                <a:cs typeface="Calibri"/>
              </a:rPr>
              <a:t>pourquoi</a:t>
            </a:r>
            <a:endParaRPr sz="2800">
              <a:latin typeface="Calibri"/>
              <a:cs typeface="Calibri"/>
            </a:endParaRPr>
          </a:p>
          <a:p>
            <a:pPr marL="241300" marR="398780" indent="-229235">
              <a:lnSpc>
                <a:spcPts val="3020"/>
              </a:lnSpc>
              <a:spcBef>
                <a:spcPts val="1045"/>
              </a:spcBef>
              <a:buFont typeface="Calibri"/>
              <a:buChar char="-"/>
              <a:tabLst>
                <a:tab pos="241300" algn="l"/>
                <a:tab pos="7223125" algn="l"/>
              </a:tabLst>
            </a:pP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Commen</a:t>
            </a:r>
            <a:r>
              <a:rPr sz="28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800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construit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plan/projet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quand</a:t>
            </a:r>
            <a:r>
              <a:rPr sz="2800" dirty="0">
                <a:latin typeface="Calibri"/>
                <a:cs typeface="Calibri"/>
              </a:rPr>
              <a:t>	OU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Comment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un </a:t>
            </a:r>
            <a:r>
              <a:rPr sz="2800" dirty="0">
                <a:latin typeface="Calibri"/>
                <a:cs typeface="Calibri"/>
              </a:rPr>
              <a:t>élève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arrive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dispositif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quand</a:t>
            </a:r>
            <a:endParaRPr sz="2800">
              <a:latin typeface="Calibri"/>
              <a:cs typeface="Calibri"/>
            </a:endParaRPr>
          </a:p>
          <a:p>
            <a:pPr marL="322580" indent="-309880">
              <a:lnSpc>
                <a:spcPts val="3190"/>
              </a:lnSpc>
              <a:spcBef>
                <a:spcPts val="620"/>
              </a:spcBef>
              <a:buChar char="-"/>
              <a:tabLst>
                <a:tab pos="322580" algn="l"/>
              </a:tabLst>
            </a:pPr>
            <a:r>
              <a:rPr sz="2800" dirty="0">
                <a:latin typeface="Calibri"/>
                <a:cs typeface="Calibri"/>
              </a:rPr>
              <a:t>Quelle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place</a:t>
            </a:r>
            <a:r>
              <a:rPr sz="28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des</a:t>
            </a:r>
            <a:r>
              <a:rPr sz="28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parents</a:t>
            </a:r>
            <a:r>
              <a:rPr sz="28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cette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construction/ce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parcours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190"/>
              </a:lnSpc>
            </a:pPr>
            <a:r>
              <a:rPr sz="2800" spc="-5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241300" marR="1450340" indent="-229235">
              <a:lnSpc>
                <a:spcPts val="3020"/>
              </a:lnSpc>
              <a:spcBef>
                <a:spcPts val="1065"/>
              </a:spcBef>
              <a:buChar char="-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Quel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est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rôle</a:t>
            </a:r>
            <a:r>
              <a:rPr sz="28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de</a:t>
            </a:r>
            <a:r>
              <a:rPr sz="2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AF50"/>
                </a:solidFill>
                <a:latin typeface="Calibri"/>
                <a:cs typeface="Calibri"/>
              </a:rPr>
              <a:t>l’enseignant</a:t>
            </a:r>
            <a:r>
              <a:rPr sz="28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construction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ce </a:t>
            </a:r>
            <a:r>
              <a:rPr sz="2800" dirty="0">
                <a:latin typeface="Calibri"/>
                <a:cs typeface="Calibri"/>
              </a:rPr>
              <a:t>plan/projet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dans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dispositif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309" y="606171"/>
            <a:ext cx="10829925" cy="301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sz="2800" dirty="0">
                <a:latin typeface="Calibri"/>
                <a:cs typeface="Calibri"/>
              </a:rPr>
              <a:t>Vous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donnerez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toutes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indications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nécessaires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pour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bien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comprendre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enjeux</a:t>
            </a:r>
            <a:r>
              <a:rPr sz="28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et</a:t>
            </a:r>
            <a:r>
              <a:rPr sz="28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le</a:t>
            </a:r>
            <a:r>
              <a:rPr sz="28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fonctionnemen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dispositif/plan/projet.</a:t>
            </a:r>
            <a:endParaRPr sz="2800">
              <a:latin typeface="Calibri"/>
              <a:cs typeface="Calibri"/>
            </a:endParaRPr>
          </a:p>
          <a:p>
            <a:pPr marL="12700" marR="2350135">
              <a:lnSpc>
                <a:spcPts val="3020"/>
              </a:lnSpc>
              <a:spcBef>
                <a:spcPts val="1065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Vous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citerez</a:t>
            </a:r>
            <a:r>
              <a:rPr sz="2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et</a:t>
            </a:r>
            <a:r>
              <a:rPr sz="2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vous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appuierez</a:t>
            </a:r>
            <a:r>
              <a:rPr sz="2800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sur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sz="2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circulaire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régissant</a:t>
            </a:r>
            <a:r>
              <a:rPr sz="28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ce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plan/projet/dispositif</a:t>
            </a:r>
            <a:r>
              <a:rPr sz="2800" spc="-110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pour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ce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  <a:hlinkClick r:id="rId2"/>
              </a:rPr>
              <a:t>faire</a:t>
            </a:r>
            <a:r>
              <a:rPr sz="2800" dirty="0">
                <a:solidFill>
                  <a:srgbClr val="00AF50"/>
                </a:solidFill>
                <a:latin typeface="Calibri"/>
                <a:cs typeface="Calibri"/>
                <a:hlinkClick r:id="rId2"/>
              </a:rPr>
              <a:t>.</a:t>
            </a:r>
            <a:r>
              <a:rPr sz="2800" spc="-60" dirty="0">
                <a:solidFill>
                  <a:srgbClr val="00AF50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800" dirty="0">
                <a:latin typeface="Calibri"/>
                <a:cs typeface="Calibri"/>
                <a:hlinkClick r:id="rId2"/>
              </a:rPr>
              <a:t>Le</a:t>
            </a:r>
            <a:r>
              <a:rPr sz="2800" spc="-45" dirty="0">
                <a:latin typeface="Calibri"/>
                <a:cs typeface="Calibri"/>
                <a:hlinkClick r:id="rId2"/>
              </a:rPr>
              <a:t> </a:t>
            </a:r>
            <a:r>
              <a:rPr sz="2800" dirty="0">
                <a:latin typeface="Calibri"/>
                <a:cs typeface="Calibri"/>
                <a:hlinkClick r:id="rId2"/>
              </a:rPr>
              <a:t>document</a:t>
            </a:r>
            <a:r>
              <a:rPr sz="2800" spc="-65" dirty="0">
                <a:latin typeface="Calibri"/>
                <a:cs typeface="Calibri"/>
                <a:hlinkClick r:id="rId2"/>
              </a:rPr>
              <a:t> </a:t>
            </a:r>
            <a:r>
              <a:rPr sz="2800" dirty="0">
                <a:latin typeface="Calibri"/>
                <a:cs typeface="Calibri"/>
                <a:hlinkClick r:id="rId2"/>
              </a:rPr>
              <a:t>«</a:t>
            </a:r>
            <a:r>
              <a:rPr sz="2800" spc="-15" dirty="0">
                <a:latin typeface="Calibri"/>
                <a:cs typeface="Calibri"/>
                <a:hlinkClick r:id="rId2"/>
              </a:rPr>
              <a:t> </a:t>
            </a:r>
            <a:r>
              <a:rPr sz="2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textes</a:t>
            </a:r>
            <a:r>
              <a:rPr sz="2800" spc="-10" dirty="0">
                <a:solidFill>
                  <a:srgbClr val="0462C1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incontournables</a:t>
            </a:r>
            <a:r>
              <a:rPr sz="2800" u="sng" spc="-8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»</a:t>
            </a:r>
            <a:r>
              <a:rPr sz="2800" u="sng" spc="-3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dirty="0">
                <a:latin typeface="Calibri"/>
                <a:cs typeface="Calibri"/>
                <a:hlinkClick r:id="rId2"/>
              </a:rPr>
              <a:t>vous</a:t>
            </a:r>
            <a:r>
              <a:rPr sz="2800" spc="-45" dirty="0">
                <a:latin typeface="Calibri"/>
                <a:cs typeface="Calibri"/>
                <a:hlinkClick r:id="rId2"/>
              </a:rPr>
              <a:t> </a:t>
            </a:r>
            <a:r>
              <a:rPr sz="2800" spc="-10" dirty="0">
                <a:latin typeface="Calibri"/>
                <a:cs typeface="Calibri"/>
                <a:hlinkClick r:id="rId2"/>
              </a:rPr>
              <a:t>permettra</a:t>
            </a:r>
            <a:r>
              <a:rPr sz="2800" spc="-75" dirty="0">
                <a:latin typeface="Calibri"/>
                <a:cs typeface="Calibri"/>
                <a:hlinkClick r:id="rId2"/>
              </a:rPr>
              <a:t> </a:t>
            </a:r>
            <a:r>
              <a:rPr sz="2800" dirty="0">
                <a:latin typeface="Calibri"/>
                <a:cs typeface="Calibri"/>
                <a:hlinkClick r:id="rId2"/>
              </a:rPr>
              <a:t>de</a:t>
            </a:r>
            <a:r>
              <a:rPr sz="2800" spc="-45" dirty="0">
                <a:latin typeface="Calibri"/>
                <a:cs typeface="Calibri"/>
                <a:hlinkClick r:id="rId2"/>
              </a:rPr>
              <a:t> </a:t>
            </a:r>
            <a:r>
              <a:rPr sz="2800" dirty="0">
                <a:latin typeface="Calibri"/>
                <a:cs typeface="Calibri"/>
                <a:hlinkClick r:id="rId2"/>
              </a:rPr>
              <a:t>les</a:t>
            </a:r>
            <a:r>
              <a:rPr sz="2800" spc="-50" dirty="0">
                <a:latin typeface="Calibri"/>
                <a:cs typeface="Calibri"/>
                <a:hlinkClick r:id="rId2"/>
              </a:rPr>
              <a:t> </a:t>
            </a:r>
            <a:r>
              <a:rPr sz="2800" spc="-10" dirty="0">
                <a:latin typeface="Calibri"/>
                <a:cs typeface="Calibri"/>
                <a:hlinkClick r:id="rId2"/>
              </a:rPr>
              <a:t>retrouver.</a:t>
            </a:r>
            <a:endParaRPr sz="2800">
              <a:latin typeface="Calibri"/>
              <a:cs typeface="Calibri"/>
            </a:endParaRPr>
          </a:p>
          <a:p>
            <a:pPr marL="12700" marR="542925">
              <a:lnSpc>
                <a:spcPts val="3020"/>
              </a:lnSpc>
              <a:spcBef>
                <a:spcPts val="1005"/>
              </a:spcBef>
            </a:pPr>
            <a:r>
              <a:rPr sz="2800" dirty="0">
                <a:latin typeface="Calibri"/>
                <a:cs typeface="Calibri"/>
              </a:rPr>
              <a:t>Vous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préciserez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à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quoi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correspondent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tous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AF50"/>
                </a:solidFill>
                <a:latin typeface="Calibri"/>
                <a:cs typeface="Calibri"/>
              </a:rPr>
              <a:t>sigles</a:t>
            </a:r>
            <a:r>
              <a:rPr sz="28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vous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utiliserez </a:t>
            </a:r>
            <a:r>
              <a:rPr sz="2800" dirty="0">
                <a:latin typeface="Calibri"/>
                <a:cs typeface="Calibri"/>
              </a:rPr>
              <a:t>dans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votre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présentation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B9CC1-945E-4C62-825C-86B803EF55F9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A70F77-EF8E-6A5A-294A-832CEA43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52" y="302259"/>
            <a:ext cx="4897748" cy="65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95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B9CC1-945E-4C62-825C-86B803EF55F9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C6E3A4-4F9B-0BCF-EF88-46716E8A5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24" y="172713"/>
            <a:ext cx="6000197" cy="648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3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7395C-C62F-4613-BF43-D5478908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Ticket d’entrée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44C671-D802-4075-B8C3-6FEB497793A7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745A88-8028-4284-8CDC-D9200EE61B75}"/>
              </a:ext>
            </a:extLst>
          </p:cNvPr>
          <p:cNvSpPr/>
          <p:nvPr/>
        </p:nvSpPr>
        <p:spPr>
          <a:xfrm>
            <a:off x="1155031" y="3942272"/>
            <a:ext cx="3330341" cy="18095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A861404-F447-4A7E-B5A8-4D27AE4BCD08}"/>
              </a:ext>
            </a:extLst>
          </p:cNvPr>
          <p:cNvSpPr/>
          <p:nvPr/>
        </p:nvSpPr>
        <p:spPr>
          <a:xfrm>
            <a:off x="1568919" y="2519048"/>
            <a:ext cx="2290812" cy="1170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Etablissements spécialisés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DC5E8C-5657-4C7F-8C07-C6247BC81D64}"/>
              </a:ext>
            </a:extLst>
          </p:cNvPr>
          <p:cNvSpPr/>
          <p:nvPr/>
        </p:nvSpPr>
        <p:spPr>
          <a:xfrm>
            <a:off x="4802203" y="3942272"/>
            <a:ext cx="3330341" cy="180955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1C50578-4303-4FAC-95C0-5B10052E02A5}"/>
              </a:ext>
            </a:extLst>
          </p:cNvPr>
          <p:cNvSpPr/>
          <p:nvPr/>
        </p:nvSpPr>
        <p:spPr>
          <a:xfrm>
            <a:off x="5610726" y="2796866"/>
            <a:ext cx="1607418" cy="837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Ecole primaire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DF9010-F5C1-4832-A6CF-972D120960A4}"/>
              </a:ext>
            </a:extLst>
          </p:cNvPr>
          <p:cNvSpPr/>
          <p:nvPr/>
        </p:nvSpPr>
        <p:spPr>
          <a:xfrm>
            <a:off x="8563275" y="3942272"/>
            <a:ext cx="3330341" cy="1809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655005F-272F-49D7-B629-82188A16E3F6}"/>
              </a:ext>
            </a:extLst>
          </p:cNvPr>
          <p:cNvSpPr/>
          <p:nvPr/>
        </p:nvSpPr>
        <p:spPr>
          <a:xfrm>
            <a:off x="9371798" y="2796866"/>
            <a:ext cx="1607418" cy="837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Collège/</a:t>
            </a:r>
          </a:p>
          <a:p>
            <a:pPr algn="ctr"/>
            <a:r>
              <a:rPr lang="fr-FR" dirty="0"/>
              <a:t>Lycée</a:t>
            </a:r>
          </a:p>
        </p:txBody>
      </p:sp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C5B3E064-B4A8-4BA0-2DC7-DA4182B486BF}"/>
              </a:ext>
            </a:extLst>
          </p:cNvPr>
          <p:cNvSpPr/>
          <p:nvPr/>
        </p:nvSpPr>
        <p:spPr>
          <a:xfrm>
            <a:off x="5431971" y="365125"/>
            <a:ext cx="3330341" cy="1779361"/>
          </a:xfrm>
          <a:prstGeom prst="wedgeEllipseCallou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/>
              <a:t>Prenez une feuille</a:t>
            </a:r>
          </a:p>
        </p:txBody>
      </p:sp>
    </p:spTree>
    <p:extLst>
      <p:ext uri="{BB962C8B-B14F-4D97-AF65-F5344CB8AC3E}">
        <p14:creationId xmlns:p14="http://schemas.microsoft.com/office/powerpoint/2010/main" val="949950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C4DCF83-1A01-FCDC-1C7A-8C1DFA9F8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167" y="3549763"/>
            <a:ext cx="4363008" cy="20638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4B9CC1-945E-4C62-825C-86B803EF55F9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A5067B-81E5-4234-A3E7-6AA9F2824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825" y="676894"/>
            <a:ext cx="5301244" cy="5301244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234DB9D-33C7-4420-B013-C4970A696D4E}"/>
              </a:ext>
            </a:extLst>
          </p:cNvPr>
          <p:cNvCxnSpPr>
            <a:cxnSpLocks/>
          </p:cNvCxnSpPr>
          <p:nvPr/>
        </p:nvCxnSpPr>
        <p:spPr>
          <a:xfrm flipH="1">
            <a:off x="8055497" y="2501735"/>
            <a:ext cx="1498202" cy="238475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541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use d'été">
            <a:extLst>
              <a:ext uri="{FF2B5EF4-FFF2-40B4-BE49-F238E27FC236}">
                <a16:creationId xmlns:a16="http://schemas.microsoft.com/office/drawing/2014/main" id="{8C924E14-EF1A-EEFB-6A5B-F2AB5BE4B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67" y="0"/>
            <a:ext cx="7831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340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0DB51-8A63-38F0-6E7D-9CB7A7B7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5 Conclusion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993576-C427-C6FC-CB6E-AE23D9CCD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7365EC-E3F4-493E-FA53-52ED77AB880A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41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28E369-7177-2AB5-107C-FB7E2AED3EF6}"/>
              </a:ext>
            </a:extLst>
          </p:cNvPr>
          <p:cNvSpPr/>
          <p:nvPr/>
        </p:nvSpPr>
        <p:spPr>
          <a:xfrm>
            <a:off x="0" y="0"/>
            <a:ext cx="2536371" cy="682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832572" y="149755"/>
            <a:ext cx="9010954" cy="894848"/>
          </a:xfrm>
          <a:prstGeom prst="rect">
            <a:avLst/>
          </a:prstGeom>
          <a:solidFill>
            <a:srgbClr val="ABDB77"/>
          </a:solidFill>
          <a:ln w="38134">
            <a:solidFill>
              <a:srgbClr val="1F487C"/>
            </a:solidFill>
          </a:ln>
        </p:spPr>
        <p:txBody>
          <a:bodyPr vert="horz" wrap="square" lIns="0" tIns="215634" rIns="0" bIns="0" rtlCol="0" anchor="ctr">
            <a:spAutoFit/>
          </a:bodyPr>
          <a:lstStyle/>
          <a:p>
            <a:pPr marL="16067" algn="ctr">
              <a:lnSpc>
                <a:spcPct val="100000"/>
              </a:lnSpc>
              <a:spcBef>
                <a:spcPts val="1698"/>
              </a:spcBef>
            </a:pPr>
            <a:r>
              <a:rPr dirty="0"/>
              <a:t>CAPPEI</a:t>
            </a:r>
            <a:r>
              <a:rPr spc="20" dirty="0"/>
              <a:t> </a:t>
            </a:r>
            <a:r>
              <a:rPr dirty="0"/>
              <a:t>MTC</a:t>
            </a:r>
            <a:r>
              <a:rPr spc="-20" dirty="0"/>
              <a:t> </a:t>
            </a:r>
            <a:r>
              <a:rPr dirty="0"/>
              <a:t>2</a:t>
            </a:r>
            <a:r>
              <a:rPr spc="-53" dirty="0"/>
              <a:t> </a:t>
            </a:r>
            <a:r>
              <a:rPr dirty="0"/>
              <a:t>:</a:t>
            </a:r>
            <a:r>
              <a:rPr spc="-73" dirty="0"/>
              <a:t> </a:t>
            </a:r>
            <a:r>
              <a:rPr dirty="0"/>
              <a:t>Les</a:t>
            </a:r>
            <a:r>
              <a:rPr spc="-87" dirty="0"/>
              <a:t> </a:t>
            </a:r>
            <a:r>
              <a:rPr dirty="0"/>
              <a:t>4</a:t>
            </a:r>
            <a:r>
              <a:rPr spc="-53" dirty="0"/>
              <a:t> </a:t>
            </a:r>
            <a:r>
              <a:rPr spc="-27" dirty="0"/>
              <a:t>plans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37428" y="1207041"/>
            <a:ext cx="3812913" cy="386815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6913">
              <a:spcBef>
                <a:spcPts val="140"/>
              </a:spcBef>
            </a:pPr>
            <a:r>
              <a:rPr sz="2397" dirty="0">
                <a:latin typeface="Calibri"/>
                <a:cs typeface="Calibri"/>
              </a:rPr>
              <a:t>3.</a:t>
            </a:r>
            <a:r>
              <a:rPr sz="2397" spc="-47" dirty="0">
                <a:latin typeface="Calibri"/>
                <a:cs typeface="Calibri"/>
              </a:rPr>
              <a:t> </a:t>
            </a:r>
            <a:r>
              <a:rPr sz="2397" dirty="0">
                <a:latin typeface="Calibri"/>
                <a:cs typeface="Calibri"/>
              </a:rPr>
              <a:t>Mise</a:t>
            </a:r>
            <a:r>
              <a:rPr sz="2397" spc="33" dirty="0">
                <a:latin typeface="Calibri"/>
                <a:cs typeface="Calibri"/>
              </a:rPr>
              <a:t> </a:t>
            </a:r>
            <a:r>
              <a:rPr sz="2397" dirty="0">
                <a:latin typeface="Calibri"/>
                <a:cs typeface="Calibri"/>
              </a:rPr>
              <a:t>en</a:t>
            </a:r>
            <a:r>
              <a:rPr sz="2397" spc="-27" dirty="0">
                <a:latin typeface="Calibri"/>
                <a:cs typeface="Calibri"/>
              </a:rPr>
              <a:t> </a:t>
            </a:r>
            <a:r>
              <a:rPr sz="2397" dirty="0">
                <a:latin typeface="Calibri"/>
                <a:cs typeface="Calibri"/>
              </a:rPr>
              <a:t>commun</a:t>
            </a:r>
            <a:r>
              <a:rPr sz="2397" spc="-27" dirty="0">
                <a:latin typeface="Calibri"/>
                <a:cs typeface="Calibri"/>
              </a:rPr>
              <a:t> </a:t>
            </a:r>
            <a:r>
              <a:rPr sz="2397" dirty="0">
                <a:latin typeface="Calibri"/>
                <a:cs typeface="Calibri"/>
              </a:rPr>
              <a:t>:</a:t>
            </a:r>
            <a:r>
              <a:rPr sz="2397" spc="-73" dirty="0">
                <a:latin typeface="Calibri"/>
                <a:cs typeface="Calibri"/>
              </a:rPr>
              <a:t> </a:t>
            </a:r>
            <a:r>
              <a:rPr sz="2397" spc="-13" dirty="0">
                <a:latin typeface="Calibri"/>
                <a:cs typeface="Calibri"/>
              </a:rPr>
              <a:t>Synthèse</a:t>
            </a:r>
            <a:endParaRPr sz="2397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941" y="32557"/>
            <a:ext cx="1809633" cy="340706"/>
          </a:xfrm>
          <a:prstGeom prst="rect">
            <a:avLst/>
          </a:prstGeom>
        </p:spPr>
        <p:txBody>
          <a:bodyPr vert="horz" wrap="square" lIns="0" tIns="22832" rIns="0" bIns="0" rtlCol="0">
            <a:spAutoFit/>
          </a:bodyPr>
          <a:lstStyle/>
          <a:p>
            <a:pPr marL="16913">
              <a:spcBef>
                <a:spcPts val="180"/>
              </a:spcBef>
            </a:pPr>
            <a:r>
              <a:rPr sz="2064" b="1" dirty="0">
                <a:latin typeface="Calibri"/>
                <a:cs typeface="Calibri"/>
              </a:rPr>
              <a:t>CAPPEI</a:t>
            </a:r>
            <a:r>
              <a:rPr sz="2064" b="1" spc="593" dirty="0">
                <a:latin typeface="Calibri"/>
                <a:cs typeface="Calibri"/>
              </a:rPr>
              <a:t> </a:t>
            </a:r>
            <a:r>
              <a:rPr sz="2064" b="1" dirty="0">
                <a:latin typeface="Calibri"/>
                <a:cs typeface="Calibri"/>
              </a:rPr>
              <a:t>-</a:t>
            </a:r>
            <a:r>
              <a:rPr sz="2064" b="1" spc="80" dirty="0">
                <a:latin typeface="Calibri"/>
                <a:cs typeface="Calibri"/>
              </a:rPr>
              <a:t> </a:t>
            </a:r>
            <a:r>
              <a:rPr sz="2064" b="1" dirty="0">
                <a:latin typeface="Calibri"/>
                <a:cs typeface="Calibri"/>
              </a:rPr>
              <a:t>MTC</a:t>
            </a:r>
            <a:r>
              <a:rPr sz="2064" b="1" spc="107" dirty="0">
                <a:latin typeface="Calibri"/>
                <a:cs typeface="Calibri"/>
              </a:rPr>
              <a:t> </a:t>
            </a:r>
            <a:r>
              <a:rPr sz="2064" b="1" spc="-67" dirty="0">
                <a:latin typeface="Calibri"/>
                <a:cs typeface="Calibri"/>
              </a:rPr>
              <a:t>2</a:t>
            </a:r>
            <a:endParaRPr sz="2064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043" y="594049"/>
            <a:ext cx="2152110" cy="759050"/>
          </a:xfrm>
          <a:prstGeom prst="rect">
            <a:avLst/>
          </a:prstGeom>
        </p:spPr>
        <p:txBody>
          <a:bodyPr vert="horz" wrap="square" lIns="0" tIns="21141" rIns="0" bIns="0" rtlCol="0">
            <a:spAutoFit/>
          </a:bodyPr>
          <a:lstStyle/>
          <a:p>
            <a:pPr marL="16913" marR="6765" indent="-4228" algn="ctr">
              <a:spcBef>
                <a:spcPts val="166"/>
              </a:spcBef>
            </a:pPr>
            <a:r>
              <a:rPr sz="1598" b="1" dirty="0">
                <a:latin typeface="Calibri"/>
                <a:cs typeface="Calibri"/>
              </a:rPr>
              <a:t>Les</a:t>
            </a:r>
            <a:r>
              <a:rPr sz="1598" b="1" spc="40" dirty="0">
                <a:latin typeface="Calibri"/>
                <a:cs typeface="Calibri"/>
              </a:rPr>
              <a:t> </a:t>
            </a:r>
            <a:r>
              <a:rPr sz="1598" b="1" dirty="0">
                <a:latin typeface="Calibri"/>
                <a:cs typeface="Calibri"/>
              </a:rPr>
              <a:t>4</a:t>
            </a:r>
            <a:r>
              <a:rPr sz="1598" b="1" spc="-33" dirty="0">
                <a:latin typeface="Calibri"/>
                <a:cs typeface="Calibri"/>
              </a:rPr>
              <a:t> </a:t>
            </a:r>
            <a:r>
              <a:rPr sz="1598" b="1" dirty="0">
                <a:latin typeface="Calibri"/>
                <a:cs typeface="Calibri"/>
              </a:rPr>
              <a:t>plans</a:t>
            </a:r>
            <a:r>
              <a:rPr sz="1598" b="1" spc="-53" dirty="0">
                <a:latin typeface="Calibri"/>
                <a:cs typeface="Calibri"/>
              </a:rPr>
              <a:t> </a:t>
            </a:r>
            <a:r>
              <a:rPr sz="1598" b="1" dirty="0">
                <a:latin typeface="Calibri"/>
                <a:cs typeface="Calibri"/>
              </a:rPr>
              <a:t>de</a:t>
            </a:r>
            <a:r>
              <a:rPr sz="1598" b="1" spc="-33" dirty="0">
                <a:latin typeface="Calibri"/>
                <a:cs typeface="Calibri"/>
              </a:rPr>
              <a:t> </a:t>
            </a:r>
            <a:r>
              <a:rPr sz="1598" b="1" spc="-27" dirty="0">
                <a:latin typeface="Calibri"/>
                <a:cs typeface="Calibri"/>
              </a:rPr>
              <a:t>droit </a:t>
            </a:r>
            <a:r>
              <a:rPr sz="1598" b="1" dirty="0">
                <a:latin typeface="Calibri"/>
                <a:cs typeface="Calibri"/>
              </a:rPr>
              <a:t>commun</a:t>
            </a:r>
            <a:r>
              <a:rPr sz="1598" b="1" spc="-33" dirty="0">
                <a:latin typeface="Calibri"/>
                <a:cs typeface="Calibri"/>
              </a:rPr>
              <a:t> </a:t>
            </a:r>
            <a:r>
              <a:rPr sz="1598" b="1" dirty="0">
                <a:latin typeface="Calibri"/>
                <a:cs typeface="Calibri"/>
              </a:rPr>
              <a:t>:</a:t>
            </a:r>
            <a:r>
              <a:rPr sz="1598" b="1" spc="-80" dirty="0">
                <a:latin typeface="Calibri"/>
                <a:cs typeface="Calibri"/>
              </a:rPr>
              <a:t> </a:t>
            </a:r>
            <a:r>
              <a:rPr sz="1598" b="1" dirty="0">
                <a:latin typeface="Calibri"/>
                <a:cs typeface="Calibri"/>
              </a:rPr>
              <a:t>PPI,</a:t>
            </a:r>
            <a:r>
              <a:rPr sz="1598" b="1" spc="33" dirty="0">
                <a:latin typeface="Calibri"/>
                <a:cs typeface="Calibri"/>
              </a:rPr>
              <a:t> </a:t>
            </a:r>
            <a:r>
              <a:rPr sz="1598" b="1" dirty="0">
                <a:latin typeface="Calibri"/>
                <a:cs typeface="Calibri"/>
              </a:rPr>
              <a:t>PPRE,</a:t>
            </a:r>
            <a:r>
              <a:rPr sz="1598" b="1" spc="-53" dirty="0">
                <a:latin typeface="Calibri"/>
                <a:cs typeface="Calibri"/>
              </a:rPr>
              <a:t> </a:t>
            </a:r>
            <a:r>
              <a:rPr sz="1598" b="1" spc="-33" dirty="0">
                <a:latin typeface="Calibri"/>
                <a:cs typeface="Calibri"/>
              </a:rPr>
              <a:t>PAP </a:t>
            </a:r>
            <a:r>
              <a:rPr sz="1598" b="1" dirty="0">
                <a:latin typeface="Calibri"/>
                <a:cs typeface="Calibri"/>
              </a:rPr>
              <a:t>et</a:t>
            </a:r>
            <a:r>
              <a:rPr sz="1598" b="1" spc="-7" dirty="0">
                <a:latin typeface="Calibri"/>
                <a:cs typeface="Calibri"/>
              </a:rPr>
              <a:t> </a:t>
            </a:r>
            <a:r>
              <a:rPr sz="1598" b="1" spc="-33" dirty="0">
                <a:latin typeface="Calibri"/>
                <a:cs typeface="Calibri"/>
              </a:rPr>
              <a:t>PPS</a:t>
            </a:r>
            <a:endParaRPr sz="1598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372" y="1777667"/>
            <a:ext cx="1336084" cy="268102"/>
          </a:xfrm>
          <a:prstGeom prst="rect">
            <a:avLst/>
          </a:prstGeom>
        </p:spPr>
        <p:txBody>
          <a:bodyPr vert="horz" wrap="square" lIns="0" tIns="21986" rIns="0" bIns="0" rtlCol="0">
            <a:spAutoFit/>
          </a:bodyPr>
          <a:lstStyle/>
          <a:p>
            <a:pPr marL="16913">
              <a:spcBef>
                <a:spcPts val="173"/>
              </a:spcBef>
            </a:pP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1.</a:t>
            </a:r>
            <a:r>
              <a:rPr sz="1598" b="1" spc="28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spc="-13" dirty="0">
                <a:solidFill>
                  <a:srgbClr val="A6A6A6"/>
                </a:solidFill>
                <a:latin typeface="Calibri"/>
                <a:cs typeface="Calibri"/>
              </a:rPr>
              <a:t>Introduction</a:t>
            </a:r>
            <a:endParaRPr sz="159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373" y="2266100"/>
            <a:ext cx="1731835" cy="268102"/>
          </a:xfrm>
          <a:prstGeom prst="rect">
            <a:avLst/>
          </a:prstGeom>
        </p:spPr>
        <p:txBody>
          <a:bodyPr vert="horz" wrap="square" lIns="0" tIns="21986" rIns="0" bIns="0" rtlCol="0">
            <a:spAutoFit/>
          </a:bodyPr>
          <a:lstStyle/>
          <a:p>
            <a:pPr marL="16913">
              <a:spcBef>
                <a:spcPts val="173"/>
              </a:spcBef>
            </a:pP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2.</a:t>
            </a:r>
            <a:r>
              <a:rPr sz="1598" b="1" spc="266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spc="-27" dirty="0">
                <a:solidFill>
                  <a:srgbClr val="A6A6A6"/>
                </a:solidFill>
                <a:latin typeface="Calibri"/>
                <a:cs typeface="Calibri"/>
              </a:rPr>
              <a:t>Travail</a:t>
            </a:r>
            <a:r>
              <a:rPr sz="1598" b="1" spc="13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de</a:t>
            </a:r>
            <a:r>
              <a:rPr sz="1598" b="1" spc="-2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spc="-13" dirty="0">
                <a:solidFill>
                  <a:srgbClr val="A6A6A6"/>
                </a:solidFill>
                <a:latin typeface="Calibri"/>
                <a:cs typeface="Calibri"/>
              </a:rPr>
              <a:t>groupe</a:t>
            </a:r>
            <a:endParaRPr sz="1598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373" y="2754361"/>
            <a:ext cx="2074312" cy="513149"/>
          </a:xfrm>
          <a:prstGeom prst="rect">
            <a:avLst/>
          </a:prstGeom>
        </p:spPr>
        <p:txBody>
          <a:bodyPr vert="horz" wrap="square" lIns="0" tIns="21141" rIns="0" bIns="0" rtlCol="0">
            <a:spAutoFit/>
          </a:bodyPr>
          <a:lstStyle/>
          <a:p>
            <a:pPr algn="ctr">
              <a:spcBef>
                <a:spcPts val="166"/>
              </a:spcBef>
            </a:pP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3.</a:t>
            </a:r>
            <a:r>
              <a:rPr sz="1598" b="1" spc="246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Mise</a:t>
            </a:r>
            <a:r>
              <a:rPr sz="1598" b="1" spc="-33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en</a:t>
            </a:r>
            <a:r>
              <a:rPr sz="1598" b="1" spc="13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commun</a:t>
            </a:r>
            <a:r>
              <a:rPr sz="1598" b="1" spc="7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spc="-33" dirty="0">
                <a:solidFill>
                  <a:srgbClr val="A6A6A6"/>
                </a:solidFill>
                <a:latin typeface="Calibri"/>
                <a:cs typeface="Calibri"/>
              </a:rPr>
              <a:t>des</a:t>
            </a:r>
            <a:endParaRPr sz="1598">
              <a:latin typeface="Calibri"/>
              <a:cs typeface="Calibri"/>
            </a:endParaRPr>
          </a:p>
          <a:p>
            <a:pPr marL="68496" algn="ctr">
              <a:spcBef>
                <a:spcPts val="13"/>
              </a:spcBef>
            </a:pP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analyses</a:t>
            </a:r>
            <a:r>
              <a:rPr sz="1598" b="1" spc="7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de</a:t>
            </a:r>
            <a:r>
              <a:rPr sz="1598" b="1" spc="-6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spc="-13" dirty="0">
                <a:solidFill>
                  <a:srgbClr val="A6A6A6"/>
                </a:solidFill>
                <a:latin typeface="Calibri"/>
                <a:cs typeface="Calibri"/>
              </a:rPr>
              <a:t>groupe</a:t>
            </a:r>
            <a:endParaRPr sz="1598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373" y="3487601"/>
            <a:ext cx="1202474" cy="267249"/>
          </a:xfrm>
          <a:prstGeom prst="rect">
            <a:avLst/>
          </a:prstGeom>
        </p:spPr>
        <p:txBody>
          <a:bodyPr vert="horz" wrap="square" lIns="0" tIns="21141" rIns="0" bIns="0" rtlCol="0">
            <a:spAutoFit/>
          </a:bodyPr>
          <a:lstStyle/>
          <a:p>
            <a:pPr marL="16913">
              <a:spcBef>
                <a:spcPts val="166"/>
              </a:spcBef>
            </a:pPr>
            <a:r>
              <a:rPr sz="1598" b="1" dirty="0">
                <a:solidFill>
                  <a:srgbClr val="375F92"/>
                </a:solidFill>
                <a:latin typeface="Calibri"/>
                <a:cs typeface="Calibri"/>
              </a:rPr>
              <a:t>4.</a:t>
            </a:r>
            <a:r>
              <a:rPr sz="1598" b="1" spc="28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598" b="1" spc="-13" dirty="0">
                <a:solidFill>
                  <a:srgbClr val="375F92"/>
                </a:solidFill>
                <a:latin typeface="Calibri"/>
                <a:cs typeface="Calibri"/>
              </a:rPr>
              <a:t>Conclusion</a:t>
            </a:r>
            <a:endParaRPr sz="1598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23561" y="1913576"/>
            <a:ext cx="8719214" cy="882051"/>
          </a:xfrm>
          <a:prstGeom prst="rect">
            <a:avLst/>
          </a:prstGeom>
        </p:spPr>
        <p:txBody>
          <a:bodyPr vert="horz" wrap="square" lIns="0" tIns="21986" rIns="0" bIns="0" rtlCol="0">
            <a:spAutoFit/>
          </a:bodyPr>
          <a:lstStyle/>
          <a:p>
            <a:pPr marL="397446" marR="6765" indent="-381379">
              <a:lnSpc>
                <a:spcPct val="104800"/>
              </a:lnSpc>
              <a:spcBef>
                <a:spcPts val="173"/>
              </a:spcBef>
              <a:buFont typeface="Arial MT"/>
              <a:buChar char="•"/>
              <a:tabLst>
                <a:tab pos="397446" algn="l"/>
              </a:tabLst>
            </a:pPr>
            <a:r>
              <a:rPr sz="1798" dirty="0">
                <a:latin typeface="Calibri"/>
                <a:cs typeface="Calibri"/>
              </a:rPr>
              <a:t>Les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différents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plans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l’élève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ont</a:t>
            </a:r>
            <a:r>
              <a:rPr sz="1798" spc="11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des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spécificités</a:t>
            </a:r>
            <a:r>
              <a:rPr sz="1798" spc="11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identifiées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mais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la</a:t>
            </a:r>
            <a:r>
              <a:rPr sz="1798" spc="3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démarche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spc="-27" dirty="0">
                <a:latin typeface="Calibri"/>
                <a:cs typeface="Calibri"/>
              </a:rPr>
              <a:t>mise </a:t>
            </a:r>
            <a:r>
              <a:rPr sz="1798" dirty="0">
                <a:latin typeface="Calibri"/>
                <a:cs typeface="Calibri"/>
              </a:rPr>
              <a:t>en</a:t>
            </a:r>
            <a:r>
              <a:rPr sz="1798" spc="6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œuvre</a:t>
            </a:r>
            <a:r>
              <a:rPr sz="1798" spc="12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répond</a:t>
            </a:r>
            <a:r>
              <a:rPr sz="1798" spc="18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à</a:t>
            </a:r>
            <a:r>
              <a:rPr sz="1798" spc="16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certaines</a:t>
            </a:r>
            <a:r>
              <a:rPr sz="1798" spc="13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logiques</a:t>
            </a:r>
            <a:r>
              <a:rPr sz="1798" spc="12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communes</a:t>
            </a:r>
            <a:r>
              <a:rPr sz="1798" spc="12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:</a:t>
            </a:r>
            <a:r>
              <a:rPr sz="1798" spc="6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analyse</a:t>
            </a:r>
            <a:r>
              <a:rPr sz="1798" spc="12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des</a:t>
            </a:r>
            <a:r>
              <a:rPr sz="1798" spc="12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besoins</a:t>
            </a:r>
            <a:r>
              <a:rPr sz="1798" spc="12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;</a:t>
            </a:r>
            <a:r>
              <a:rPr sz="1798" spc="6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poser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spc="-33" dirty="0">
                <a:latin typeface="Calibri"/>
                <a:cs typeface="Calibri"/>
              </a:rPr>
              <a:t>des </a:t>
            </a:r>
            <a:r>
              <a:rPr sz="1798" dirty="0">
                <a:latin typeface="Calibri"/>
                <a:cs typeface="Calibri"/>
              </a:rPr>
              <a:t>objectifs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;</a:t>
            </a:r>
            <a:r>
              <a:rPr sz="1798" spc="4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proposer</a:t>
            </a:r>
            <a:r>
              <a:rPr sz="1798" spc="8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des</a:t>
            </a:r>
            <a:r>
              <a:rPr sz="1798" spc="11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actions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;</a:t>
            </a:r>
            <a:r>
              <a:rPr sz="1798" spc="152" dirty="0">
                <a:latin typeface="Calibri"/>
                <a:cs typeface="Calibri"/>
              </a:rPr>
              <a:t> </a:t>
            </a:r>
            <a:r>
              <a:rPr sz="1798" spc="-13" dirty="0">
                <a:latin typeface="Calibri"/>
                <a:cs typeface="Calibri"/>
              </a:rPr>
              <a:t>évaluer.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23561" y="3076460"/>
            <a:ext cx="8150957" cy="297172"/>
          </a:xfrm>
          <a:prstGeom prst="rect">
            <a:avLst/>
          </a:prstGeom>
        </p:spPr>
        <p:txBody>
          <a:bodyPr vert="horz" wrap="square" lIns="0" tIns="20295" rIns="0" bIns="0" rtlCol="0">
            <a:spAutoFit/>
          </a:bodyPr>
          <a:lstStyle/>
          <a:p>
            <a:pPr marL="397446" indent="-380533">
              <a:spcBef>
                <a:spcPts val="160"/>
              </a:spcBef>
              <a:buFont typeface="Arial MT"/>
              <a:buChar char="•"/>
              <a:tabLst>
                <a:tab pos="397446" algn="l"/>
              </a:tabLst>
            </a:pPr>
            <a:r>
              <a:rPr sz="1798" dirty="0">
                <a:latin typeface="Calibri"/>
                <a:cs typeface="Calibri"/>
              </a:rPr>
              <a:t>Les</a:t>
            </a:r>
            <a:r>
              <a:rPr sz="1798" spc="9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différents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plans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sont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fédérateurs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des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différentes</a:t>
            </a:r>
            <a:r>
              <a:rPr sz="1798" spc="9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logiques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l’école</a:t>
            </a:r>
            <a:r>
              <a:rPr sz="1798" spc="93" dirty="0">
                <a:latin typeface="Calibri"/>
                <a:cs typeface="Calibri"/>
              </a:rPr>
              <a:t> </a:t>
            </a:r>
            <a:r>
              <a:rPr sz="1798" spc="-13" dirty="0">
                <a:latin typeface="Calibri"/>
                <a:cs typeface="Calibri"/>
              </a:rPr>
              <a:t>inclusive.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23561" y="3622918"/>
            <a:ext cx="8538252" cy="595165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397446" marR="6765" indent="-381379">
              <a:lnSpc>
                <a:spcPct val="107000"/>
              </a:lnSpc>
              <a:spcBef>
                <a:spcPts val="127"/>
              </a:spcBef>
              <a:buFont typeface="Arial MT"/>
              <a:buChar char="•"/>
              <a:tabLst>
                <a:tab pos="397446" algn="l"/>
              </a:tabLst>
            </a:pPr>
            <a:r>
              <a:rPr sz="1798" dirty="0">
                <a:latin typeface="Calibri"/>
                <a:cs typeface="Calibri"/>
              </a:rPr>
              <a:t>Les</a:t>
            </a:r>
            <a:r>
              <a:rPr sz="1798" spc="9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différents</a:t>
            </a:r>
            <a:r>
              <a:rPr sz="1798" spc="9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plans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permettent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8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se</a:t>
            </a:r>
            <a:r>
              <a:rPr sz="1798" spc="8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mettre</a:t>
            </a:r>
            <a:r>
              <a:rPr sz="1798" spc="2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d'accord</a:t>
            </a:r>
            <a:r>
              <a:rPr sz="1798" spc="14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et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8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donner</a:t>
            </a:r>
            <a:r>
              <a:rPr sz="1798" spc="7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des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spc="-13" dirty="0">
                <a:latin typeface="Calibri"/>
                <a:cs typeface="Calibri"/>
              </a:rPr>
              <a:t>informations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8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base</a:t>
            </a:r>
            <a:r>
              <a:rPr sz="1798" spc="9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pour</a:t>
            </a:r>
            <a:r>
              <a:rPr sz="1798" spc="8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aménager</a:t>
            </a:r>
            <a:r>
              <a:rPr sz="1798" spc="186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la</a:t>
            </a:r>
            <a:r>
              <a:rPr sz="1798" spc="127" dirty="0">
                <a:latin typeface="Calibri"/>
                <a:cs typeface="Calibri"/>
              </a:rPr>
              <a:t> </a:t>
            </a:r>
            <a:r>
              <a:rPr sz="1798" spc="-13" dirty="0">
                <a:latin typeface="Calibri"/>
                <a:cs typeface="Calibri"/>
              </a:rPr>
              <a:t>scolarisation.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23561" y="4478544"/>
            <a:ext cx="8070623" cy="881198"/>
          </a:xfrm>
          <a:prstGeom prst="rect">
            <a:avLst/>
          </a:prstGeom>
        </p:spPr>
        <p:txBody>
          <a:bodyPr vert="horz" wrap="square" lIns="0" tIns="21141" rIns="0" bIns="0" rtlCol="0">
            <a:spAutoFit/>
          </a:bodyPr>
          <a:lstStyle/>
          <a:p>
            <a:pPr marL="397446" marR="6765" indent="-381379">
              <a:lnSpc>
                <a:spcPct val="104700"/>
              </a:lnSpc>
              <a:spcBef>
                <a:spcPts val="166"/>
              </a:spcBef>
              <a:buFont typeface="Arial MT"/>
              <a:buChar char="•"/>
              <a:tabLst>
                <a:tab pos="397446" algn="l"/>
              </a:tabLst>
            </a:pPr>
            <a:r>
              <a:rPr sz="1798" dirty="0">
                <a:latin typeface="Calibri"/>
                <a:cs typeface="Calibri"/>
              </a:rPr>
              <a:t>Au-delà</a:t>
            </a:r>
            <a:r>
              <a:rPr sz="1798" spc="152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12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l’aspect</a:t>
            </a:r>
            <a:r>
              <a:rPr sz="1798" spc="13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institutionnel</a:t>
            </a:r>
            <a:r>
              <a:rPr sz="1798" spc="12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des</a:t>
            </a:r>
            <a:r>
              <a:rPr sz="1798" spc="12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documents,</a:t>
            </a:r>
            <a:r>
              <a:rPr sz="1798" spc="2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ils</a:t>
            </a:r>
            <a:r>
              <a:rPr sz="1798" spc="12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permettent</a:t>
            </a:r>
            <a:r>
              <a:rPr sz="1798" spc="13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12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réfléchir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spc="-33" dirty="0">
                <a:latin typeface="Calibri"/>
                <a:cs typeface="Calibri"/>
              </a:rPr>
              <a:t>sur </a:t>
            </a:r>
            <a:r>
              <a:rPr sz="1798" dirty="0">
                <a:latin typeface="Calibri"/>
                <a:cs typeface="Calibri"/>
              </a:rPr>
              <a:t>l’action</a:t>
            </a:r>
            <a:r>
              <a:rPr sz="1798" spc="3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pédagogique.</a:t>
            </a:r>
            <a:r>
              <a:rPr sz="1798" spc="6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Ils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peuvent</a:t>
            </a:r>
            <a:r>
              <a:rPr sz="1798" spc="12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être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des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outils</a:t>
            </a:r>
            <a:r>
              <a:rPr sz="1798" spc="107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213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pilotage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de</a:t>
            </a:r>
            <a:r>
              <a:rPr sz="1798" spc="100" dirty="0">
                <a:latin typeface="Calibri"/>
                <a:cs typeface="Calibri"/>
              </a:rPr>
              <a:t> </a:t>
            </a:r>
            <a:r>
              <a:rPr sz="1798" dirty="0">
                <a:latin typeface="Calibri"/>
                <a:cs typeface="Calibri"/>
              </a:rPr>
              <a:t>sa</a:t>
            </a:r>
            <a:r>
              <a:rPr sz="1798" spc="140" dirty="0">
                <a:latin typeface="Calibri"/>
                <a:cs typeface="Calibri"/>
              </a:rPr>
              <a:t> </a:t>
            </a:r>
            <a:r>
              <a:rPr sz="1798" spc="-13" dirty="0">
                <a:latin typeface="Calibri"/>
                <a:cs typeface="Calibri"/>
              </a:rPr>
              <a:t>pratique professionnelle.</a:t>
            </a:r>
            <a:endParaRPr sz="1798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3DBB8B2-4D3A-F1D1-58A0-A64656657760}"/>
              </a:ext>
            </a:extLst>
          </p:cNvPr>
          <p:cNvSpPr/>
          <p:nvPr/>
        </p:nvSpPr>
        <p:spPr>
          <a:xfrm>
            <a:off x="0" y="0"/>
            <a:ext cx="2536371" cy="682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832572" y="149755"/>
            <a:ext cx="9010954" cy="894848"/>
          </a:xfrm>
          <a:prstGeom prst="rect">
            <a:avLst/>
          </a:prstGeom>
          <a:solidFill>
            <a:srgbClr val="ABDB77"/>
          </a:solidFill>
          <a:ln w="38134">
            <a:solidFill>
              <a:srgbClr val="1F487C"/>
            </a:solidFill>
          </a:ln>
        </p:spPr>
        <p:txBody>
          <a:bodyPr vert="horz" wrap="square" lIns="0" tIns="215634" rIns="0" bIns="0" rtlCol="0" anchor="ctr">
            <a:spAutoFit/>
          </a:bodyPr>
          <a:lstStyle/>
          <a:p>
            <a:pPr marL="16067" algn="ctr">
              <a:lnSpc>
                <a:spcPct val="100000"/>
              </a:lnSpc>
              <a:spcBef>
                <a:spcPts val="1698"/>
              </a:spcBef>
            </a:pPr>
            <a:r>
              <a:rPr dirty="0"/>
              <a:t>CAPPEI</a:t>
            </a:r>
            <a:r>
              <a:rPr spc="20" dirty="0"/>
              <a:t> </a:t>
            </a:r>
            <a:r>
              <a:rPr dirty="0"/>
              <a:t>MTC</a:t>
            </a:r>
            <a:r>
              <a:rPr spc="-20" dirty="0"/>
              <a:t> </a:t>
            </a:r>
            <a:r>
              <a:rPr dirty="0"/>
              <a:t>2</a:t>
            </a:r>
            <a:r>
              <a:rPr spc="-53" dirty="0"/>
              <a:t> </a:t>
            </a:r>
            <a:r>
              <a:rPr dirty="0"/>
              <a:t>:</a:t>
            </a:r>
            <a:r>
              <a:rPr spc="-73" dirty="0"/>
              <a:t> </a:t>
            </a:r>
            <a:r>
              <a:rPr dirty="0"/>
              <a:t>Les</a:t>
            </a:r>
            <a:r>
              <a:rPr spc="-87" dirty="0"/>
              <a:t> </a:t>
            </a:r>
            <a:r>
              <a:rPr dirty="0"/>
              <a:t>4</a:t>
            </a:r>
            <a:r>
              <a:rPr spc="-53" dirty="0"/>
              <a:t> </a:t>
            </a:r>
            <a:r>
              <a:rPr spc="-27" dirty="0"/>
              <a:t>plans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4195" y="1207041"/>
            <a:ext cx="8367436" cy="819882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2509828">
              <a:spcBef>
                <a:spcPts val="140"/>
              </a:spcBef>
            </a:pPr>
            <a:r>
              <a:rPr sz="2397" dirty="0">
                <a:latin typeface="Calibri"/>
                <a:cs typeface="Calibri"/>
              </a:rPr>
              <a:t>3.</a:t>
            </a:r>
            <a:r>
              <a:rPr sz="2397" spc="-47" dirty="0">
                <a:latin typeface="Calibri"/>
                <a:cs typeface="Calibri"/>
              </a:rPr>
              <a:t> </a:t>
            </a:r>
            <a:r>
              <a:rPr sz="2397" dirty="0">
                <a:latin typeface="Calibri"/>
                <a:cs typeface="Calibri"/>
              </a:rPr>
              <a:t>Mise</a:t>
            </a:r>
            <a:r>
              <a:rPr sz="2397" spc="33" dirty="0">
                <a:latin typeface="Calibri"/>
                <a:cs typeface="Calibri"/>
              </a:rPr>
              <a:t> </a:t>
            </a:r>
            <a:r>
              <a:rPr sz="2397" dirty="0">
                <a:latin typeface="Calibri"/>
                <a:cs typeface="Calibri"/>
              </a:rPr>
              <a:t>en</a:t>
            </a:r>
            <a:r>
              <a:rPr sz="2397" spc="-27" dirty="0">
                <a:latin typeface="Calibri"/>
                <a:cs typeface="Calibri"/>
              </a:rPr>
              <a:t> </a:t>
            </a:r>
            <a:r>
              <a:rPr sz="2397" dirty="0">
                <a:latin typeface="Calibri"/>
                <a:cs typeface="Calibri"/>
              </a:rPr>
              <a:t>commun</a:t>
            </a:r>
            <a:r>
              <a:rPr sz="2397" spc="-27" dirty="0">
                <a:latin typeface="Calibri"/>
                <a:cs typeface="Calibri"/>
              </a:rPr>
              <a:t> </a:t>
            </a:r>
            <a:r>
              <a:rPr sz="2397" dirty="0">
                <a:latin typeface="Calibri"/>
                <a:cs typeface="Calibri"/>
              </a:rPr>
              <a:t>:</a:t>
            </a:r>
            <a:r>
              <a:rPr sz="2397" spc="-73" dirty="0">
                <a:latin typeface="Calibri"/>
                <a:cs typeface="Calibri"/>
              </a:rPr>
              <a:t> </a:t>
            </a:r>
            <a:r>
              <a:rPr sz="2397" spc="-13" dirty="0">
                <a:latin typeface="Calibri"/>
                <a:cs typeface="Calibri"/>
              </a:rPr>
              <a:t>Synthèse</a:t>
            </a:r>
            <a:endParaRPr sz="2397">
              <a:latin typeface="Calibri"/>
              <a:cs typeface="Calibri"/>
            </a:endParaRPr>
          </a:p>
          <a:p>
            <a:pPr marL="397446" indent="-380533">
              <a:spcBef>
                <a:spcPts val="1285"/>
              </a:spcBef>
              <a:buFont typeface="Arial MT"/>
              <a:buChar char="•"/>
              <a:tabLst>
                <a:tab pos="397446" algn="l"/>
              </a:tabLst>
            </a:pPr>
            <a:r>
              <a:rPr sz="1731" dirty="0">
                <a:latin typeface="Calibri"/>
                <a:cs typeface="Calibri"/>
              </a:rPr>
              <a:t>En</a:t>
            </a:r>
            <a:r>
              <a:rPr sz="1731" spc="-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tant</a:t>
            </a:r>
            <a:r>
              <a:rPr sz="1731" spc="2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que</a:t>
            </a:r>
            <a:r>
              <a:rPr sz="1731" spc="-6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personne</a:t>
            </a:r>
            <a:r>
              <a:rPr sz="1731" spc="33" dirty="0">
                <a:latin typeface="Calibri"/>
                <a:cs typeface="Calibri"/>
              </a:rPr>
              <a:t> </a:t>
            </a:r>
            <a:r>
              <a:rPr sz="1731" spc="-13" dirty="0">
                <a:latin typeface="Calibri"/>
                <a:cs typeface="Calibri"/>
              </a:rPr>
              <a:t>ressource,</a:t>
            </a:r>
            <a:r>
              <a:rPr sz="1731" spc="-8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vous</a:t>
            </a:r>
            <a:r>
              <a:rPr sz="1731" spc="13" dirty="0">
                <a:latin typeface="Calibri"/>
                <a:cs typeface="Calibri"/>
              </a:rPr>
              <a:t> </a:t>
            </a:r>
            <a:r>
              <a:rPr sz="1731" spc="-27" dirty="0">
                <a:latin typeface="Calibri"/>
                <a:cs typeface="Calibri"/>
              </a:rPr>
              <a:t>devrez</a:t>
            </a:r>
            <a:r>
              <a:rPr sz="1731" spc="-6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sensibiliser</a:t>
            </a:r>
            <a:r>
              <a:rPr sz="1731" spc="-8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vos</a:t>
            </a:r>
            <a:r>
              <a:rPr sz="1731" spc="-6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collègues</a:t>
            </a:r>
            <a:r>
              <a:rPr sz="1731" spc="2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de</a:t>
            </a:r>
            <a:r>
              <a:rPr sz="1731" spc="-60" dirty="0">
                <a:latin typeface="Calibri"/>
                <a:cs typeface="Calibri"/>
              </a:rPr>
              <a:t> </a:t>
            </a:r>
            <a:r>
              <a:rPr sz="1731" spc="-13" dirty="0">
                <a:latin typeface="Calibri"/>
                <a:cs typeface="Calibri"/>
              </a:rPr>
              <a:t>l'ordinaire</a:t>
            </a:r>
            <a:r>
              <a:rPr sz="1731" spc="-6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sur</a:t>
            </a:r>
            <a:r>
              <a:rPr sz="1731" spc="-80" dirty="0">
                <a:latin typeface="Calibri"/>
                <a:cs typeface="Calibri"/>
              </a:rPr>
              <a:t> </a:t>
            </a:r>
            <a:r>
              <a:rPr sz="1731" spc="-67" dirty="0">
                <a:latin typeface="Calibri"/>
                <a:cs typeface="Calibri"/>
              </a:rPr>
              <a:t>:</a:t>
            </a:r>
            <a:endParaRPr sz="1731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941" y="32557"/>
            <a:ext cx="1809633" cy="340706"/>
          </a:xfrm>
          <a:prstGeom prst="rect">
            <a:avLst/>
          </a:prstGeom>
        </p:spPr>
        <p:txBody>
          <a:bodyPr vert="horz" wrap="square" lIns="0" tIns="22832" rIns="0" bIns="0" rtlCol="0">
            <a:spAutoFit/>
          </a:bodyPr>
          <a:lstStyle/>
          <a:p>
            <a:pPr marL="16913">
              <a:spcBef>
                <a:spcPts val="180"/>
              </a:spcBef>
            </a:pPr>
            <a:r>
              <a:rPr sz="2064" b="1" dirty="0">
                <a:latin typeface="Calibri"/>
                <a:cs typeface="Calibri"/>
              </a:rPr>
              <a:t>CAPPEI</a:t>
            </a:r>
            <a:r>
              <a:rPr sz="2064" b="1" spc="593" dirty="0">
                <a:latin typeface="Calibri"/>
                <a:cs typeface="Calibri"/>
              </a:rPr>
              <a:t> </a:t>
            </a:r>
            <a:r>
              <a:rPr sz="2064" b="1" dirty="0">
                <a:latin typeface="Calibri"/>
                <a:cs typeface="Calibri"/>
              </a:rPr>
              <a:t>-</a:t>
            </a:r>
            <a:r>
              <a:rPr sz="2064" b="1" spc="80" dirty="0">
                <a:latin typeface="Calibri"/>
                <a:cs typeface="Calibri"/>
              </a:rPr>
              <a:t> </a:t>
            </a:r>
            <a:r>
              <a:rPr sz="2064" b="1" dirty="0">
                <a:latin typeface="Calibri"/>
                <a:cs typeface="Calibri"/>
              </a:rPr>
              <a:t>MTC</a:t>
            </a:r>
            <a:r>
              <a:rPr sz="2064" b="1" spc="107" dirty="0">
                <a:latin typeface="Calibri"/>
                <a:cs typeface="Calibri"/>
              </a:rPr>
              <a:t> </a:t>
            </a:r>
            <a:r>
              <a:rPr sz="2064" b="1" spc="-67" dirty="0">
                <a:latin typeface="Calibri"/>
                <a:cs typeface="Calibri"/>
              </a:rPr>
              <a:t>2</a:t>
            </a:r>
            <a:endParaRPr sz="2064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043" y="594049"/>
            <a:ext cx="2152110" cy="759050"/>
          </a:xfrm>
          <a:prstGeom prst="rect">
            <a:avLst/>
          </a:prstGeom>
        </p:spPr>
        <p:txBody>
          <a:bodyPr vert="horz" wrap="square" lIns="0" tIns="21141" rIns="0" bIns="0" rtlCol="0">
            <a:spAutoFit/>
          </a:bodyPr>
          <a:lstStyle/>
          <a:p>
            <a:pPr marL="16913" marR="6765" indent="-4228" algn="ctr">
              <a:spcBef>
                <a:spcPts val="166"/>
              </a:spcBef>
            </a:pPr>
            <a:r>
              <a:rPr sz="1598" b="1" dirty="0">
                <a:latin typeface="Calibri"/>
                <a:cs typeface="Calibri"/>
              </a:rPr>
              <a:t>Les</a:t>
            </a:r>
            <a:r>
              <a:rPr sz="1598" b="1" spc="40" dirty="0">
                <a:latin typeface="Calibri"/>
                <a:cs typeface="Calibri"/>
              </a:rPr>
              <a:t> </a:t>
            </a:r>
            <a:r>
              <a:rPr sz="1598" b="1" dirty="0">
                <a:latin typeface="Calibri"/>
                <a:cs typeface="Calibri"/>
              </a:rPr>
              <a:t>4</a:t>
            </a:r>
            <a:r>
              <a:rPr sz="1598" b="1" spc="-33" dirty="0">
                <a:latin typeface="Calibri"/>
                <a:cs typeface="Calibri"/>
              </a:rPr>
              <a:t> </a:t>
            </a:r>
            <a:r>
              <a:rPr sz="1598" b="1" dirty="0">
                <a:latin typeface="Calibri"/>
                <a:cs typeface="Calibri"/>
              </a:rPr>
              <a:t>plans</a:t>
            </a:r>
            <a:r>
              <a:rPr sz="1598" b="1" spc="-53" dirty="0">
                <a:latin typeface="Calibri"/>
                <a:cs typeface="Calibri"/>
              </a:rPr>
              <a:t> </a:t>
            </a:r>
            <a:r>
              <a:rPr sz="1598" b="1" dirty="0">
                <a:latin typeface="Calibri"/>
                <a:cs typeface="Calibri"/>
              </a:rPr>
              <a:t>de</a:t>
            </a:r>
            <a:r>
              <a:rPr sz="1598" b="1" spc="-33" dirty="0">
                <a:latin typeface="Calibri"/>
                <a:cs typeface="Calibri"/>
              </a:rPr>
              <a:t> </a:t>
            </a:r>
            <a:r>
              <a:rPr sz="1598" b="1" spc="-27" dirty="0">
                <a:latin typeface="Calibri"/>
                <a:cs typeface="Calibri"/>
              </a:rPr>
              <a:t>droit </a:t>
            </a:r>
            <a:r>
              <a:rPr sz="1598" b="1" dirty="0">
                <a:latin typeface="Calibri"/>
                <a:cs typeface="Calibri"/>
              </a:rPr>
              <a:t>commun</a:t>
            </a:r>
            <a:r>
              <a:rPr sz="1598" b="1" spc="-33" dirty="0">
                <a:latin typeface="Calibri"/>
                <a:cs typeface="Calibri"/>
              </a:rPr>
              <a:t> </a:t>
            </a:r>
            <a:r>
              <a:rPr sz="1598" b="1" dirty="0">
                <a:latin typeface="Calibri"/>
                <a:cs typeface="Calibri"/>
              </a:rPr>
              <a:t>:</a:t>
            </a:r>
            <a:r>
              <a:rPr sz="1598" b="1" spc="-80" dirty="0">
                <a:latin typeface="Calibri"/>
                <a:cs typeface="Calibri"/>
              </a:rPr>
              <a:t> </a:t>
            </a:r>
            <a:r>
              <a:rPr sz="1598" b="1" dirty="0">
                <a:latin typeface="Calibri"/>
                <a:cs typeface="Calibri"/>
              </a:rPr>
              <a:t>PPI,</a:t>
            </a:r>
            <a:r>
              <a:rPr sz="1598" b="1" spc="33" dirty="0">
                <a:latin typeface="Calibri"/>
                <a:cs typeface="Calibri"/>
              </a:rPr>
              <a:t> </a:t>
            </a:r>
            <a:r>
              <a:rPr sz="1598" b="1" dirty="0">
                <a:latin typeface="Calibri"/>
                <a:cs typeface="Calibri"/>
              </a:rPr>
              <a:t>PPRE,</a:t>
            </a:r>
            <a:r>
              <a:rPr sz="1598" b="1" spc="-53" dirty="0">
                <a:latin typeface="Calibri"/>
                <a:cs typeface="Calibri"/>
              </a:rPr>
              <a:t> </a:t>
            </a:r>
            <a:r>
              <a:rPr sz="1598" b="1" spc="-33" dirty="0">
                <a:latin typeface="Calibri"/>
                <a:cs typeface="Calibri"/>
              </a:rPr>
              <a:t>PAP </a:t>
            </a:r>
            <a:r>
              <a:rPr sz="1598" b="1" dirty="0">
                <a:latin typeface="Calibri"/>
                <a:cs typeface="Calibri"/>
              </a:rPr>
              <a:t>et</a:t>
            </a:r>
            <a:r>
              <a:rPr sz="1598" b="1" spc="-7" dirty="0">
                <a:latin typeface="Calibri"/>
                <a:cs typeface="Calibri"/>
              </a:rPr>
              <a:t> </a:t>
            </a:r>
            <a:r>
              <a:rPr sz="1598" b="1" spc="-33" dirty="0">
                <a:latin typeface="Calibri"/>
                <a:cs typeface="Calibri"/>
              </a:rPr>
              <a:t>PPS</a:t>
            </a:r>
            <a:endParaRPr sz="1598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372" y="1777667"/>
            <a:ext cx="1336084" cy="268102"/>
          </a:xfrm>
          <a:prstGeom prst="rect">
            <a:avLst/>
          </a:prstGeom>
        </p:spPr>
        <p:txBody>
          <a:bodyPr vert="horz" wrap="square" lIns="0" tIns="21986" rIns="0" bIns="0" rtlCol="0">
            <a:spAutoFit/>
          </a:bodyPr>
          <a:lstStyle/>
          <a:p>
            <a:pPr marL="16913">
              <a:spcBef>
                <a:spcPts val="173"/>
              </a:spcBef>
            </a:pP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1.</a:t>
            </a:r>
            <a:r>
              <a:rPr sz="1598" b="1" spc="28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spc="-13" dirty="0">
                <a:solidFill>
                  <a:srgbClr val="A6A6A6"/>
                </a:solidFill>
                <a:latin typeface="Calibri"/>
                <a:cs typeface="Calibri"/>
              </a:rPr>
              <a:t>Introduction</a:t>
            </a:r>
            <a:endParaRPr sz="1598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373" y="2266100"/>
            <a:ext cx="1731835" cy="268102"/>
          </a:xfrm>
          <a:prstGeom prst="rect">
            <a:avLst/>
          </a:prstGeom>
        </p:spPr>
        <p:txBody>
          <a:bodyPr vert="horz" wrap="square" lIns="0" tIns="21986" rIns="0" bIns="0" rtlCol="0">
            <a:spAutoFit/>
          </a:bodyPr>
          <a:lstStyle/>
          <a:p>
            <a:pPr marL="16913">
              <a:spcBef>
                <a:spcPts val="173"/>
              </a:spcBef>
            </a:pP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2.</a:t>
            </a:r>
            <a:r>
              <a:rPr sz="1598" b="1" spc="266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spc="-27" dirty="0">
                <a:solidFill>
                  <a:srgbClr val="A6A6A6"/>
                </a:solidFill>
                <a:latin typeface="Calibri"/>
                <a:cs typeface="Calibri"/>
              </a:rPr>
              <a:t>Travail</a:t>
            </a:r>
            <a:r>
              <a:rPr sz="1598" b="1" spc="13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de</a:t>
            </a:r>
            <a:r>
              <a:rPr sz="1598" b="1" spc="-2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spc="-13" dirty="0">
                <a:solidFill>
                  <a:srgbClr val="A6A6A6"/>
                </a:solidFill>
                <a:latin typeface="Calibri"/>
                <a:cs typeface="Calibri"/>
              </a:rPr>
              <a:t>groupe</a:t>
            </a:r>
            <a:endParaRPr sz="1598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373" y="2754361"/>
            <a:ext cx="2074312" cy="513149"/>
          </a:xfrm>
          <a:prstGeom prst="rect">
            <a:avLst/>
          </a:prstGeom>
        </p:spPr>
        <p:txBody>
          <a:bodyPr vert="horz" wrap="square" lIns="0" tIns="21141" rIns="0" bIns="0" rtlCol="0">
            <a:spAutoFit/>
          </a:bodyPr>
          <a:lstStyle/>
          <a:p>
            <a:pPr algn="ctr">
              <a:spcBef>
                <a:spcPts val="166"/>
              </a:spcBef>
            </a:pP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3.</a:t>
            </a:r>
            <a:r>
              <a:rPr sz="1598" b="1" spc="246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Mise</a:t>
            </a:r>
            <a:r>
              <a:rPr sz="1598" b="1" spc="-33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en</a:t>
            </a:r>
            <a:r>
              <a:rPr sz="1598" b="1" spc="13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commun</a:t>
            </a:r>
            <a:r>
              <a:rPr sz="1598" b="1" spc="7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spc="-33" dirty="0">
                <a:solidFill>
                  <a:srgbClr val="A6A6A6"/>
                </a:solidFill>
                <a:latin typeface="Calibri"/>
                <a:cs typeface="Calibri"/>
              </a:rPr>
              <a:t>des</a:t>
            </a:r>
            <a:endParaRPr sz="1598" dirty="0">
              <a:latin typeface="Calibri"/>
              <a:cs typeface="Calibri"/>
            </a:endParaRPr>
          </a:p>
          <a:p>
            <a:pPr marL="68496" algn="ctr">
              <a:spcBef>
                <a:spcPts val="13"/>
              </a:spcBef>
            </a:pP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analyses</a:t>
            </a:r>
            <a:r>
              <a:rPr sz="1598" b="1" spc="7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dirty="0">
                <a:solidFill>
                  <a:srgbClr val="A6A6A6"/>
                </a:solidFill>
                <a:latin typeface="Calibri"/>
                <a:cs typeface="Calibri"/>
              </a:rPr>
              <a:t>de</a:t>
            </a:r>
            <a:r>
              <a:rPr sz="1598" b="1" spc="-6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  <a:r>
              <a:rPr sz="1598" b="1" spc="-13" dirty="0">
                <a:solidFill>
                  <a:srgbClr val="A6A6A6"/>
                </a:solidFill>
                <a:latin typeface="Calibri"/>
                <a:cs typeface="Calibri"/>
              </a:rPr>
              <a:t>groupe</a:t>
            </a:r>
            <a:endParaRPr sz="1598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373" y="3487601"/>
            <a:ext cx="1202474" cy="267249"/>
          </a:xfrm>
          <a:prstGeom prst="rect">
            <a:avLst/>
          </a:prstGeom>
        </p:spPr>
        <p:txBody>
          <a:bodyPr vert="horz" wrap="square" lIns="0" tIns="21141" rIns="0" bIns="0" rtlCol="0">
            <a:spAutoFit/>
          </a:bodyPr>
          <a:lstStyle/>
          <a:p>
            <a:pPr marL="16913">
              <a:spcBef>
                <a:spcPts val="166"/>
              </a:spcBef>
            </a:pPr>
            <a:r>
              <a:rPr sz="1598" b="1" dirty="0">
                <a:solidFill>
                  <a:srgbClr val="375F92"/>
                </a:solidFill>
                <a:latin typeface="Calibri"/>
                <a:cs typeface="Calibri"/>
              </a:rPr>
              <a:t>4.</a:t>
            </a:r>
            <a:r>
              <a:rPr sz="1598" b="1" spc="280" dirty="0">
                <a:solidFill>
                  <a:srgbClr val="375F92"/>
                </a:solidFill>
                <a:latin typeface="Calibri"/>
                <a:cs typeface="Calibri"/>
              </a:rPr>
              <a:t> </a:t>
            </a:r>
            <a:r>
              <a:rPr sz="1598" b="1" spc="-13" dirty="0">
                <a:solidFill>
                  <a:srgbClr val="375F92"/>
                </a:solidFill>
                <a:latin typeface="Calibri"/>
                <a:cs typeface="Calibri"/>
              </a:rPr>
              <a:t>Conclusion</a:t>
            </a:r>
            <a:endParaRPr sz="1598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3382" y="2262294"/>
            <a:ext cx="7323092" cy="548934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397446" indent="-380533">
              <a:spcBef>
                <a:spcPts val="127"/>
              </a:spcBef>
              <a:buFont typeface="Arial MT"/>
              <a:buChar char="•"/>
              <a:tabLst>
                <a:tab pos="397446" algn="l"/>
              </a:tabLst>
            </a:pPr>
            <a:r>
              <a:rPr sz="1731" spc="-13" dirty="0">
                <a:latin typeface="Calibri"/>
                <a:cs typeface="Calibri"/>
              </a:rPr>
              <a:t>Repérer</a:t>
            </a:r>
            <a:r>
              <a:rPr sz="1731" spc="-4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les</a:t>
            </a:r>
            <a:r>
              <a:rPr sz="1731" spc="-2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signaux</a:t>
            </a:r>
            <a:r>
              <a:rPr sz="1731" spc="-9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d'alerte</a:t>
            </a:r>
            <a:r>
              <a:rPr sz="1731" spc="-1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et</a:t>
            </a:r>
            <a:r>
              <a:rPr sz="1731" spc="-2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les</a:t>
            </a:r>
            <a:r>
              <a:rPr sz="1731" spc="-2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difficultés</a:t>
            </a:r>
            <a:r>
              <a:rPr sz="1731" spc="-2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durables</a:t>
            </a:r>
            <a:r>
              <a:rPr sz="1731" spc="-2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aux</a:t>
            </a:r>
            <a:r>
              <a:rPr sz="1731" spc="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apprentissages</a:t>
            </a:r>
            <a:r>
              <a:rPr sz="1731" spc="-20" dirty="0">
                <a:latin typeface="Calibri"/>
                <a:cs typeface="Calibri"/>
              </a:rPr>
              <a:t> </a:t>
            </a:r>
            <a:r>
              <a:rPr sz="1731" spc="-27" dirty="0">
                <a:latin typeface="Calibri"/>
                <a:cs typeface="Calibri"/>
              </a:rPr>
              <a:t>(les</a:t>
            </a:r>
            <a:endParaRPr sz="1731">
              <a:latin typeface="Calibri"/>
              <a:cs typeface="Calibri"/>
            </a:endParaRPr>
          </a:p>
          <a:p>
            <a:pPr marL="397446">
              <a:spcBef>
                <a:spcPts val="40"/>
              </a:spcBef>
            </a:pPr>
            <a:r>
              <a:rPr sz="1731" spc="-13" dirty="0">
                <a:latin typeface="Calibri"/>
                <a:cs typeface="Calibri"/>
              </a:rPr>
              <a:t>observables).</a:t>
            </a:r>
            <a:endParaRPr sz="1731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3382" y="3055826"/>
            <a:ext cx="7200477" cy="548934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397446" indent="-380533">
              <a:spcBef>
                <a:spcPts val="127"/>
              </a:spcBef>
              <a:buFont typeface="Arial MT"/>
              <a:buChar char="•"/>
              <a:tabLst>
                <a:tab pos="397446" algn="l"/>
              </a:tabLst>
            </a:pPr>
            <a:r>
              <a:rPr sz="1731" spc="-27" dirty="0">
                <a:latin typeface="Calibri"/>
                <a:cs typeface="Calibri"/>
              </a:rPr>
              <a:t>Partager,</a:t>
            </a:r>
            <a:r>
              <a:rPr sz="1731" spc="-73" dirty="0">
                <a:latin typeface="Calibri"/>
                <a:cs typeface="Calibri"/>
              </a:rPr>
              <a:t> </a:t>
            </a:r>
            <a:r>
              <a:rPr sz="1731" spc="-27" dirty="0">
                <a:latin typeface="Calibri"/>
                <a:cs typeface="Calibri"/>
              </a:rPr>
              <a:t>échanger,</a:t>
            </a:r>
            <a:r>
              <a:rPr sz="1731" spc="-7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confronter et</a:t>
            </a:r>
            <a:r>
              <a:rPr sz="1731" spc="-4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contacter</a:t>
            </a:r>
            <a:r>
              <a:rPr sz="1731" spc="2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les</a:t>
            </a:r>
            <a:r>
              <a:rPr sz="1731" spc="-4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partenaires</a:t>
            </a:r>
            <a:r>
              <a:rPr sz="1731" spc="-4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et</a:t>
            </a:r>
            <a:r>
              <a:rPr sz="1731" spc="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les</a:t>
            </a:r>
            <a:r>
              <a:rPr sz="1731" spc="-4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parents</a:t>
            </a:r>
            <a:r>
              <a:rPr sz="1731" spc="-53" dirty="0">
                <a:latin typeface="Calibri"/>
                <a:cs typeface="Calibri"/>
              </a:rPr>
              <a:t> </a:t>
            </a:r>
            <a:r>
              <a:rPr sz="1731" spc="-33" dirty="0">
                <a:latin typeface="Calibri"/>
                <a:cs typeface="Calibri"/>
              </a:rPr>
              <a:t>(le</a:t>
            </a:r>
            <a:endParaRPr sz="1731">
              <a:latin typeface="Calibri"/>
              <a:cs typeface="Calibri"/>
            </a:endParaRPr>
          </a:p>
          <a:p>
            <a:pPr marL="397446">
              <a:spcBef>
                <a:spcPts val="40"/>
              </a:spcBef>
            </a:pPr>
            <a:r>
              <a:rPr sz="1731" spc="-13" dirty="0">
                <a:latin typeface="Calibri"/>
                <a:cs typeface="Calibri"/>
              </a:rPr>
              <a:t>partenariat).</a:t>
            </a:r>
            <a:endParaRPr sz="1731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44194" y="3849527"/>
            <a:ext cx="8230446" cy="2419318"/>
          </a:xfrm>
          <a:prstGeom prst="rect">
            <a:avLst/>
          </a:prstGeom>
        </p:spPr>
        <p:txBody>
          <a:bodyPr vert="horz" wrap="square" lIns="0" tIns="16067" rIns="0" bIns="0" rtlCol="0">
            <a:spAutoFit/>
          </a:bodyPr>
          <a:lstStyle/>
          <a:p>
            <a:pPr marL="1006299" indent="-380533">
              <a:spcBef>
                <a:spcPts val="127"/>
              </a:spcBef>
              <a:buFont typeface="Arial MT"/>
              <a:buChar char="•"/>
              <a:tabLst>
                <a:tab pos="1006299" algn="l"/>
              </a:tabLst>
            </a:pPr>
            <a:r>
              <a:rPr sz="1731" dirty="0">
                <a:latin typeface="Calibri"/>
                <a:cs typeface="Calibri"/>
              </a:rPr>
              <a:t>Identifier</a:t>
            </a:r>
            <a:r>
              <a:rPr sz="1731" spc="4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les</a:t>
            </a:r>
            <a:r>
              <a:rPr sz="1731" spc="-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obstacles</a:t>
            </a:r>
            <a:r>
              <a:rPr sz="1731" spc="-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aux</a:t>
            </a:r>
            <a:r>
              <a:rPr sz="1731" spc="-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apprentissages</a:t>
            </a:r>
            <a:r>
              <a:rPr sz="1731" spc="-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et</a:t>
            </a:r>
            <a:r>
              <a:rPr sz="1731" spc="-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les</a:t>
            </a:r>
            <a:r>
              <a:rPr sz="1731" spc="-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points</a:t>
            </a:r>
            <a:r>
              <a:rPr sz="1731" spc="-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d'appui</a:t>
            </a:r>
            <a:r>
              <a:rPr sz="1731" spc="-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(le</a:t>
            </a:r>
            <a:r>
              <a:rPr sz="1731" spc="-27" dirty="0">
                <a:latin typeface="Calibri"/>
                <a:cs typeface="Calibri"/>
              </a:rPr>
              <a:t> </a:t>
            </a:r>
            <a:r>
              <a:rPr sz="1731" spc="-13" dirty="0">
                <a:latin typeface="Calibri"/>
                <a:cs typeface="Calibri"/>
              </a:rPr>
              <a:t>constat).</a:t>
            </a:r>
            <a:endParaRPr sz="1731">
              <a:latin typeface="Calibri"/>
              <a:cs typeface="Calibri"/>
            </a:endParaRPr>
          </a:p>
          <a:p>
            <a:pPr>
              <a:spcBef>
                <a:spcPts val="40"/>
              </a:spcBef>
              <a:buFont typeface="Arial MT"/>
              <a:buChar char="•"/>
            </a:pPr>
            <a:endParaRPr sz="1731">
              <a:latin typeface="Calibri"/>
              <a:cs typeface="Calibri"/>
            </a:endParaRPr>
          </a:p>
          <a:p>
            <a:pPr marL="1006299" indent="-380533">
              <a:buFont typeface="Arial MT"/>
              <a:buChar char="•"/>
              <a:tabLst>
                <a:tab pos="1006299" algn="l"/>
              </a:tabLst>
            </a:pPr>
            <a:r>
              <a:rPr sz="1731" dirty="0">
                <a:latin typeface="Calibri"/>
                <a:cs typeface="Calibri"/>
              </a:rPr>
              <a:t>Choisir et</a:t>
            </a:r>
            <a:r>
              <a:rPr sz="1731" spc="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formaliser</a:t>
            </a:r>
            <a:r>
              <a:rPr sz="1731" spc="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des</a:t>
            </a:r>
            <a:r>
              <a:rPr sz="1731" spc="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réponses</a:t>
            </a:r>
            <a:r>
              <a:rPr sz="1731" spc="27" dirty="0">
                <a:latin typeface="Calibri"/>
                <a:cs typeface="Calibri"/>
              </a:rPr>
              <a:t> </a:t>
            </a:r>
            <a:r>
              <a:rPr sz="1731" spc="-13" dirty="0">
                <a:latin typeface="Calibri"/>
                <a:cs typeface="Calibri"/>
              </a:rPr>
              <a:t>appropriées</a:t>
            </a:r>
            <a:r>
              <a:rPr sz="1731" spc="-5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et</a:t>
            </a:r>
            <a:r>
              <a:rPr sz="1731" spc="-5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partagées</a:t>
            </a:r>
            <a:r>
              <a:rPr sz="1731" spc="-5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(les</a:t>
            </a:r>
            <a:r>
              <a:rPr sz="1731" spc="-53" dirty="0">
                <a:latin typeface="Calibri"/>
                <a:cs typeface="Calibri"/>
              </a:rPr>
              <a:t> </a:t>
            </a:r>
            <a:r>
              <a:rPr sz="1731" spc="-13" dirty="0">
                <a:latin typeface="Calibri"/>
                <a:cs typeface="Calibri"/>
              </a:rPr>
              <a:t>objectifs).</a:t>
            </a:r>
            <a:endParaRPr sz="1731">
              <a:latin typeface="Calibri"/>
              <a:cs typeface="Calibri"/>
            </a:endParaRPr>
          </a:p>
          <a:p>
            <a:pPr marL="1006299" indent="-380533">
              <a:spcBef>
                <a:spcPts val="2057"/>
              </a:spcBef>
              <a:buFont typeface="Arial MT"/>
              <a:buChar char="•"/>
              <a:tabLst>
                <a:tab pos="1006299" algn="l"/>
              </a:tabLst>
            </a:pPr>
            <a:r>
              <a:rPr sz="1731" spc="-13" dirty="0">
                <a:latin typeface="Calibri"/>
                <a:cs typeface="Calibri"/>
              </a:rPr>
              <a:t>Mettre </a:t>
            </a:r>
            <a:r>
              <a:rPr sz="1731" dirty="0">
                <a:latin typeface="Calibri"/>
                <a:cs typeface="Calibri"/>
              </a:rPr>
              <a:t>en</a:t>
            </a:r>
            <a:r>
              <a:rPr sz="1731" spc="-4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œuvre</a:t>
            </a:r>
            <a:r>
              <a:rPr sz="1731" spc="-1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de</a:t>
            </a:r>
            <a:r>
              <a:rPr sz="1731" spc="-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manière</a:t>
            </a:r>
            <a:r>
              <a:rPr sz="1731" spc="-7" dirty="0">
                <a:latin typeface="Calibri"/>
                <a:cs typeface="Calibri"/>
              </a:rPr>
              <a:t> </a:t>
            </a:r>
            <a:r>
              <a:rPr sz="1731" spc="-13" dirty="0">
                <a:latin typeface="Calibri"/>
                <a:cs typeface="Calibri"/>
              </a:rPr>
              <a:t>cohérente</a:t>
            </a:r>
            <a:r>
              <a:rPr sz="1731" spc="-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les</a:t>
            </a:r>
            <a:r>
              <a:rPr sz="1731" spc="-2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apprentissages</a:t>
            </a:r>
            <a:r>
              <a:rPr sz="1731" spc="-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(les</a:t>
            </a:r>
            <a:r>
              <a:rPr sz="1731" spc="-7" dirty="0">
                <a:latin typeface="Calibri"/>
                <a:cs typeface="Calibri"/>
              </a:rPr>
              <a:t> </a:t>
            </a:r>
            <a:r>
              <a:rPr sz="1731" spc="-13" dirty="0">
                <a:latin typeface="Calibri"/>
                <a:cs typeface="Calibri"/>
              </a:rPr>
              <a:t>aménagements).</a:t>
            </a:r>
            <a:endParaRPr sz="1731">
              <a:latin typeface="Calibri"/>
              <a:cs typeface="Calibri"/>
            </a:endParaRPr>
          </a:p>
          <a:p>
            <a:pPr marL="1006299" indent="-380533">
              <a:spcBef>
                <a:spcPts val="2057"/>
              </a:spcBef>
              <a:buFont typeface="Arial MT"/>
              <a:buChar char="•"/>
              <a:tabLst>
                <a:tab pos="1006299" algn="l"/>
              </a:tabLst>
            </a:pPr>
            <a:r>
              <a:rPr sz="1731" dirty="0">
                <a:latin typeface="Calibri"/>
                <a:cs typeface="Calibri"/>
              </a:rPr>
              <a:t>Évaluer</a:t>
            </a:r>
            <a:r>
              <a:rPr sz="1731" spc="-4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puis</a:t>
            </a:r>
            <a:r>
              <a:rPr sz="1731" spc="53" dirty="0">
                <a:latin typeface="Calibri"/>
                <a:cs typeface="Calibri"/>
              </a:rPr>
              <a:t> </a:t>
            </a:r>
            <a:r>
              <a:rPr sz="1731" spc="-13" dirty="0">
                <a:latin typeface="Calibri"/>
                <a:cs typeface="Calibri"/>
              </a:rPr>
              <a:t>communiquer</a:t>
            </a:r>
            <a:r>
              <a:rPr sz="1731" spc="-4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les</a:t>
            </a:r>
            <a:r>
              <a:rPr sz="1731" spc="-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progrès</a:t>
            </a:r>
            <a:r>
              <a:rPr sz="1731" spc="6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de</a:t>
            </a:r>
            <a:r>
              <a:rPr sz="1731" spc="-2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l'élève</a:t>
            </a:r>
            <a:r>
              <a:rPr sz="1731" spc="-2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(les</a:t>
            </a:r>
            <a:r>
              <a:rPr sz="1731" spc="-27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outils</a:t>
            </a:r>
            <a:r>
              <a:rPr sz="1731" spc="-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de</a:t>
            </a:r>
            <a:r>
              <a:rPr sz="1731" spc="67" dirty="0">
                <a:latin typeface="Calibri"/>
                <a:cs typeface="Calibri"/>
              </a:rPr>
              <a:t> </a:t>
            </a:r>
            <a:r>
              <a:rPr sz="1731" spc="-13" dirty="0">
                <a:latin typeface="Calibri"/>
                <a:cs typeface="Calibri"/>
              </a:rPr>
              <a:t>suivi).</a:t>
            </a:r>
            <a:endParaRPr sz="1731">
              <a:latin typeface="Calibri"/>
              <a:cs typeface="Calibri"/>
            </a:endParaRPr>
          </a:p>
          <a:p>
            <a:pPr>
              <a:spcBef>
                <a:spcPts val="33"/>
              </a:spcBef>
            </a:pPr>
            <a:endParaRPr sz="1731">
              <a:latin typeface="Calibri"/>
              <a:cs typeface="Calibri"/>
            </a:endParaRPr>
          </a:p>
          <a:p>
            <a:pPr marL="397446" indent="-380533">
              <a:spcBef>
                <a:spcPts val="7"/>
              </a:spcBef>
              <a:buFont typeface="Arial MT"/>
              <a:buChar char="•"/>
              <a:tabLst>
                <a:tab pos="397446" algn="l"/>
              </a:tabLst>
            </a:pPr>
            <a:r>
              <a:rPr sz="1731" dirty="0">
                <a:latin typeface="Calibri"/>
                <a:cs typeface="Calibri"/>
              </a:rPr>
              <a:t>On</a:t>
            </a:r>
            <a:r>
              <a:rPr sz="1731" spc="1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peut</a:t>
            </a:r>
            <a:r>
              <a:rPr sz="1731" spc="-33" dirty="0">
                <a:latin typeface="Calibri"/>
                <a:cs typeface="Calibri"/>
              </a:rPr>
              <a:t> </a:t>
            </a:r>
            <a:r>
              <a:rPr sz="1731" spc="-13" dirty="0">
                <a:latin typeface="Calibri"/>
                <a:cs typeface="Calibri"/>
              </a:rPr>
              <a:t>constater</a:t>
            </a:r>
            <a:r>
              <a:rPr sz="1731" spc="-6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des</a:t>
            </a:r>
            <a:r>
              <a:rPr sz="1731" spc="-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choix</a:t>
            </a:r>
            <a:r>
              <a:rPr sz="1731" spc="-20" dirty="0">
                <a:latin typeface="Calibri"/>
                <a:cs typeface="Calibri"/>
              </a:rPr>
              <a:t> </a:t>
            </a:r>
            <a:r>
              <a:rPr sz="1731" spc="-13" dirty="0">
                <a:latin typeface="Calibri"/>
                <a:cs typeface="Calibri"/>
              </a:rPr>
              <a:t>différents</a:t>
            </a:r>
            <a:r>
              <a:rPr sz="1731" spc="-40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selon</a:t>
            </a:r>
            <a:r>
              <a:rPr sz="1731" spc="1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les</a:t>
            </a:r>
            <a:r>
              <a:rPr sz="1731" spc="-33" dirty="0">
                <a:latin typeface="Calibri"/>
                <a:cs typeface="Calibri"/>
              </a:rPr>
              <a:t> </a:t>
            </a:r>
            <a:r>
              <a:rPr sz="1731" dirty="0">
                <a:latin typeface="Calibri"/>
                <a:cs typeface="Calibri"/>
              </a:rPr>
              <a:t>priorités</a:t>
            </a:r>
            <a:r>
              <a:rPr sz="1731" spc="-40" dirty="0">
                <a:latin typeface="Calibri"/>
                <a:cs typeface="Calibri"/>
              </a:rPr>
              <a:t> </a:t>
            </a:r>
            <a:r>
              <a:rPr sz="1731" spc="-13" dirty="0">
                <a:latin typeface="Calibri"/>
                <a:cs typeface="Calibri"/>
              </a:rPr>
              <a:t>voulues.</a:t>
            </a:r>
            <a:endParaRPr sz="1731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1A27B040-FC26-4098-8EDF-81C35B3F6373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C0944094-F590-4C65-98C1-F8969CA2E8AF}"/>
              </a:ext>
            </a:extLst>
          </p:cNvPr>
          <p:cNvSpPr/>
          <p:nvPr/>
        </p:nvSpPr>
        <p:spPr>
          <a:xfrm>
            <a:off x="1317054" y="5734987"/>
            <a:ext cx="1593130" cy="6881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ESS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93BC78C-0FBC-4D3A-9CBA-4F2D717736DC}"/>
              </a:ext>
            </a:extLst>
          </p:cNvPr>
          <p:cNvSpPr/>
          <p:nvPr/>
        </p:nvSpPr>
        <p:spPr>
          <a:xfrm>
            <a:off x="1533878" y="3751033"/>
            <a:ext cx="1036942" cy="111001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Geva-Sco</a:t>
            </a:r>
            <a:r>
              <a:rPr lang="fr-FR" sz="1600" dirty="0"/>
              <a:t> Bilans </a:t>
            </a:r>
            <a:r>
              <a:rPr lang="fr-FR" sz="1600" dirty="0" err="1"/>
              <a:t>scol</a:t>
            </a:r>
            <a:r>
              <a:rPr lang="fr-FR" sz="1600" dirty="0"/>
              <a:t>.</a:t>
            </a:r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B111B1E-5AB9-447A-9992-FB9B8993FE3B}"/>
              </a:ext>
            </a:extLst>
          </p:cNvPr>
          <p:cNvSpPr/>
          <p:nvPr/>
        </p:nvSpPr>
        <p:spPr>
          <a:xfrm>
            <a:off x="4273006" y="3737728"/>
            <a:ext cx="1186557" cy="94739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Situation sociale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D6A86D3-37D6-42E4-B0B3-A0BD8AF3E924}"/>
              </a:ext>
            </a:extLst>
          </p:cNvPr>
          <p:cNvSpPr/>
          <p:nvPr/>
        </p:nvSpPr>
        <p:spPr>
          <a:xfrm>
            <a:off x="2674508" y="3751034"/>
            <a:ext cx="1468014" cy="76357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Bilans Para/ </a:t>
            </a:r>
            <a:r>
              <a:rPr lang="fr-FR" sz="1600" dirty="0" err="1"/>
              <a:t>Medicaux</a:t>
            </a:r>
            <a:endParaRPr lang="fr-FR" sz="16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641880C-BA19-4363-B8F1-ABB0D639E6D2}"/>
              </a:ext>
            </a:extLst>
          </p:cNvPr>
          <p:cNvSpPr/>
          <p:nvPr/>
        </p:nvSpPr>
        <p:spPr>
          <a:xfrm>
            <a:off x="417975" y="3770546"/>
            <a:ext cx="1036942" cy="612743"/>
          </a:xfrm>
          <a:prstGeom prst="roundRect">
            <a:avLst/>
          </a:prstGeom>
          <a:solidFill>
            <a:srgbClr val="DD6E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/>
              <a:t>Cerfa</a:t>
            </a:r>
            <a:endParaRPr lang="fr-FR" sz="16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E6573FC-E406-41D7-998F-6087B1DF34DB}"/>
              </a:ext>
            </a:extLst>
          </p:cNvPr>
          <p:cNvSpPr/>
          <p:nvPr/>
        </p:nvSpPr>
        <p:spPr>
          <a:xfrm>
            <a:off x="2141891" y="2263955"/>
            <a:ext cx="1121796" cy="612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EPE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BD6D580-F7DB-4119-B8E0-1E2C0113BF69}"/>
              </a:ext>
            </a:extLst>
          </p:cNvPr>
          <p:cNvSpPr/>
          <p:nvPr/>
        </p:nvSpPr>
        <p:spPr>
          <a:xfrm>
            <a:off x="1882657" y="590690"/>
            <a:ext cx="1640264" cy="763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CDAPH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F8CA91C-575E-4F50-BC4B-C67BF9A87685}"/>
              </a:ext>
            </a:extLst>
          </p:cNvPr>
          <p:cNvCxnSpPr/>
          <p:nvPr/>
        </p:nvCxnSpPr>
        <p:spPr>
          <a:xfrm flipV="1">
            <a:off x="2048840" y="4977010"/>
            <a:ext cx="0" cy="869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FF5EFC5-EA4C-483B-B3E3-F017F56A6937}"/>
              </a:ext>
            </a:extLst>
          </p:cNvPr>
          <p:cNvCxnSpPr/>
          <p:nvPr/>
        </p:nvCxnSpPr>
        <p:spPr>
          <a:xfrm flipV="1">
            <a:off x="820132" y="3044860"/>
            <a:ext cx="1263202" cy="509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A6FC7B5-1580-4A7D-962A-97F6668FB468}"/>
              </a:ext>
            </a:extLst>
          </p:cNvPr>
          <p:cNvCxnSpPr/>
          <p:nvPr/>
        </p:nvCxnSpPr>
        <p:spPr>
          <a:xfrm flipV="1">
            <a:off x="2141891" y="3059347"/>
            <a:ext cx="255730" cy="458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0672F3B-6632-46BD-9CB2-5023DE782A27}"/>
              </a:ext>
            </a:extLst>
          </p:cNvPr>
          <p:cNvCxnSpPr/>
          <p:nvPr/>
        </p:nvCxnSpPr>
        <p:spPr>
          <a:xfrm flipH="1" flipV="1">
            <a:off x="3000937" y="3084678"/>
            <a:ext cx="377072" cy="4071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4014B29-6A55-4F14-A2FA-DDE4A59391C5}"/>
              </a:ext>
            </a:extLst>
          </p:cNvPr>
          <p:cNvCxnSpPr/>
          <p:nvPr/>
        </p:nvCxnSpPr>
        <p:spPr>
          <a:xfrm flipH="1" flipV="1">
            <a:off x="3481704" y="2982755"/>
            <a:ext cx="995703" cy="534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E4AA5BD-58AD-4970-ADFB-598C63A77773}"/>
              </a:ext>
            </a:extLst>
          </p:cNvPr>
          <p:cNvCxnSpPr/>
          <p:nvPr/>
        </p:nvCxnSpPr>
        <p:spPr>
          <a:xfrm flipV="1">
            <a:off x="2702789" y="1483891"/>
            <a:ext cx="0" cy="572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77B37029-0780-4158-A4F7-40E3FAF0F8E6}"/>
              </a:ext>
            </a:extLst>
          </p:cNvPr>
          <p:cNvSpPr txBox="1"/>
          <p:nvPr/>
        </p:nvSpPr>
        <p:spPr>
          <a:xfrm>
            <a:off x="1317054" y="1652806"/>
            <a:ext cx="172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Proposition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95C83B4-4F88-4C95-AEF3-7877175E4FBB}"/>
              </a:ext>
            </a:extLst>
          </p:cNvPr>
          <p:cNvCxnSpPr>
            <a:cxnSpLocks/>
          </p:cNvCxnSpPr>
          <p:nvPr/>
        </p:nvCxnSpPr>
        <p:spPr>
          <a:xfrm>
            <a:off x="3868202" y="975920"/>
            <a:ext cx="17825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872A5B28-D555-48F3-8B80-9C1413699560}"/>
              </a:ext>
            </a:extLst>
          </p:cNvPr>
          <p:cNvSpPr txBox="1"/>
          <p:nvPr/>
        </p:nvSpPr>
        <p:spPr>
          <a:xfrm>
            <a:off x="4142522" y="576291"/>
            <a:ext cx="117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Décision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AD33A66E-567D-46A0-B8CD-38290F382C66}"/>
              </a:ext>
            </a:extLst>
          </p:cNvPr>
          <p:cNvSpPr/>
          <p:nvPr/>
        </p:nvSpPr>
        <p:spPr>
          <a:xfrm>
            <a:off x="9292695" y="373705"/>
            <a:ext cx="1964307" cy="947887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Educ Nat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E8EEC48F-6ACA-40C8-A31B-E95A243AFF49}"/>
              </a:ext>
            </a:extLst>
          </p:cNvPr>
          <p:cNvSpPr/>
          <p:nvPr/>
        </p:nvSpPr>
        <p:spPr>
          <a:xfrm>
            <a:off x="9306559" y="1613316"/>
            <a:ext cx="1964307" cy="947887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Employeur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AD2DA5D2-142A-4424-89D5-97A568C09B1E}"/>
              </a:ext>
            </a:extLst>
          </p:cNvPr>
          <p:cNvSpPr/>
          <p:nvPr/>
        </p:nvSpPr>
        <p:spPr>
          <a:xfrm>
            <a:off x="9306559" y="2900186"/>
            <a:ext cx="1964307" cy="947887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Département (PCH)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9EB5056A-D340-4256-81D0-E5327D69DE2B}"/>
              </a:ext>
            </a:extLst>
          </p:cNvPr>
          <p:cNvSpPr/>
          <p:nvPr/>
        </p:nvSpPr>
        <p:spPr>
          <a:xfrm>
            <a:off x="9306560" y="4211423"/>
            <a:ext cx="1964307" cy="947887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CAF (AEEH)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9299AEE9-586E-4E6D-BA2E-43134F380F0E}"/>
              </a:ext>
            </a:extLst>
          </p:cNvPr>
          <p:cNvCxnSpPr/>
          <p:nvPr/>
        </p:nvCxnSpPr>
        <p:spPr>
          <a:xfrm flipV="1">
            <a:off x="7518400" y="1022127"/>
            <a:ext cx="1524000" cy="12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300B28C2-62F3-4B7C-A0A3-CC50F4A9C38A}"/>
              </a:ext>
            </a:extLst>
          </p:cNvPr>
          <p:cNvCxnSpPr/>
          <p:nvPr/>
        </p:nvCxnSpPr>
        <p:spPr>
          <a:xfrm>
            <a:off x="7527808" y="1055802"/>
            <a:ext cx="1514592" cy="914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260A2179-0503-4B6D-8582-B22D9A52EDFB}"/>
              </a:ext>
            </a:extLst>
          </p:cNvPr>
          <p:cNvCxnSpPr/>
          <p:nvPr/>
        </p:nvCxnSpPr>
        <p:spPr>
          <a:xfrm>
            <a:off x="7518400" y="1055802"/>
            <a:ext cx="1524000" cy="1989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3C2D8CC-FA04-4055-9A81-B235587E393B}"/>
              </a:ext>
            </a:extLst>
          </p:cNvPr>
          <p:cNvCxnSpPr/>
          <p:nvPr/>
        </p:nvCxnSpPr>
        <p:spPr>
          <a:xfrm>
            <a:off x="7518400" y="1055802"/>
            <a:ext cx="1524000" cy="3629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617976B2-EAED-4AD1-8D9E-F35B9CE58EC1}"/>
              </a:ext>
            </a:extLst>
          </p:cNvPr>
          <p:cNvSpPr txBox="1"/>
          <p:nvPr/>
        </p:nvSpPr>
        <p:spPr>
          <a:xfrm>
            <a:off x="5801710" y="5254189"/>
            <a:ext cx="5332733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/>
              <a:t>Chemin de communication</a:t>
            </a:r>
          </a:p>
          <a:p>
            <a:pPr algn="ctr"/>
            <a:r>
              <a:rPr lang="fr-FR" sz="3600" b="1" dirty="0"/>
              <a:t>Dossier MDPH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B4B20E97-C93E-4EB1-AD4F-29D6E04118EA}"/>
              </a:ext>
            </a:extLst>
          </p:cNvPr>
          <p:cNvSpPr txBox="1"/>
          <p:nvPr/>
        </p:nvSpPr>
        <p:spPr>
          <a:xfrm>
            <a:off x="7622488" y="65279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Application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BE7C749-C18B-41B1-9580-0F1AF7247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5250" y="739019"/>
            <a:ext cx="2657325" cy="1593131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CDD7494-FF49-4BE1-BB2F-5A3029E8ED1E}"/>
              </a:ext>
            </a:extLst>
          </p:cNvPr>
          <p:cNvSpPr txBox="1"/>
          <p:nvPr/>
        </p:nvSpPr>
        <p:spPr>
          <a:xfrm>
            <a:off x="5801710" y="793168"/>
            <a:ext cx="15347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Matériel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Aide humaine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Allocation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B55F03C-EE23-45F8-9A4B-74855C9805E5}"/>
              </a:ext>
            </a:extLst>
          </p:cNvPr>
          <p:cNvSpPr txBox="1"/>
          <p:nvPr/>
        </p:nvSpPr>
        <p:spPr>
          <a:xfrm>
            <a:off x="9146488" y="6541059"/>
            <a:ext cx="1965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Claire Margalho, 2022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FD4EA33-5584-40C4-9675-04D5E8D19AD1}"/>
              </a:ext>
            </a:extLst>
          </p:cNvPr>
          <p:cNvSpPr/>
          <p:nvPr/>
        </p:nvSpPr>
        <p:spPr>
          <a:xfrm>
            <a:off x="6096000" y="483476"/>
            <a:ext cx="903890" cy="309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PPC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37895390-9FA2-4902-8C71-30E660E9D1BC}"/>
              </a:ext>
            </a:extLst>
          </p:cNvPr>
          <p:cNvSpPr/>
          <p:nvPr/>
        </p:nvSpPr>
        <p:spPr>
          <a:xfrm>
            <a:off x="9888682" y="459895"/>
            <a:ext cx="772331" cy="35685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PPS</a:t>
            </a:r>
          </a:p>
        </p:txBody>
      </p:sp>
    </p:spTree>
    <p:extLst>
      <p:ext uri="{BB962C8B-B14F-4D97-AF65-F5344CB8AC3E}">
        <p14:creationId xmlns:p14="http://schemas.microsoft.com/office/powerpoint/2010/main" val="3741914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9C069E-D5BE-2D1F-E3C4-66D9FBD4E051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AF55041-CA73-B969-3C38-182AAA067813}"/>
              </a:ext>
            </a:extLst>
          </p:cNvPr>
          <p:cNvSpPr txBox="1"/>
          <p:nvPr/>
        </p:nvSpPr>
        <p:spPr>
          <a:xfrm>
            <a:off x="1545771" y="357272"/>
            <a:ext cx="944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solidFill>
                  <a:srgbClr val="0070C0"/>
                </a:solidFill>
              </a:rPr>
              <a:t>Les types de textes </a:t>
            </a:r>
            <a:r>
              <a:rPr lang="fr-FR" sz="3200" b="1" dirty="0">
                <a:solidFill>
                  <a:srgbClr val="0070C0"/>
                </a:solidFill>
              </a:rPr>
              <a:t>(Tremblay, 2020)</a:t>
            </a:r>
            <a:endParaRPr lang="fr-FR" sz="5400" b="1" dirty="0">
              <a:solidFill>
                <a:srgbClr val="0070C0"/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B8D1E2F-A84B-012E-BB52-4B4ACBA8DB8E}"/>
              </a:ext>
            </a:extLst>
          </p:cNvPr>
          <p:cNvSpPr/>
          <p:nvPr/>
        </p:nvSpPr>
        <p:spPr>
          <a:xfrm>
            <a:off x="1447800" y="1770884"/>
            <a:ext cx="3429000" cy="14695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textes de TYPE 1 définissent les droits et libertés de chacun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E0A4AA7-D4CD-65AE-72D4-F8F6E502D6C6}"/>
              </a:ext>
            </a:extLst>
          </p:cNvPr>
          <p:cNvSpPr/>
          <p:nvPr/>
        </p:nvSpPr>
        <p:spPr>
          <a:xfrm>
            <a:off x="5225142" y="2267161"/>
            <a:ext cx="1992086" cy="477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DCC0227-1A2A-AE0F-FF42-0E37743E6E93}"/>
              </a:ext>
            </a:extLst>
          </p:cNvPr>
          <p:cNvSpPr/>
          <p:nvPr/>
        </p:nvSpPr>
        <p:spPr>
          <a:xfrm>
            <a:off x="7565570" y="1433427"/>
            <a:ext cx="3429000" cy="180702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 sont des textes nationaux ou internationaux (Convention internationale des droits de l’enfant, déclaration de Salamanque, loi du 5 février 2005)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B2F77246-BA4F-28E5-1043-661AD2A386CF}"/>
              </a:ext>
            </a:extLst>
          </p:cNvPr>
          <p:cNvSpPr/>
          <p:nvPr/>
        </p:nvSpPr>
        <p:spPr>
          <a:xfrm>
            <a:off x="1447800" y="3461657"/>
            <a:ext cx="3429000" cy="14695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textes de TYPE 2 définissent les droits et libertés de chacun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1BF3068-F20F-A170-078F-E3413A7C5529}"/>
              </a:ext>
            </a:extLst>
          </p:cNvPr>
          <p:cNvSpPr/>
          <p:nvPr/>
        </p:nvSpPr>
        <p:spPr>
          <a:xfrm>
            <a:off x="7565570" y="3461657"/>
            <a:ext cx="3429000" cy="146957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Ils mènent les « politiques et directions administratives » (les arrêtés, les BO, les programmes, les circulaires …)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87777052-0294-8E57-8A1B-4888D8F21423}"/>
              </a:ext>
            </a:extLst>
          </p:cNvPr>
          <p:cNvSpPr/>
          <p:nvPr/>
        </p:nvSpPr>
        <p:spPr>
          <a:xfrm>
            <a:off x="5225142" y="3957934"/>
            <a:ext cx="1992086" cy="477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E18B038-D399-082F-F7FC-E55590B0E9B3}"/>
              </a:ext>
            </a:extLst>
          </p:cNvPr>
          <p:cNvSpPr/>
          <p:nvPr/>
        </p:nvSpPr>
        <p:spPr>
          <a:xfrm>
            <a:off x="1447800" y="5199460"/>
            <a:ext cx="3429000" cy="1469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mise en œuvre de ces textes se fait de façon territoriale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E6A3B2A6-F322-1BD3-7875-E671CFA86987}"/>
              </a:ext>
            </a:extLst>
          </p:cNvPr>
          <p:cNvSpPr/>
          <p:nvPr/>
        </p:nvSpPr>
        <p:spPr>
          <a:xfrm>
            <a:off x="5225142" y="5648707"/>
            <a:ext cx="1992086" cy="477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2DDA20B-0E6E-5067-C40B-1B010469C198}"/>
              </a:ext>
            </a:extLst>
          </p:cNvPr>
          <p:cNvSpPr/>
          <p:nvPr/>
        </p:nvSpPr>
        <p:spPr>
          <a:xfrm>
            <a:off x="7565570" y="5199459"/>
            <a:ext cx="3429000" cy="1469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Cela implique des disparités dues à des moyens, à la constitution du territoire (Paris n’est pas Les Bauges!), à des </a:t>
            </a:r>
            <a:r>
              <a:rPr lang="fr-FR"/>
              <a:t>choix politiques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8958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F8FF2-0BFA-4EBB-B63F-93C9FB0C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2977" y="608457"/>
            <a:ext cx="5652233" cy="2345334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/>
              <a:t>Merci de votre attention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4A178E0-7B06-4080-901F-BB13C0990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71" y="397280"/>
            <a:ext cx="4532821" cy="25565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9915AC6-84E7-4A26-AB1E-683DF5E5B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626" y="2551948"/>
            <a:ext cx="1719734" cy="22905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94AC061-F6E8-4535-B6F1-7CEE98DFE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26" y="3037401"/>
            <a:ext cx="1675240" cy="12499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FCC949-9025-4A32-AEFB-96FE7E035ADF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Service de l'école inclusive - Haute-Savoie | Site de l'académie de Grenoble">
            <a:extLst>
              <a:ext uri="{FF2B5EF4-FFF2-40B4-BE49-F238E27FC236}">
                <a16:creationId xmlns:a16="http://schemas.microsoft.com/office/drawing/2014/main" id="{A078B1C5-D554-42CD-8167-8A262B16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41" y="4090089"/>
            <a:ext cx="4532822" cy="246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 service départemental de l'école inclusive en Essonne | Académie de  Versailles">
            <a:extLst>
              <a:ext uri="{FF2B5EF4-FFF2-40B4-BE49-F238E27FC236}">
                <a16:creationId xmlns:a16="http://schemas.microsoft.com/office/drawing/2014/main" id="{69847657-0CA3-40F7-9724-4678E820B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760" y="4216214"/>
            <a:ext cx="3689131" cy="20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4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B9CC1-945E-4C62-825C-86B803EF55F9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DF628E-C9B4-4417-BD89-0749619E7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09" y="115503"/>
            <a:ext cx="11355117" cy="64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C9C069E-D5BE-2D1F-E3C4-66D9FBD4E051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EEC87E0-29CF-DBDE-C975-EF0F3E335E5B}"/>
              </a:ext>
            </a:extLst>
          </p:cNvPr>
          <p:cNvSpPr txBox="1"/>
          <p:nvPr/>
        </p:nvSpPr>
        <p:spPr>
          <a:xfrm>
            <a:off x="1393370" y="892629"/>
            <a:ext cx="1016725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Sommaire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sz="3600" dirty="0"/>
              <a:t>Avant-propos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600" dirty="0"/>
              <a:t>Quelle place dans le référentiel de compétences?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600" dirty="0"/>
              <a:t>Exposés préparés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600" dirty="0"/>
              <a:t>Exposés / Etude de cas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3600" dirty="0"/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330376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0DB51-8A63-38F0-6E7D-9CB7A7B7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1 Avant-propos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993576-C427-C6FC-CB6E-AE23D9CCD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7365EC-E3F4-493E-FA53-52ED77AB880A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4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B9CC1-945E-4C62-825C-86B803EF55F9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CDD5AFF-3A2C-4C32-843C-F1B1998B6D19}"/>
              </a:ext>
            </a:extLst>
          </p:cNvPr>
          <p:cNvSpPr txBox="1"/>
          <p:nvPr/>
        </p:nvSpPr>
        <p:spPr>
          <a:xfrm>
            <a:off x="1222625" y="215757"/>
            <a:ext cx="10284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70C0"/>
                </a:solidFill>
              </a:rPr>
              <a:t>1 Avant-propos: de quoi parlons-nous?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E6A64B6-7CA3-7D80-9A8F-EBDB5519C34C}"/>
              </a:ext>
            </a:extLst>
          </p:cNvPr>
          <p:cNvSpPr/>
          <p:nvPr/>
        </p:nvSpPr>
        <p:spPr>
          <a:xfrm>
            <a:off x="1365663" y="1781300"/>
            <a:ext cx="1840676" cy="11162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PPRE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AEE371A-8EE9-DADA-CB6A-8E8E0AF9E2E5}"/>
              </a:ext>
            </a:extLst>
          </p:cNvPr>
          <p:cNvSpPr/>
          <p:nvPr/>
        </p:nvSpPr>
        <p:spPr>
          <a:xfrm>
            <a:off x="4525492" y="4094397"/>
            <a:ext cx="1963386" cy="11162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UPE2A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F0632EB-BFFB-5A8C-ECA6-0E33CC81978B}"/>
              </a:ext>
            </a:extLst>
          </p:cNvPr>
          <p:cNvSpPr/>
          <p:nvPr/>
        </p:nvSpPr>
        <p:spPr>
          <a:xfrm>
            <a:off x="1381498" y="3491802"/>
            <a:ext cx="1840676" cy="111628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UE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364ECE1-77E5-5EC7-1958-2E93B60C5967}"/>
              </a:ext>
            </a:extLst>
          </p:cNvPr>
          <p:cNvSpPr/>
          <p:nvPr/>
        </p:nvSpPr>
        <p:spPr>
          <a:xfrm>
            <a:off x="8688779" y="4458576"/>
            <a:ext cx="2063339" cy="11162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RASED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D80A7B5-9142-4773-EB06-6BAE541404FF}"/>
              </a:ext>
            </a:extLst>
          </p:cNvPr>
          <p:cNvSpPr/>
          <p:nvPr/>
        </p:nvSpPr>
        <p:spPr>
          <a:xfrm>
            <a:off x="2807526" y="5210677"/>
            <a:ext cx="1840676" cy="111628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SEGPA/EREA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930E785-88B4-B331-7B07-4B51A92D6290}"/>
              </a:ext>
            </a:extLst>
          </p:cNvPr>
          <p:cNvSpPr/>
          <p:nvPr/>
        </p:nvSpPr>
        <p:spPr>
          <a:xfrm>
            <a:off x="4648202" y="1587793"/>
            <a:ext cx="1840676" cy="11162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PAP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CC4442A-92A2-327B-89CF-8D9E93D5AC94}"/>
              </a:ext>
            </a:extLst>
          </p:cNvPr>
          <p:cNvSpPr/>
          <p:nvPr/>
        </p:nvSpPr>
        <p:spPr>
          <a:xfrm>
            <a:off x="6398487" y="2993192"/>
            <a:ext cx="1840676" cy="11162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PPS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177CB05-2802-7B0F-0610-B5167BD7D4D1}"/>
              </a:ext>
            </a:extLst>
          </p:cNvPr>
          <p:cNvSpPr/>
          <p:nvPr/>
        </p:nvSpPr>
        <p:spPr>
          <a:xfrm>
            <a:off x="8688779" y="2163747"/>
            <a:ext cx="1840676" cy="11162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PAI</a:t>
            </a:r>
          </a:p>
        </p:txBody>
      </p:sp>
    </p:spTree>
    <p:extLst>
      <p:ext uri="{BB962C8B-B14F-4D97-AF65-F5344CB8AC3E}">
        <p14:creationId xmlns:p14="http://schemas.microsoft.com/office/powerpoint/2010/main" val="364039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B9CC1-945E-4C62-825C-86B803EF55F9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CDD5AFF-3A2C-4C32-843C-F1B1998B6D19}"/>
              </a:ext>
            </a:extLst>
          </p:cNvPr>
          <p:cNvSpPr txBox="1"/>
          <p:nvPr/>
        </p:nvSpPr>
        <p:spPr>
          <a:xfrm>
            <a:off x="1222625" y="215757"/>
            <a:ext cx="10284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70C0"/>
                </a:solidFill>
              </a:rPr>
              <a:t>1 Avant-propos: représentations premières</a:t>
            </a:r>
          </a:p>
        </p:txBody>
      </p:sp>
      <p:pic>
        <p:nvPicPr>
          <p:cNvPr id="1026" name="Picture 2" descr="Dynamiser les apprentissages avec Wooclap | Académie de Paris">
            <a:extLst>
              <a:ext uri="{FF2B5EF4-FFF2-40B4-BE49-F238E27FC236}">
                <a16:creationId xmlns:a16="http://schemas.microsoft.com/office/drawing/2014/main" id="{FE80DC78-1145-4F49-9F3C-8FBD8D59F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465" y="3652870"/>
            <a:ext cx="4924233" cy="147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C1A0CDA-3C69-02B0-D3BB-924BC8000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02" y="2320907"/>
            <a:ext cx="4541599" cy="43213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752A8F8-202E-3E45-9BB0-A2EC05BDD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02" y="983489"/>
            <a:ext cx="10768596" cy="122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2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80DB51-8A63-38F0-6E7D-9CB7A7B7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2 Quelle place dans le référentiel de compétences?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993576-C427-C6FC-CB6E-AE23D9CCD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651B7E-36D2-4208-5685-827501898240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8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4B9CC1-945E-4C62-825C-86B803EF55F9}"/>
              </a:ext>
            </a:extLst>
          </p:cNvPr>
          <p:cNvSpPr/>
          <p:nvPr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CAPPEI</a:t>
            </a: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endParaRPr lang="fr-FR" sz="2400" b="1" dirty="0">
              <a:solidFill>
                <a:schemeClr val="tx1"/>
              </a:solidFill>
            </a:endParaRP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E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5266CD-C7B9-4AC7-814F-A9B244AD3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44" y="759"/>
            <a:ext cx="9643712" cy="68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082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990</Words>
  <Application>Microsoft Office PowerPoint</Application>
  <PresentationFormat>Grand écran</PresentationFormat>
  <Paragraphs>283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Arial MT</vt:lpstr>
      <vt:lpstr>Calibri</vt:lpstr>
      <vt:lpstr>Calibri Light</vt:lpstr>
      <vt:lpstr>Thème Office</vt:lpstr>
      <vt:lpstr>CAPPEI MTC2 Cadre législatif et réglementaire  « Connaître les plans/dispositifs  1/2 »  </vt:lpstr>
      <vt:lpstr>Ticket d’entrée</vt:lpstr>
      <vt:lpstr>Présentation PowerPoint</vt:lpstr>
      <vt:lpstr>Présentation PowerPoint</vt:lpstr>
      <vt:lpstr>1 Avant-propos</vt:lpstr>
      <vt:lpstr>Présentation PowerPoint</vt:lpstr>
      <vt:lpstr>Présentation PowerPoint</vt:lpstr>
      <vt:lpstr>2 Quelle place dans le référentiel de compétences?</vt:lpstr>
      <vt:lpstr>Présentation PowerPoint</vt:lpstr>
      <vt:lpstr>Présentation PowerPoint</vt:lpstr>
      <vt:lpstr>Présentation PowerPoint</vt:lpstr>
      <vt:lpstr>3 Exposés</vt:lpstr>
      <vt:lpstr>Consignes pour la présentation des plans/dispositifs/projets de avril/mai 2026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 Conclusion</vt:lpstr>
      <vt:lpstr>CAPPEI MTC 2 : Les 4 plans</vt:lpstr>
      <vt:lpstr>CAPPEI MTC 2 : Les 4 plans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CAPPEI MTC2 Cadre législatif et réglementaire  « Connaître les plans/dispositifs »</dc:title>
  <dc:creator>claire margalho</dc:creator>
  <cp:lastModifiedBy>CLAIRE MARGALHO</cp:lastModifiedBy>
  <cp:revision>21</cp:revision>
  <dcterms:created xsi:type="dcterms:W3CDTF">2025-04-12T06:35:10Z</dcterms:created>
  <dcterms:modified xsi:type="dcterms:W3CDTF">2026-05-30T06:02:44Z</dcterms:modified>
</cp:coreProperties>
</file>