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454" r:id="rId3"/>
    <p:sldId id="431" r:id="rId4"/>
    <p:sldId id="628" r:id="rId5"/>
    <p:sldId id="635" r:id="rId6"/>
    <p:sldId id="629" r:id="rId7"/>
    <p:sldId id="261" r:id="rId8"/>
    <p:sldId id="636" r:id="rId9"/>
    <p:sldId id="637" r:id="rId10"/>
    <p:sldId id="638" r:id="rId11"/>
    <p:sldId id="631" r:id="rId12"/>
    <p:sldId id="509" r:id="rId13"/>
    <p:sldId id="662" r:id="rId14"/>
    <p:sldId id="510" r:id="rId15"/>
    <p:sldId id="511" r:id="rId16"/>
    <p:sldId id="512" r:id="rId17"/>
    <p:sldId id="513" r:id="rId18"/>
    <p:sldId id="514" r:id="rId19"/>
    <p:sldId id="515" r:id="rId20"/>
    <p:sldId id="650" r:id="rId21"/>
    <p:sldId id="516" r:id="rId22"/>
    <p:sldId id="649" r:id="rId23"/>
    <p:sldId id="657" r:id="rId24"/>
    <p:sldId id="652" r:id="rId25"/>
    <p:sldId id="653" r:id="rId26"/>
    <p:sldId id="654" r:id="rId27"/>
    <p:sldId id="655" r:id="rId28"/>
    <p:sldId id="656" r:id="rId29"/>
    <p:sldId id="517" r:id="rId30"/>
    <p:sldId id="632" r:id="rId31"/>
    <p:sldId id="478" r:id="rId32"/>
    <p:sldId id="644" r:id="rId33"/>
    <p:sldId id="633" r:id="rId34"/>
    <p:sldId id="645" r:id="rId35"/>
    <p:sldId id="661" r:id="rId36"/>
    <p:sldId id="521" r:id="rId37"/>
    <p:sldId id="522" r:id="rId38"/>
    <p:sldId id="523" r:id="rId39"/>
    <p:sldId id="634" r:id="rId40"/>
    <p:sldId id="524" r:id="rId41"/>
    <p:sldId id="648" r:id="rId42"/>
    <p:sldId id="526" r:id="rId43"/>
    <p:sldId id="527" r:id="rId44"/>
    <p:sldId id="651" r:id="rId45"/>
    <p:sldId id="528"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69" autoAdjust="0"/>
  </p:normalViewPr>
  <p:slideViewPr>
    <p:cSldViewPr snapToGrid="0">
      <p:cViewPr varScale="1">
        <p:scale>
          <a:sx n="57" d="100"/>
          <a:sy n="57"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E74CD-0083-456E-9B59-42A1075A7E67}" type="datetimeFigureOut">
              <a:rPr lang="fr-FR" smtClean="0"/>
              <a:t>30/05/2026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6CBCE-891D-4492-AF72-4C7F924C1E42}" type="slidenum">
              <a:rPr lang="fr-FR" smtClean="0"/>
              <a:t>‹N°›</a:t>
            </a:fld>
            <a:endParaRPr lang="fr-FR"/>
          </a:p>
        </p:txBody>
      </p:sp>
    </p:spTree>
    <p:extLst>
      <p:ext uri="{BB962C8B-B14F-4D97-AF65-F5344CB8AC3E}">
        <p14:creationId xmlns:p14="http://schemas.microsoft.com/office/powerpoint/2010/main" val="251663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16EAD5-7D03-49EE-8013-878625E67E83}" type="slidenum">
              <a:rPr lang="fr-FR" smtClean="0"/>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C5CA7-2327-E350-6266-00B52103C9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01AE977-268F-D573-7089-43C1A544ED8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D9B0843-49E9-08C2-DC47-1A08C9024604}"/>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CEE1B1DC-33A4-CF10-6699-69AC919F57F9}"/>
              </a:ext>
            </a:extLst>
          </p:cNvPr>
          <p:cNvSpPr>
            <a:spLocks noGrp="1"/>
          </p:cNvSpPr>
          <p:nvPr>
            <p:ph type="sldNum" sz="quarter" idx="10"/>
          </p:nvPr>
        </p:nvSpPr>
        <p:spPr/>
        <p:txBody>
          <a:bodyPr/>
          <a:lstStyle/>
          <a:p>
            <a:fld id="{DD16EAD5-7D03-49EE-8013-878625E67E83}" type="slidenum">
              <a:rPr lang="fr-FR" smtClean="0"/>
              <a:pPr/>
              <a:t>15</a:t>
            </a:fld>
            <a:endParaRPr lang="fr-FR"/>
          </a:p>
        </p:txBody>
      </p:sp>
    </p:spTree>
    <p:extLst>
      <p:ext uri="{BB962C8B-B14F-4D97-AF65-F5344CB8AC3E}">
        <p14:creationId xmlns:p14="http://schemas.microsoft.com/office/powerpoint/2010/main" val="406102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598D-13E9-D259-A6AB-258C5F4530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004858-2F77-A32A-3B6D-E74E598887A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5C7774C-487C-9862-35B7-908842C049AF}"/>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3742B7D9-D4EC-C6C1-BE04-B48E9EF2C398}"/>
              </a:ext>
            </a:extLst>
          </p:cNvPr>
          <p:cNvSpPr>
            <a:spLocks noGrp="1"/>
          </p:cNvSpPr>
          <p:nvPr>
            <p:ph type="sldNum" sz="quarter" idx="10"/>
          </p:nvPr>
        </p:nvSpPr>
        <p:spPr/>
        <p:txBody>
          <a:bodyPr/>
          <a:lstStyle/>
          <a:p>
            <a:fld id="{DD16EAD5-7D03-49EE-8013-878625E67E83}" type="slidenum">
              <a:rPr lang="fr-FR" smtClean="0"/>
              <a:pPr/>
              <a:t>16</a:t>
            </a:fld>
            <a:endParaRPr lang="fr-FR"/>
          </a:p>
        </p:txBody>
      </p:sp>
    </p:spTree>
    <p:extLst>
      <p:ext uri="{BB962C8B-B14F-4D97-AF65-F5344CB8AC3E}">
        <p14:creationId xmlns:p14="http://schemas.microsoft.com/office/powerpoint/2010/main" val="257928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6A60-4AE2-4C3B-7E07-545A6885D4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536A0E-E37C-AB7F-1C3D-7D68840B758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5BDD3A5-82C9-FC69-9984-8F0EBB813761}"/>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07C7C198-F6F5-3E31-318E-24274A930544}"/>
              </a:ext>
            </a:extLst>
          </p:cNvPr>
          <p:cNvSpPr>
            <a:spLocks noGrp="1"/>
          </p:cNvSpPr>
          <p:nvPr>
            <p:ph type="sldNum" sz="quarter" idx="10"/>
          </p:nvPr>
        </p:nvSpPr>
        <p:spPr/>
        <p:txBody>
          <a:bodyPr/>
          <a:lstStyle/>
          <a:p>
            <a:fld id="{DD16EAD5-7D03-49EE-8013-878625E67E83}" type="slidenum">
              <a:rPr lang="fr-FR" smtClean="0"/>
              <a:pPr/>
              <a:t>17</a:t>
            </a:fld>
            <a:endParaRPr lang="fr-FR"/>
          </a:p>
        </p:txBody>
      </p:sp>
    </p:spTree>
    <p:extLst>
      <p:ext uri="{BB962C8B-B14F-4D97-AF65-F5344CB8AC3E}">
        <p14:creationId xmlns:p14="http://schemas.microsoft.com/office/powerpoint/2010/main" val="145295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99BB-8149-9076-DE9D-D417346188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CE5E2A-7260-B009-BD25-3028F362F9E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56DD6AC-B8AF-4653-DCDB-8F8C2622CAC8}"/>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F00615AC-3A8B-3CDE-1702-76E7A2EFEEDA}"/>
              </a:ext>
            </a:extLst>
          </p:cNvPr>
          <p:cNvSpPr>
            <a:spLocks noGrp="1"/>
          </p:cNvSpPr>
          <p:nvPr>
            <p:ph type="sldNum" sz="quarter" idx="10"/>
          </p:nvPr>
        </p:nvSpPr>
        <p:spPr/>
        <p:txBody>
          <a:bodyPr/>
          <a:lstStyle/>
          <a:p>
            <a:fld id="{DD16EAD5-7D03-49EE-8013-878625E67E83}" type="slidenum">
              <a:rPr lang="fr-FR" smtClean="0"/>
              <a:pPr/>
              <a:t>18</a:t>
            </a:fld>
            <a:endParaRPr lang="fr-FR"/>
          </a:p>
        </p:txBody>
      </p:sp>
    </p:spTree>
    <p:extLst>
      <p:ext uri="{BB962C8B-B14F-4D97-AF65-F5344CB8AC3E}">
        <p14:creationId xmlns:p14="http://schemas.microsoft.com/office/powerpoint/2010/main" val="23450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878D-2803-9E86-3CBC-0684021B5D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0D7547-30D2-CEF6-04E1-D1108142F5B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563FCC5-06FD-6763-0549-1D82AE2AA078}"/>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4952DF4E-F50A-38C7-6242-6BE1E9D79784}"/>
              </a:ext>
            </a:extLst>
          </p:cNvPr>
          <p:cNvSpPr>
            <a:spLocks noGrp="1"/>
          </p:cNvSpPr>
          <p:nvPr>
            <p:ph type="sldNum" sz="quarter" idx="10"/>
          </p:nvPr>
        </p:nvSpPr>
        <p:spPr/>
        <p:txBody>
          <a:bodyPr/>
          <a:lstStyle/>
          <a:p>
            <a:fld id="{DD16EAD5-7D03-49EE-8013-878625E67E83}" type="slidenum">
              <a:rPr lang="fr-FR" smtClean="0"/>
              <a:pPr/>
              <a:t>19</a:t>
            </a:fld>
            <a:endParaRPr lang="fr-FR"/>
          </a:p>
        </p:txBody>
      </p:sp>
    </p:spTree>
    <p:extLst>
      <p:ext uri="{BB962C8B-B14F-4D97-AF65-F5344CB8AC3E}">
        <p14:creationId xmlns:p14="http://schemas.microsoft.com/office/powerpoint/2010/main" val="158223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878D-2803-9E86-3CBC-0684021B5D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0D7547-30D2-CEF6-04E1-D1108142F5B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563FCC5-06FD-6763-0549-1D82AE2AA078}"/>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4952DF4E-F50A-38C7-6242-6BE1E9D79784}"/>
              </a:ext>
            </a:extLst>
          </p:cNvPr>
          <p:cNvSpPr>
            <a:spLocks noGrp="1"/>
          </p:cNvSpPr>
          <p:nvPr>
            <p:ph type="sldNum" sz="quarter" idx="10"/>
          </p:nvPr>
        </p:nvSpPr>
        <p:spPr/>
        <p:txBody>
          <a:bodyPr/>
          <a:lstStyle/>
          <a:p>
            <a:fld id="{DD16EAD5-7D03-49EE-8013-878625E67E83}" type="slidenum">
              <a:rPr lang="fr-FR" smtClean="0"/>
              <a:pPr/>
              <a:t>20</a:t>
            </a:fld>
            <a:endParaRPr lang="fr-FR"/>
          </a:p>
        </p:txBody>
      </p:sp>
    </p:spTree>
    <p:extLst>
      <p:ext uri="{BB962C8B-B14F-4D97-AF65-F5344CB8AC3E}">
        <p14:creationId xmlns:p14="http://schemas.microsoft.com/office/powerpoint/2010/main" val="395873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21</a:t>
            </a:fld>
            <a:endParaRPr lang="fr-FR"/>
          </a:p>
        </p:txBody>
      </p:sp>
    </p:spTree>
    <p:extLst>
      <p:ext uri="{BB962C8B-B14F-4D97-AF65-F5344CB8AC3E}">
        <p14:creationId xmlns:p14="http://schemas.microsoft.com/office/powerpoint/2010/main" val="12910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22</a:t>
            </a:fld>
            <a:endParaRPr lang="fr-FR"/>
          </a:p>
        </p:txBody>
      </p:sp>
    </p:spTree>
    <p:extLst>
      <p:ext uri="{BB962C8B-B14F-4D97-AF65-F5344CB8AC3E}">
        <p14:creationId xmlns:p14="http://schemas.microsoft.com/office/powerpoint/2010/main" val="390712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23</a:t>
            </a:fld>
            <a:endParaRPr lang="fr-FR"/>
          </a:p>
        </p:txBody>
      </p:sp>
    </p:spTree>
    <p:extLst>
      <p:ext uri="{BB962C8B-B14F-4D97-AF65-F5344CB8AC3E}">
        <p14:creationId xmlns:p14="http://schemas.microsoft.com/office/powerpoint/2010/main" val="3433408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24</a:t>
            </a:fld>
            <a:endParaRPr lang="fr-FR"/>
          </a:p>
        </p:txBody>
      </p:sp>
    </p:spTree>
    <p:extLst>
      <p:ext uri="{BB962C8B-B14F-4D97-AF65-F5344CB8AC3E}">
        <p14:creationId xmlns:p14="http://schemas.microsoft.com/office/powerpoint/2010/main" val="353864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16EAD5-7D03-49EE-8013-878625E67E83}" type="slidenum">
              <a:rPr lang="fr-FR" smtClean="0"/>
              <a:pPr/>
              <a:t>3</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25</a:t>
            </a:fld>
            <a:endParaRPr lang="fr-FR"/>
          </a:p>
        </p:txBody>
      </p:sp>
    </p:spTree>
    <p:extLst>
      <p:ext uri="{BB962C8B-B14F-4D97-AF65-F5344CB8AC3E}">
        <p14:creationId xmlns:p14="http://schemas.microsoft.com/office/powerpoint/2010/main" val="359638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26</a:t>
            </a:fld>
            <a:endParaRPr lang="fr-FR"/>
          </a:p>
        </p:txBody>
      </p:sp>
    </p:spTree>
    <p:extLst>
      <p:ext uri="{BB962C8B-B14F-4D97-AF65-F5344CB8AC3E}">
        <p14:creationId xmlns:p14="http://schemas.microsoft.com/office/powerpoint/2010/main" val="2124155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27</a:t>
            </a:fld>
            <a:endParaRPr lang="fr-FR"/>
          </a:p>
        </p:txBody>
      </p:sp>
    </p:spTree>
    <p:extLst>
      <p:ext uri="{BB962C8B-B14F-4D97-AF65-F5344CB8AC3E}">
        <p14:creationId xmlns:p14="http://schemas.microsoft.com/office/powerpoint/2010/main" val="3675752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B5E0-BB01-427B-BA35-BEB073E3C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1B228-C981-AA61-A325-551B6C4C9B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2B6C349-F17C-7016-B106-063AD6E3AC2E}"/>
              </a:ext>
            </a:extLst>
          </p:cNvPr>
          <p:cNvSpPr>
            <a:spLocks noGrp="1"/>
          </p:cNvSpPr>
          <p:nvPr>
            <p:ph type="body" idx="1"/>
          </p:nvPr>
        </p:nvSpPr>
        <p:spPr/>
        <p:txBody>
          <a:bodyPr>
            <a:normAutofit fontScale="85000" lnSpcReduction="10000"/>
          </a:bodyPr>
          <a:lstStyle/>
          <a:p>
            <a:r>
              <a:rPr lang="fr-FR" b="1" dirty="0"/>
              <a:t>Tps praxéologique</a:t>
            </a:r>
          </a:p>
          <a:p>
            <a:r>
              <a:rPr lang="fr-FR" dirty="0"/>
              <a:t>En pédagogie, sociologie ou psychologie du travail, cela renvoie au temps :</a:t>
            </a:r>
          </a:p>
          <a:p>
            <a:pPr>
              <a:buFont typeface="Arial" panose="020B0604020202020204" pitchFamily="34" charset="0"/>
              <a:buChar char="•"/>
            </a:pPr>
            <a:r>
              <a:rPr lang="fr-FR" dirty="0"/>
              <a:t>structuré par les activités concrètes ; </a:t>
            </a:r>
          </a:p>
          <a:p>
            <a:pPr>
              <a:buFont typeface="Arial" panose="020B0604020202020204" pitchFamily="34" charset="0"/>
              <a:buChar char="•"/>
            </a:pPr>
            <a:r>
              <a:rPr lang="fr-FR" dirty="0"/>
              <a:t>découpé selon ce qu’il faut faire ; </a:t>
            </a:r>
          </a:p>
          <a:p>
            <a:pPr>
              <a:buFont typeface="Arial" panose="020B0604020202020204" pitchFamily="34" charset="0"/>
              <a:buChar char="•"/>
            </a:pPr>
            <a:r>
              <a:rPr lang="fr-FR" dirty="0"/>
              <a:t>orienté vers l’efficacité, les objectifs ou les procédures. </a:t>
            </a:r>
          </a:p>
          <a:p>
            <a:r>
              <a:rPr lang="fr-FR" dirty="0"/>
              <a:t>Exemple :</a:t>
            </a:r>
          </a:p>
          <a:p>
            <a:pPr>
              <a:buFont typeface="Arial" panose="020B0604020202020204" pitchFamily="34" charset="0"/>
              <a:buChar char="•"/>
            </a:pPr>
            <a:r>
              <a:rPr lang="fr-FR" dirty="0"/>
              <a:t>Dans une école, le temps praxéologique correspond au planning des exercices, consignes, évaluations, déplacements, etc. </a:t>
            </a:r>
          </a:p>
          <a:p>
            <a:pPr>
              <a:buFont typeface="Arial" panose="020B0604020202020204" pitchFamily="34" charset="0"/>
              <a:buChar char="•"/>
            </a:pPr>
            <a:r>
              <a:rPr lang="fr-FR" dirty="0"/>
              <a:t>Dans le travail, c’est le temps des tâches productives et de l’organisation de l’action.</a:t>
            </a:r>
          </a:p>
          <a:p>
            <a:r>
              <a:rPr lang="fr-FR" b="1" dirty="0"/>
              <a:t>Dans cette modélisation de Frédéric Dupré</a:t>
            </a:r>
            <a:r>
              <a:rPr lang="fr-FR" dirty="0"/>
              <a:t>, les notions de </a:t>
            </a:r>
            <a:r>
              <a:rPr lang="fr-FR" b="1" dirty="0"/>
              <a:t>capital-temps</a:t>
            </a:r>
            <a:r>
              <a:rPr lang="fr-FR" dirty="0"/>
              <a:t> et de </a:t>
            </a:r>
            <a:r>
              <a:rPr lang="fr-FR" b="1" dirty="0"/>
              <a:t>temps personnel</a:t>
            </a:r>
            <a:r>
              <a:rPr lang="fr-FR" dirty="0"/>
              <a:t> servent à décrire comment le temps est mobilisé dans la relation pédagogique entre :</a:t>
            </a:r>
          </a:p>
          <a:p>
            <a:pPr>
              <a:buFont typeface="Arial" panose="020B0604020202020204" pitchFamily="34" charset="0"/>
              <a:buChar char="•"/>
            </a:pPr>
            <a:r>
              <a:rPr lang="fr-FR" dirty="0"/>
              <a:t>l’enseignant, </a:t>
            </a:r>
          </a:p>
          <a:p>
            <a:pPr>
              <a:buFont typeface="Arial" panose="020B0604020202020204" pitchFamily="34" charset="0"/>
              <a:buChar char="•"/>
            </a:pPr>
            <a:r>
              <a:rPr lang="fr-FR" dirty="0"/>
              <a:t>l’AESH, </a:t>
            </a:r>
          </a:p>
          <a:p>
            <a:pPr>
              <a:buFont typeface="Arial" panose="020B0604020202020204" pitchFamily="34" charset="0"/>
              <a:buChar char="•"/>
            </a:pPr>
            <a:r>
              <a:rPr lang="fr-FR" dirty="0"/>
              <a:t>l’élève en situation de handicap (ERIH), </a:t>
            </a:r>
          </a:p>
          <a:p>
            <a:pPr>
              <a:buFont typeface="Arial" panose="020B0604020202020204" pitchFamily="34" charset="0"/>
              <a:buChar char="•"/>
            </a:pPr>
            <a:r>
              <a:rPr lang="fr-FR" dirty="0"/>
              <a:t>et l’objet de savoir.</a:t>
            </a:r>
          </a:p>
          <a:p>
            <a:pPr>
              <a:buFont typeface="Arial" panose="020B0604020202020204" pitchFamily="34" charset="0"/>
              <a:buChar char="•"/>
            </a:pPr>
            <a:endParaRPr lang="fr-FR" dirty="0"/>
          </a:p>
          <a:p>
            <a:r>
              <a:rPr lang="fr-FR" b="1" dirty="0"/>
              <a:t>Le « temps personnel »</a:t>
            </a:r>
          </a:p>
          <a:p>
            <a:r>
              <a:rPr lang="fr-FR" dirty="0"/>
              <a:t>Le </a:t>
            </a:r>
            <a:r>
              <a:rPr lang="fr-FR" b="1" dirty="0"/>
              <a:t>temps personnel</a:t>
            </a:r>
            <a:r>
              <a:rPr lang="fr-FR" dirty="0"/>
              <a:t> correspond au temps propre à chaque sujet pour apprendre, ce n’est plus le temps collectif de la classe,</a:t>
            </a:r>
          </a:p>
          <a:p>
            <a:pPr>
              <a:buFont typeface="Arial" panose="020B0604020202020204" pitchFamily="34" charset="0"/>
              <a:buNone/>
            </a:pPr>
            <a:endParaRPr lang="fr-FR" dirty="0"/>
          </a:p>
          <a:p>
            <a:r>
              <a:rPr lang="fr-FR" b="1" dirty="0"/>
              <a:t>Le « capital-temps »</a:t>
            </a:r>
          </a:p>
          <a:p>
            <a:r>
              <a:rPr lang="fr-FR" dirty="0"/>
              <a:t>Le </a:t>
            </a:r>
            <a:r>
              <a:rPr lang="fr-FR" b="1" dirty="0"/>
              <a:t>capital-temps</a:t>
            </a:r>
            <a:r>
              <a:rPr lang="fr-FR" dirty="0"/>
              <a:t> désigne la quantité de temps pédagogique réellement disponible pour apprendre.</a:t>
            </a:r>
          </a:p>
          <a:p>
            <a:r>
              <a:rPr lang="fr-FR" dirty="0"/>
              <a:t>C’est une sorte de « ressource temporelle </a:t>
            </a:r>
          </a:p>
          <a:p>
            <a:pPr>
              <a:buFont typeface="Arial" panose="020B0604020202020204" pitchFamily="34" charset="0"/>
              <a:buNone/>
            </a:pPr>
            <a:r>
              <a:rPr lang="fr-FR" dirty="0"/>
              <a:t>temps d’attention ; temps d’explication ; temps de manipulation ; temps de répétition ; temps de reformulation ; temps de retour sur l’erreur.</a:t>
            </a:r>
          </a:p>
          <a:p>
            <a:endParaRPr lang="fr-FR" dirty="0"/>
          </a:p>
        </p:txBody>
      </p:sp>
      <p:sp>
        <p:nvSpPr>
          <p:cNvPr id="4" name="Espace réservé du numéro de diapositive 3">
            <a:extLst>
              <a:ext uri="{FF2B5EF4-FFF2-40B4-BE49-F238E27FC236}">
                <a16:creationId xmlns:a16="http://schemas.microsoft.com/office/drawing/2014/main" id="{AA1E60B3-A63F-DE7D-004C-42717B27660C}"/>
              </a:ext>
            </a:extLst>
          </p:cNvPr>
          <p:cNvSpPr>
            <a:spLocks noGrp="1"/>
          </p:cNvSpPr>
          <p:nvPr>
            <p:ph type="sldNum" sz="quarter" idx="10"/>
          </p:nvPr>
        </p:nvSpPr>
        <p:spPr/>
        <p:txBody>
          <a:bodyPr/>
          <a:lstStyle/>
          <a:p>
            <a:fld id="{DD16EAD5-7D03-49EE-8013-878625E67E83}" type="slidenum">
              <a:rPr lang="fr-FR" smtClean="0"/>
              <a:pPr/>
              <a:t>28</a:t>
            </a:fld>
            <a:endParaRPr lang="fr-FR"/>
          </a:p>
        </p:txBody>
      </p:sp>
    </p:spTree>
    <p:extLst>
      <p:ext uri="{BB962C8B-B14F-4D97-AF65-F5344CB8AC3E}">
        <p14:creationId xmlns:p14="http://schemas.microsoft.com/office/powerpoint/2010/main" val="2045223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A518B-DE79-B8C5-122B-14014DE7D0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EBDFA0-5F2B-2193-1055-EF12FDCDDDD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110C814-BF25-819B-48D6-D58F7391005C}"/>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015F9104-CCDC-2AE8-E42D-898F73EFBDF2}"/>
              </a:ext>
            </a:extLst>
          </p:cNvPr>
          <p:cNvSpPr>
            <a:spLocks noGrp="1"/>
          </p:cNvSpPr>
          <p:nvPr>
            <p:ph type="sldNum" sz="quarter" idx="10"/>
          </p:nvPr>
        </p:nvSpPr>
        <p:spPr/>
        <p:txBody>
          <a:bodyPr/>
          <a:lstStyle/>
          <a:p>
            <a:fld id="{DD16EAD5-7D03-49EE-8013-878625E67E83}" type="slidenum">
              <a:rPr lang="fr-FR" smtClean="0"/>
              <a:pPr/>
              <a:t>29</a:t>
            </a:fld>
            <a:endParaRPr lang="fr-FR"/>
          </a:p>
        </p:txBody>
      </p:sp>
    </p:spTree>
    <p:extLst>
      <p:ext uri="{BB962C8B-B14F-4D97-AF65-F5344CB8AC3E}">
        <p14:creationId xmlns:p14="http://schemas.microsoft.com/office/powerpoint/2010/main" val="68754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16EAD5-7D03-49EE-8013-878625E67E83}" type="slidenum">
              <a:rPr lang="fr-FR" smtClean="0"/>
              <a:pPr/>
              <a:t>30</a:t>
            </a:fld>
            <a:endParaRPr lang="fr-FR" dirty="0"/>
          </a:p>
        </p:txBody>
      </p:sp>
    </p:spTree>
    <p:extLst>
      <p:ext uri="{BB962C8B-B14F-4D97-AF65-F5344CB8AC3E}">
        <p14:creationId xmlns:p14="http://schemas.microsoft.com/office/powerpoint/2010/main" val="2058750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C0C88E7-C3E6-4B50-8FA2-B0D83642F674}" type="slidenum">
              <a:rPr lang="fr-FR" smtClean="0"/>
              <a:t>32</a:t>
            </a:fld>
            <a:endParaRPr lang="fr-FR"/>
          </a:p>
        </p:txBody>
      </p:sp>
    </p:spTree>
    <p:extLst>
      <p:ext uri="{BB962C8B-B14F-4D97-AF65-F5344CB8AC3E}">
        <p14:creationId xmlns:p14="http://schemas.microsoft.com/office/powerpoint/2010/main" val="893497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16EAD5-7D03-49EE-8013-878625E67E83}" type="slidenum">
              <a:rPr lang="fr-FR" smtClean="0"/>
              <a:pPr/>
              <a:t>33</a:t>
            </a:fld>
            <a:endParaRPr lang="fr-FR" dirty="0"/>
          </a:p>
        </p:txBody>
      </p:sp>
    </p:spTree>
    <p:extLst>
      <p:ext uri="{BB962C8B-B14F-4D97-AF65-F5344CB8AC3E}">
        <p14:creationId xmlns:p14="http://schemas.microsoft.com/office/powerpoint/2010/main" val="1665489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C0C88E7-C3E6-4B50-8FA2-B0D83642F674}" type="slidenum">
              <a:rPr lang="fr-FR" smtClean="0"/>
              <a:t>34</a:t>
            </a:fld>
            <a:endParaRPr lang="fr-FR"/>
          </a:p>
        </p:txBody>
      </p:sp>
    </p:spTree>
    <p:extLst>
      <p:ext uri="{BB962C8B-B14F-4D97-AF65-F5344CB8AC3E}">
        <p14:creationId xmlns:p14="http://schemas.microsoft.com/office/powerpoint/2010/main" val="2917401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C0C88E7-C3E6-4B50-8FA2-B0D83642F674}" type="slidenum">
              <a:rPr lang="fr-FR" smtClean="0"/>
              <a:t>35</a:t>
            </a:fld>
            <a:endParaRPr lang="fr-FR"/>
          </a:p>
        </p:txBody>
      </p:sp>
    </p:spTree>
    <p:extLst>
      <p:ext uri="{BB962C8B-B14F-4D97-AF65-F5344CB8AC3E}">
        <p14:creationId xmlns:p14="http://schemas.microsoft.com/office/powerpoint/2010/main" val="211641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16EAD5-7D03-49EE-8013-878625E67E83}" type="slidenum">
              <a:rPr lang="fr-FR" smtClean="0"/>
              <a:pPr/>
              <a:t>6</a:t>
            </a:fld>
            <a:endParaRPr lang="fr-FR" dirty="0"/>
          </a:p>
        </p:txBody>
      </p:sp>
    </p:spTree>
    <p:extLst>
      <p:ext uri="{BB962C8B-B14F-4D97-AF65-F5344CB8AC3E}">
        <p14:creationId xmlns:p14="http://schemas.microsoft.com/office/powerpoint/2010/main" val="241009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51E6C-5369-2BC7-EAFF-CE598CB144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1C92DB-F294-829F-6F00-CCC54E89C80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0743C9E-B394-C1C0-D6D5-BE751AA27918}"/>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6F163483-A8E2-7DA1-87F0-2F66D99EF4E8}"/>
              </a:ext>
            </a:extLst>
          </p:cNvPr>
          <p:cNvSpPr>
            <a:spLocks noGrp="1"/>
          </p:cNvSpPr>
          <p:nvPr>
            <p:ph type="sldNum" sz="quarter" idx="10"/>
          </p:nvPr>
        </p:nvSpPr>
        <p:spPr/>
        <p:txBody>
          <a:bodyPr/>
          <a:lstStyle/>
          <a:p>
            <a:fld id="{DD16EAD5-7D03-49EE-8013-878625E67E83}" type="slidenum">
              <a:rPr lang="fr-FR" smtClean="0"/>
              <a:pPr/>
              <a:t>36</a:t>
            </a:fld>
            <a:endParaRPr lang="fr-FR"/>
          </a:p>
        </p:txBody>
      </p:sp>
    </p:spTree>
    <p:extLst>
      <p:ext uri="{BB962C8B-B14F-4D97-AF65-F5344CB8AC3E}">
        <p14:creationId xmlns:p14="http://schemas.microsoft.com/office/powerpoint/2010/main" val="4109860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169E9-0EB3-E3B5-3DE3-BEB0B5142E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20B886-1FF5-63D8-D793-EB95D098D04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C863762-13EF-BAD5-E7F6-1829C3E1D2F0}"/>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C5F9F5F3-35A8-8071-0069-C1A3C18BC9B6}"/>
              </a:ext>
            </a:extLst>
          </p:cNvPr>
          <p:cNvSpPr>
            <a:spLocks noGrp="1"/>
          </p:cNvSpPr>
          <p:nvPr>
            <p:ph type="sldNum" sz="quarter" idx="10"/>
          </p:nvPr>
        </p:nvSpPr>
        <p:spPr/>
        <p:txBody>
          <a:bodyPr/>
          <a:lstStyle/>
          <a:p>
            <a:fld id="{DD16EAD5-7D03-49EE-8013-878625E67E83}" type="slidenum">
              <a:rPr lang="fr-FR" smtClean="0"/>
              <a:pPr/>
              <a:t>37</a:t>
            </a:fld>
            <a:endParaRPr lang="fr-FR"/>
          </a:p>
        </p:txBody>
      </p:sp>
    </p:spTree>
    <p:extLst>
      <p:ext uri="{BB962C8B-B14F-4D97-AF65-F5344CB8AC3E}">
        <p14:creationId xmlns:p14="http://schemas.microsoft.com/office/powerpoint/2010/main" val="871529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DEB4-54B5-BB85-A42F-0438223BD8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DB1578-3485-6435-DC0C-BAE125302BA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2E725A5-0CC1-8280-ACBA-4C3F6BC0F8A9}"/>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72997E7E-A99E-8633-A066-52FF34DF6042}"/>
              </a:ext>
            </a:extLst>
          </p:cNvPr>
          <p:cNvSpPr>
            <a:spLocks noGrp="1"/>
          </p:cNvSpPr>
          <p:nvPr>
            <p:ph type="sldNum" sz="quarter" idx="10"/>
          </p:nvPr>
        </p:nvSpPr>
        <p:spPr/>
        <p:txBody>
          <a:bodyPr/>
          <a:lstStyle/>
          <a:p>
            <a:fld id="{DD16EAD5-7D03-49EE-8013-878625E67E83}" type="slidenum">
              <a:rPr lang="fr-FR" smtClean="0"/>
              <a:pPr/>
              <a:t>38</a:t>
            </a:fld>
            <a:endParaRPr lang="fr-FR"/>
          </a:p>
        </p:txBody>
      </p:sp>
    </p:spTree>
    <p:extLst>
      <p:ext uri="{BB962C8B-B14F-4D97-AF65-F5344CB8AC3E}">
        <p14:creationId xmlns:p14="http://schemas.microsoft.com/office/powerpoint/2010/main" val="2587328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 Enrôlement : susciter l’adhésion de l’enfant aux exigences de la tâche aussi pour jouer. </a:t>
            </a:r>
            <a:r>
              <a:rPr lang="fr-FR" sz="1200" b="1" kern="1200" dirty="0">
                <a:solidFill>
                  <a:schemeClr val="tx1"/>
                </a:solidFill>
                <a:effectLst/>
                <a:latin typeface="+mn-lt"/>
                <a:ea typeface="+mn-ea"/>
                <a:cs typeface="+mn-cs"/>
              </a:rPr>
              <a:t>ATTENTION le sens des apprentissages et du projet doivent être apportés par l’</a:t>
            </a:r>
            <a:r>
              <a:rPr lang="fr-FR" sz="1200" b="1" kern="1200" dirty="0" err="1">
                <a:solidFill>
                  <a:schemeClr val="tx1"/>
                </a:solidFill>
                <a:effectLst/>
                <a:latin typeface="+mn-lt"/>
                <a:ea typeface="+mn-ea"/>
                <a:cs typeface="+mn-cs"/>
              </a:rPr>
              <a:t>enseignant-e</a:t>
            </a:r>
            <a:r>
              <a:rPr lang="fr-FR" sz="1200" b="1"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 Réduction des degrés de liberté : simplification (matériel) de la tâche. </a:t>
            </a:r>
            <a:r>
              <a:rPr lang="fr-FR" sz="1200" b="1" kern="1200" dirty="0">
                <a:solidFill>
                  <a:schemeClr val="tx1"/>
                </a:solidFill>
                <a:effectLst/>
                <a:latin typeface="+mn-lt"/>
                <a:ea typeface="+mn-ea"/>
                <a:cs typeface="+mn-cs"/>
              </a:rPr>
              <a:t>ATTENTION le jeu sur les variables didactiques est difficile pour l’AESH sans accompagnement par l’</a:t>
            </a:r>
            <a:r>
              <a:rPr lang="fr-FR" sz="1200" b="1" kern="1200" dirty="0" err="1">
                <a:solidFill>
                  <a:schemeClr val="tx1"/>
                </a:solidFill>
                <a:effectLst/>
                <a:latin typeface="+mn-lt"/>
                <a:ea typeface="+mn-ea"/>
                <a:cs typeface="+mn-cs"/>
              </a:rPr>
              <a:t>enseignant-e</a:t>
            </a:r>
            <a:r>
              <a:rPr lang="fr-FR" sz="1200" b="1"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 Maintien de l’orientation</a:t>
            </a:r>
          </a:p>
          <a:p>
            <a:r>
              <a:rPr lang="fr-FR" sz="1200" kern="1200" dirty="0">
                <a:solidFill>
                  <a:schemeClr val="tx1"/>
                </a:solidFill>
                <a:effectLst/>
                <a:latin typeface="+mn-lt"/>
                <a:ea typeface="+mn-ea"/>
                <a:cs typeface="+mn-cs"/>
              </a:rPr>
              <a:t> . Signalisation des caractéristiques déterminantes : prise de conscience des écarts / réalisation et souligner critère de réussite. </a:t>
            </a:r>
            <a:r>
              <a:rPr lang="fr-FR" sz="1200" b="1" kern="1200" dirty="0">
                <a:solidFill>
                  <a:schemeClr val="tx1"/>
                </a:solidFill>
                <a:effectLst/>
                <a:latin typeface="+mn-lt"/>
                <a:ea typeface="+mn-ea"/>
                <a:cs typeface="+mn-cs"/>
              </a:rPr>
              <a:t>ATTENTION ce point nécessite une bonne maîtrise didactique (objectifs, processus notamment) de l’apprentissage proposé. C’est donc l’</a:t>
            </a:r>
            <a:r>
              <a:rPr lang="fr-FR" sz="1200" b="1" kern="1200" dirty="0" err="1">
                <a:solidFill>
                  <a:schemeClr val="tx1"/>
                </a:solidFill>
                <a:effectLst/>
                <a:latin typeface="+mn-lt"/>
                <a:ea typeface="+mn-ea"/>
                <a:cs typeface="+mn-cs"/>
              </a:rPr>
              <a:t>enseignant-e</a:t>
            </a:r>
            <a:r>
              <a:rPr lang="fr-FR" sz="1200" b="1" kern="1200" dirty="0">
                <a:solidFill>
                  <a:schemeClr val="tx1"/>
                </a:solidFill>
                <a:effectLst/>
                <a:latin typeface="+mn-lt"/>
                <a:ea typeface="+mn-ea"/>
                <a:cs typeface="+mn-cs"/>
              </a:rPr>
              <a:t> qui doit guider le travail de l’AESH.</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 Contrôle de la frustration : maintien de l’intérêt et motivation, éviter que l’erreur se transforme en échec</a:t>
            </a:r>
          </a:p>
          <a:p>
            <a:r>
              <a:rPr lang="fr-FR" sz="1200" kern="1200" dirty="0">
                <a:solidFill>
                  <a:schemeClr val="tx1"/>
                </a:solidFill>
                <a:effectLst/>
                <a:latin typeface="+mn-lt"/>
                <a:ea typeface="+mn-ea"/>
                <a:cs typeface="+mn-cs"/>
              </a:rPr>
              <a:t> . Démonstration ou présentation de modèles : explicitation de stratégies. </a:t>
            </a:r>
            <a:r>
              <a:rPr lang="fr-FR" sz="1200" b="1" kern="1200" dirty="0">
                <a:solidFill>
                  <a:schemeClr val="tx1"/>
                </a:solidFill>
                <a:effectLst/>
                <a:latin typeface="+mn-lt"/>
                <a:ea typeface="+mn-ea"/>
                <a:cs typeface="+mn-cs"/>
              </a:rPr>
              <a:t>ATTENTION l’institutionnalisation des savoirs est de la responsabilité de l’</a:t>
            </a:r>
            <a:r>
              <a:rPr lang="fr-FR" sz="1200" b="1" kern="1200" dirty="0" err="1">
                <a:solidFill>
                  <a:schemeClr val="tx1"/>
                </a:solidFill>
                <a:effectLst/>
                <a:latin typeface="+mn-lt"/>
                <a:ea typeface="+mn-ea"/>
                <a:cs typeface="+mn-cs"/>
              </a:rPr>
              <a:t>enseignant-e</a:t>
            </a:r>
            <a:r>
              <a:rPr lang="fr-FR"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DD16EAD5-7D03-49EE-8013-878625E67E83}" type="slidenum">
              <a:rPr lang="fr-FR" smtClean="0"/>
              <a:pPr/>
              <a:t>39</a:t>
            </a:fld>
            <a:endParaRPr lang="fr-FR" dirty="0"/>
          </a:p>
        </p:txBody>
      </p:sp>
    </p:spTree>
    <p:extLst>
      <p:ext uri="{BB962C8B-B14F-4D97-AF65-F5344CB8AC3E}">
        <p14:creationId xmlns:p14="http://schemas.microsoft.com/office/powerpoint/2010/main" val="1096735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0E366-0CFB-3950-5AE3-9FA60B197B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691826-AFBC-E035-1177-29C3D5A5D72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FB58006-CF14-2799-614B-9B70BD3F8F11}"/>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2C496F8E-6C1F-B7D5-58AC-5196A224D227}"/>
              </a:ext>
            </a:extLst>
          </p:cNvPr>
          <p:cNvSpPr>
            <a:spLocks noGrp="1"/>
          </p:cNvSpPr>
          <p:nvPr>
            <p:ph type="sldNum" sz="quarter" idx="10"/>
          </p:nvPr>
        </p:nvSpPr>
        <p:spPr/>
        <p:txBody>
          <a:bodyPr/>
          <a:lstStyle/>
          <a:p>
            <a:fld id="{DD16EAD5-7D03-49EE-8013-878625E67E83}" type="slidenum">
              <a:rPr lang="fr-FR" smtClean="0"/>
              <a:pPr/>
              <a:t>40</a:t>
            </a:fld>
            <a:endParaRPr lang="fr-FR"/>
          </a:p>
        </p:txBody>
      </p:sp>
    </p:spTree>
    <p:extLst>
      <p:ext uri="{BB962C8B-B14F-4D97-AF65-F5344CB8AC3E}">
        <p14:creationId xmlns:p14="http://schemas.microsoft.com/office/powerpoint/2010/main" val="222141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C0C88E7-C3E6-4B50-8FA2-B0D83642F674}" type="slidenum">
              <a:rPr lang="fr-FR" smtClean="0"/>
              <a:t>41</a:t>
            </a:fld>
            <a:endParaRPr lang="fr-FR"/>
          </a:p>
        </p:txBody>
      </p:sp>
    </p:spTree>
    <p:extLst>
      <p:ext uri="{BB962C8B-B14F-4D97-AF65-F5344CB8AC3E}">
        <p14:creationId xmlns:p14="http://schemas.microsoft.com/office/powerpoint/2010/main" val="2508566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79499-F8C5-6019-96AF-7A14E979DB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4DD20A-DE2C-A891-6A13-B1B5195A813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44C7D70-66A3-A4D8-5F91-D1C8DCD69E09}"/>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12688C1D-35B5-A7C2-9F32-D2822B37E7D3}"/>
              </a:ext>
            </a:extLst>
          </p:cNvPr>
          <p:cNvSpPr>
            <a:spLocks noGrp="1"/>
          </p:cNvSpPr>
          <p:nvPr>
            <p:ph type="sldNum" sz="quarter" idx="10"/>
          </p:nvPr>
        </p:nvSpPr>
        <p:spPr/>
        <p:txBody>
          <a:bodyPr/>
          <a:lstStyle/>
          <a:p>
            <a:fld id="{DD16EAD5-7D03-49EE-8013-878625E67E83}" type="slidenum">
              <a:rPr lang="fr-FR" smtClean="0"/>
              <a:pPr/>
              <a:t>42</a:t>
            </a:fld>
            <a:endParaRPr lang="fr-FR"/>
          </a:p>
        </p:txBody>
      </p:sp>
    </p:spTree>
    <p:extLst>
      <p:ext uri="{BB962C8B-B14F-4D97-AF65-F5344CB8AC3E}">
        <p14:creationId xmlns:p14="http://schemas.microsoft.com/office/powerpoint/2010/main" val="3389453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FE64-B54E-62DA-F3D2-59E598F04D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482653-72BE-B1B4-59A9-EB7F39E2B8C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959CBF8-BE18-0C4D-CEE7-E617DF80BE4D}"/>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D66547EE-A6FD-FAB6-1A95-49D4A30C666A}"/>
              </a:ext>
            </a:extLst>
          </p:cNvPr>
          <p:cNvSpPr>
            <a:spLocks noGrp="1"/>
          </p:cNvSpPr>
          <p:nvPr>
            <p:ph type="sldNum" sz="quarter" idx="10"/>
          </p:nvPr>
        </p:nvSpPr>
        <p:spPr/>
        <p:txBody>
          <a:bodyPr/>
          <a:lstStyle/>
          <a:p>
            <a:fld id="{DD16EAD5-7D03-49EE-8013-878625E67E83}" type="slidenum">
              <a:rPr lang="fr-FR" smtClean="0"/>
              <a:pPr/>
              <a:t>43</a:t>
            </a:fld>
            <a:endParaRPr lang="fr-FR"/>
          </a:p>
        </p:txBody>
      </p:sp>
    </p:spTree>
    <p:extLst>
      <p:ext uri="{BB962C8B-B14F-4D97-AF65-F5344CB8AC3E}">
        <p14:creationId xmlns:p14="http://schemas.microsoft.com/office/powerpoint/2010/main" val="3467734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1F5AA-C10E-8177-2094-4F604A9F6C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18734F-4604-0B84-503F-B1C5449121C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98E896D-B491-1BE9-00AA-125A7A811C1F}"/>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6AC04D80-18B4-7CA3-A151-74FA4C5F4356}"/>
              </a:ext>
            </a:extLst>
          </p:cNvPr>
          <p:cNvSpPr>
            <a:spLocks noGrp="1"/>
          </p:cNvSpPr>
          <p:nvPr>
            <p:ph type="sldNum" sz="quarter" idx="10"/>
          </p:nvPr>
        </p:nvSpPr>
        <p:spPr/>
        <p:txBody>
          <a:bodyPr/>
          <a:lstStyle/>
          <a:p>
            <a:fld id="{DD16EAD5-7D03-49EE-8013-878625E67E83}" type="slidenum">
              <a:rPr lang="fr-FR" smtClean="0"/>
              <a:pPr/>
              <a:t>44</a:t>
            </a:fld>
            <a:endParaRPr lang="fr-FR"/>
          </a:p>
        </p:txBody>
      </p:sp>
    </p:spTree>
    <p:extLst>
      <p:ext uri="{BB962C8B-B14F-4D97-AF65-F5344CB8AC3E}">
        <p14:creationId xmlns:p14="http://schemas.microsoft.com/office/powerpoint/2010/main" val="918197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1F5AA-C10E-8177-2094-4F604A9F6C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18734F-4604-0B84-503F-B1C5449121C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98E896D-B491-1BE9-00AA-125A7A811C1F}"/>
              </a:ext>
            </a:extLst>
          </p:cNvPr>
          <p:cNvSpPr>
            <a:spLocks noGrp="1"/>
          </p:cNvSpPr>
          <p:nvPr>
            <p:ph type="body" idx="1"/>
          </p:nvPr>
        </p:nvSpPr>
        <p:spPr/>
        <p:txBody>
          <a:bodyPr>
            <a:normAutofit/>
          </a:bodyPr>
          <a:lstStyle/>
          <a:p>
            <a:endParaRPr lang="fr-FR" dirty="0"/>
          </a:p>
        </p:txBody>
      </p:sp>
      <p:sp>
        <p:nvSpPr>
          <p:cNvPr id="4" name="Espace réservé du numéro de diapositive 3">
            <a:extLst>
              <a:ext uri="{FF2B5EF4-FFF2-40B4-BE49-F238E27FC236}">
                <a16:creationId xmlns:a16="http://schemas.microsoft.com/office/drawing/2014/main" id="{6AC04D80-18B4-7CA3-A151-74FA4C5F4356}"/>
              </a:ext>
            </a:extLst>
          </p:cNvPr>
          <p:cNvSpPr>
            <a:spLocks noGrp="1"/>
          </p:cNvSpPr>
          <p:nvPr>
            <p:ph type="sldNum" sz="quarter" idx="10"/>
          </p:nvPr>
        </p:nvSpPr>
        <p:spPr/>
        <p:txBody>
          <a:bodyPr/>
          <a:lstStyle/>
          <a:p>
            <a:fld id="{DD16EAD5-7D03-49EE-8013-878625E67E83}" type="slidenum">
              <a:rPr lang="fr-FR" smtClean="0"/>
              <a:pPr/>
              <a:t>45</a:t>
            </a:fld>
            <a:endParaRPr lang="fr-FR"/>
          </a:p>
        </p:txBody>
      </p:sp>
    </p:spTree>
    <p:extLst>
      <p:ext uri="{BB962C8B-B14F-4D97-AF65-F5344CB8AC3E}">
        <p14:creationId xmlns:p14="http://schemas.microsoft.com/office/powerpoint/2010/main" val="310717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2017 : révision des missions dans la circulaire n°2017-084 du 3 mai 2017 </a:t>
            </a:r>
            <a:r>
              <a:rPr lang="fr-FR" dirty="0">
                <a:sym typeface="Wingdings" panose="05000000000000000000" pitchFamily="2" charset="2"/>
              </a:rPr>
              <a:t> à connaître pour savoir ce que les </a:t>
            </a:r>
            <a:r>
              <a:rPr lang="fr-FR" dirty="0" err="1">
                <a:sym typeface="Wingdings" panose="05000000000000000000" pitchFamily="2" charset="2"/>
              </a:rPr>
              <a:t>enseignant.e.s</a:t>
            </a:r>
            <a:r>
              <a:rPr lang="fr-FR" dirty="0">
                <a:sym typeface="Wingdings" panose="05000000000000000000" pitchFamily="2" charset="2"/>
              </a:rPr>
              <a:t> sont en droit de demander aux AESH.</a:t>
            </a:r>
          </a:p>
          <a:p>
            <a:endParaRPr lang="fr-FR" dirty="0"/>
          </a:p>
        </p:txBody>
      </p:sp>
      <p:sp>
        <p:nvSpPr>
          <p:cNvPr id="4" name="Espace réservé du numéro de diapositive 3"/>
          <p:cNvSpPr>
            <a:spLocks noGrp="1"/>
          </p:cNvSpPr>
          <p:nvPr>
            <p:ph type="sldNum" sz="quarter" idx="5"/>
          </p:nvPr>
        </p:nvSpPr>
        <p:spPr/>
        <p:txBody>
          <a:bodyPr/>
          <a:lstStyle/>
          <a:p>
            <a:fld id="{FC0C88E7-C3E6-4B50-8FA2-B0D83642F674}" type="slidenum">
              <a:rPr lang="fr-FR" smtClean="0"/>
              <a:t>9</a:t>
            </a:fld>
            <a:endParaRPr lang="fr-FR"/>
          </a:p>
        </p:txBody>
      </p:sp>
    </p:spTree>
    <p:extLst>
      <p:ext uri="{BB962C8B-B14F-4D97-AF65-F5344CB8AC3E}">
        <p14:creationId xmlns:p14="http://schemas.microsoft.com/office/powerpoint/2010/main" val="5107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L’ÉQUIPE PLURIDISCIPLINAIRE EMAS PEP 73/74</a:t>
            </a:r>
          </a:p>
          <a:p>
            <a:pPr>
              <a:buFont typeface="Arial" panose="020B0604020202020204" pitchFamily="34" charset="0"/>
              <a:buChar char="•"/>
            </a:pPr>
            <a:r>
              <a:rPr lang="fr-FR" dirty="0"/>
              <a:t>1 Directeur et 1 manager</a:t>
            </a:r>
          </a:p>
          <a:p>
            <a:pPr>
              <a:buFont typeface="Arial" panose="020B0604020202020204" pitchFamily="34" charset="0"/>
              <a:buChar char="•"/>
            </a:pPr>
            <a:r>
              <a:rPr lang="fr-FR" dirty="0"/>
              <a:t>1 ergothérapeute</a:t>
            </a:r>
          </a:p>
          <a:p>
            <a:pPr>
              <a:buFont typeface="Arial" panose="020B0604020202020204" pitchFamily="34" charset="0"/>
              <a:buChar char="•"/>
            </a:pPr>
            <a:r>
              <a:rPr lang="fr-FR" dirty="0"/>
              <a:t>2 coordonnatrices</a:t>
            </a:r>
          </a:p>
          <a:p>
            <a:pPr>
              <a:buFont typeface="Arial" panose="020B0604020202020204" pitchFamily="34" charset="0"/>
              <a:buChar char="•"/>
            </a:pPr>
            <a:r>
              <a:rPr lang="fr-FR" dirty="0"/>
              <a:t> 2 psychomotriciennes</a:t>
            </a:r>
          </a:p>
          <a:p>
            <a:pPr>
              <a:buFont typeface="Arial" panose="020B0604020202020204" pitchFamily="34" charset="0"/>
              <a:buChar char="•"/>
            </a:pPr>
            <a:r>
              <a:rPr lang="fr-FR" dirty="0"/>
              <a:t>2 neuropsychologues</a:t>
            </a:r>
          </a:p>
          <a:p>
            <a:endParaRPr lang="fr-FR" dirty="0"/>
          </a:p>
        </p:txBody>
      </p:sp>
      <p:sp>
        <p:nvSpPr>
          <p:cNvPr id="4" name="Espace réservé du numéro de diapositive 3"/>
          <p:cNvSpPr>
            <a:spLocks noGrp="1"/>
          </p:cNvSpPr>
          <p:nvPr>
            <p:ph type="sldNum" sz="quarter" idx="5"/>
          </p:nvPr>
        </p:nvSpPr>
        <p:spPr/>
        <p:txBody>
          <a:bodyPr/>
          <a:lstStyle/>
          <a:p>
            <a:fld id="{FC0C88E7-C3E6-4B50-8FA2-B0D83642F674}" type="slidenum">
              <a:rPr lang="fr-FR" smtClean="0"/>
              <a:t>10</a:t>
            </a:fld>
            <a:endParaRPr lang="fr-FR"/>
          </a:p>
        </p:txBody>
      </p:sp>
    </p:spTree>
    <p:extLst>
      <p:ext uri="{BB962C8B-B14F-4D97-AF65-F5344CB8AC3E}">
        <p14:creationId xmlns:p14="http://schemas.microsoft.com/office/powerpoint/2010/main" val="159515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16EAD5-7D03-49EE-8013-878625E67E83}" type="slidenum">
              <a:rPr lang="fr-FR" smtClean="0"/>
              <a:pPr/>
              <a:t>11</a:t>
            </a:fld>
            <a:endParaRPr lang="fr-FR" dirty="0"/>
          </a:p>
        </p:txBody>
      </p:sp>
    </p:spTree>
    <p:extLst>
      <p:ext uri="{BB962C8B-B14F-4D97-AF65-F5344CB8AC3E}">
        <p14:creationId xmlns:p14="http://schemas.microsoft.com/office/powerpoint/2010/main" val="299454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9D057-90AB-1DF8-FC88-BAEDD8152A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105846-29E8-1ACE-E384-AC6ED92B2FC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9083F78-C504-FB9A-9B7B-C508E8F277A7}"/>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83E6700D-A7EE-2BCF-FD83-C98A1B6C3FC0}"/>
              </a:ext>
            </a:extLst>
          </p:cNvPr>
          <p:cNvSpPr>
            <a:spLocks noGrp="1"/>
          </p:cNvSpPr>
          <p:nvPr>
            <p:ph type="sldNum" sz="quarter" idx="10"/>
          </p:nvPr>
        </p:nvSpPr>
        <p:spPr/>
        <p:txBody>
          <a:bodyPr/>
          <a:lstStyle/>
          <a:p>
            <a:fld id="{DD16EAD5-7D03-49EE-8013-878625E67E83}" type="slidenum">
              <a:rPr lang="fr-FR" smtClean="0"/>
              <a:pPr/>
              <a:t>12</a:t>
            </a:fld>
            <a:endParaRPr lang="fr-FR"/>
          </a:p>
        </p:txBody>
      </p:sp>
    </p:spTree>
    <p:extLst>
      <p:ext uri="{BB962C8B-B14F-4D97-AF65-F5344CB8AC3E}">
        <p14:creationId xmlns:p14="http://schemas.microsoft.com/office/powerpoint/2010/main" val="369800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9D057-90AB-1DF8-FC88-BAEDD8152A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105846-29E8-1ACE-E384-AC6ED92B2FC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9083F78-C504-FB9A-9B7B-C508E8F277A7}"/>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83E6700D-A7EE-2BCF-FD83-C98A1B6C3FC0}"/>
              </a:ext>
            </a:extLst>
          </p:cNvPr>
          <p:cNvSpPr>
            <a:spLocks noGrp="1"/>
          </p:cNvSpPr>
          <p:nvPr>
            <p:ph type="sldNum" sz="quarter" idx="10"/>
          </p:nvPr>
        </p:nvSpPr>
        <p:spPr/>
        <p:txBody>
          <a:bodyPr/>
          <a:lstStyle/>
          <a:p>
            <a:fld id="{DD16EAD5-7D03-49EE-8013-878625E67E83}" type="slidenum">
              <a:rPr lang="fr-FR" smtClean="0"/>
              <a:pPr/>
              <a:t>13</a:t>
            </a:fld>
            <a:endParaRPr lang="fr-FR"/>
          </a:p>
        </p:txBody>
      </p:sp>
    </p:spTree>
    <p:extLst>
      <p:ext uri="{BB962C8B-B14F-4D97-AF65-F5344CB8AC3E}">
        <p14:creationId xmlns:p14="http://schemas.microsoft.com/office/powerpoint/2010/main" val="369800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9154-D6F2-B230-7175-8EA489D25A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E45037-05EE-9A2E-FDC1-13AFC206A87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81ED423-D7D7-AA28-F046-9E9E87D20862}"/>
              </a:ext>
            </a:extLst>
          </p:cNvPr>
          <p:cNvSpPr>
            <a:spLocks noGrp="1"/>
          </p:cNvSpPr>
          <p:nvPr>
            <p:ph type="body" idx="1"/>
          </p:nvPr>
        </p:nvSpPr>
        <p:spPr/>
        <p:txBody>
          <a:bodyPr>
            <a:normAutofit/>
          </a:bodyPr>
          <a:lstStyle/>
          <a:p>
            <a:endParaRPr lang="fr-FR"/>
          </a:p>
        </p:txBody>
      </p:sp>
      <p:sp>
        <p:nvSpPr>
          <p:cNvPr id="4" name="Espace réservé du numéro de diapositive 3">
            <a:extLst>
              <a:ext uri="{FF2B5EF4-FFF2-40B4-BE49-F238E27FC236}">
                <a16:creationId xmlns:a16="http://schemas.microsoft.com/office/drawing/2014/main" id="{DAFB4544-3E46-1968-88D7-48DC5842BB17}"/>
              </a:ext>
            </a:extLst>
          </p:cNvPr>
          <p:cNvSpPr>
            <a:spLocks noGrp="1"/>
          </p:cNvSpPr>
          <p:nvPr>
            <p:ph type="sldNum" sz="quarter" idx="10"/>
          </p:nvPr>
        </p:nvSpPr>
        <p:spPr/>
        <p:txBody>
          <a:bodyPr/>
          <a:lstStyle/>
          <a:p>
            <a:fld id="{DD16EAD5-7D03-49EE-8013-878625E67E83}" type="slidenum">
              <a:rPr lang="fr-FR" smtClean="0"/>
              <a:pPr/>
              <a:t>14</a:t>
            </a:fld>
            <a:endParaRPr lang="fr-FR"/>
          </a:p>
        </p:txBody>
      </p:sp>
    </p:spTree>
    <p:extLst>
      <p:ext uri="{BB962C8B-B14F-4D97-AF65-F5344CB8AC3E}">
        <p14:creationId xmlns:p14="http://schemas.microsoft.com/office/powerpoint/2010/main" val="111458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512A8-A58B-4826-8E15-23F8C0CFA58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450DE46-FB74-459B-8E6D-549136331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3A90525-E1E7-4C33-AD68-1B88877EC71B}"/>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5" name="Espace réservé du pied de page 4">
            <a:extLst>
              <a:ext uri="{FF2B5EF4-FFF2-40B4-BE49-F238E27FC236}">
                <a16:creationId xmlns:a16="http://schemas.microsoft.com/office/drawing/2014/main" id="{C0FE5929-91F9-4AED-889B-DCF4AB1855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702B14-0F80-4EB8-85ED-57FD2D6D6A0F}"/>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223085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B5D91-C842-4AA4-9AB2-4E77298EDE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CE892F-E623-4913-8C34-5F5099C2307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B8AA31-AFAF-45E9-A74C-E011607D284A}"/>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5" name="Espace réservé du pied de page 4">
            <a:extLst>
              <a:ext uri="{FF2B5EF4-FFF2-40B4-BE49-F238E27FC236}">
                <a16:creationId xmlns:a16="http://schemas.microsoft.com/office/drawing/2014/main" id="{26BD1D80-562D-4187-9E93-603DC11679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CA8795-9196-41A7-BDE5-9C7F263DCFFF}"/>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365653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DA49C6C-D412-4C7E-AD87-EF4A08DB682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B1AAAD-1D93-4EA6-90FA-D5FE2BF5321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69F7A-6C0F-4421-81D6-9852D578D166}"/>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5" name="Espace réservé du pied de page 4">
            <a:extLst>
              <a:ext uri="{FF2B5EF4-FFF2-40B4-BE49-F238E27FC236}">
                <a16:creationId xmlns:a16="http://schemas.microsoft.com/office/drawing/2014/main" id="{090859D7-8C4B-4915-9260-9E8508E8BC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EC6F2C-BE0F-415D-8F7C-507EDEAB06C5}"/>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372532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3F36D-BDD2-4B65-B0BE-2F23453C1F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3EE469-CC1D-44C9-9696-DBB0C63611E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AB9249-C20A-4DC1-A9CC-0564EFAC0EAD}"/>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5" name="Espace réservé du pied de page 4">
            <a:extLst>
              <a:ext uri="{FF2B5EF4-FFF2-40B4-BE49-F238E27FC236}">
                <a16:creationId xmlns:a16="http://schemas.microsoft.com/office/drawing/2014/main" id="{B87B1C82-4FC3-4B79-8EA9-5FAA4CE94E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003F18-0E1E-43E0-8A61-8F71EC2130CF}"/>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288589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171D8-A528-4FA5-9075-860BB5A727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811278E-2746-41A0-A8A2-779CF68ACE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A81F0DF-60EA-406F-8A92-19F359F43DC1}"/>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5" name="Espace réservé du pied de page 4">
            <a:extLst>
              <a:ext uri="{FF2B5EF4-FFF2-40B4-BE49-F238E27FC236}">
                <a16:creationId xmlns:a16="http://schemas.microsoft.com/office/drawing/2014/main" id="{55160946-2DD5-465B-8657-CA658A1E6C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529A9E-2B5C-4D39-8483-E1D2E5477639}"/>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131723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D0FEA7-0714-410A-A00B-3C3BEAAFB3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71F6BD3-EB1B-4488-95E1-4EF76AE5200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A6918B3-537B-4376-A6BC-3A36529C0A5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D04EF4F-617B-4E1C-8BE5-6445EFA17FFF}"/>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6" name="Espace réservé du pied de page 5">
            <a:extLst>
              <a:ext uri="{FF2B5EF4-FFF2-40B4-BE49-F238E27FC236}">
                <a16:creationId xmlns:a16="http://schemas.microsoft.com/office/drawing/2014/main" id="{4624CC6B-4B01-46D3-8F15-327EE761AB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6E3201-91FE-426B-B4E9-2E22BA6FEAE3}"/>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232288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0436B-AD6B-40E3-B1FB-501805678A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FCD00D-7013-45DE-A8C4-37F3B5492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9A5C76B-EF62-4EE6-B049-B955F67E71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7A7721B-602C-475E-B780-B0AD3DBDD6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DD3DDC9-351F-4751-BC27-B09E952BB70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D679A3-B95A-48B3-B3BE-53BC84790B7F}"/>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8" name="Espace réservé du pied de page 7">
            <a:extLst>
              <a:ext uri="{FF2B5EF4-FFF2-40B4-BE49-F238E27FC236}">
                <a16:creationId xmlns:a16="http://schemas.microsoft.com/office/drawing/2014/main" id="{8D5C02B4-86AB-4278-BC5B-995B20D43FA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69BE1DB-E643-4DE4-B694-2760673A64AA}"/>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51181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54502-D97C-40D5-B5A2-C29F6844C4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CAE9344-C776-4583-9F1A-34C577CEEA70}"/>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4" name="Espace réservé du pied de page 3">
            <a:extLst>
              <a:ext uri="{FF2B5EF4-FFF2-40B4-BE49-F238E27FC236}">
                <a16:creationId xmlns:a16="http://schemas.microsoft.com/office/drawing/2014/main" id="{96AB4F9C-46FB-436D-AFB4-FEDE6513EB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075C5B7-3B33-4427-8279-8E1EA87F158D}"/>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113770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762051C-9461-4292-847A-FA28BE7F9DC2}"/>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3" name="Espace réservé du pied de page 2">
            <a:extLst>
              <a:ext uri="{FF2B5EF4-FFF2-40B4-BE49-F238E27FC236}">
                <a16:creationId xmlns:a16="http://schemas.microsoft.com/office/drawing/2014/main" id="{2C86B2B0-59C3-4897-9E46-D700F8C1E8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3DAE76-D8E9-4BC4-869D-13AD2D7F10C9}"/>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267001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2C395-BEE0-4D5D-949C-6AA88DB45B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B48CB64-4CAF-4718-B50E-12E6AF88C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08BEF57-1A16-409C-A1E8-E13514A2F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FFF47BE-50E0-432A-BF16-2B8A4892E05B}"/>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6" name="Espace réservé du pied de page 5">
            <a:extLst>
              <a:ext uri="{FF2B5EF4-FFF2-40B4-BE49-F238E27FC236}">
                <a16:creationId xmlns:a16="http://schemas.microsoft.com/office/drawing/2014/main" id="{7D4FA573-480F-4CF3-BBAE-B15FE8C58D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9CCEC1-F53A-4C6B-B39F-61FBA05C6671}"/>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415611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74452-8EDF-46A4-B849-C738005C61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33F81E-D1A5-42CE-891E-043BD36D3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244B70E-B293-4E9A-A3D2-4B6850789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E70031-DB32-41F7-9791-95F5111E4B07}"/>
              </a:ext>
            </a:extLst>
          </p:cNvPr>
          <p:cNvSpPr>
            <a:spLocks noGrp="1"/>
          </p:cNvSpPr>
          <p:nvPr>
            <p:ph type="dt" sz="half" idx="10"/>
          </p:nvPr>
        </p:nvSpPr>
        <p:spPr/>
        <p:txBody>
          <a:bodyPr/>
          <a:lstStyle/>
          <a:p>
            <a:fld id="{089B6B03-D846-4A97-AB41-63228388FA46}" type="datetimeFigureOut">
              <a:rPr lang="fr-FR" smtClean="0"/>
              <a:t>30/05/2026</a:t>
            </a:fld>
            <a:endParaRPr lang="fr-FR"/>
          </a:p>
        </p:txBody>
      </p:sp>
      <p:sp>
        <p:nvSpPr>
          <p:cNvPr id="6" name="Espace réservé du pied de page 5">
            <a:extLst>
              <a:ext uri="{FF2B5EF4-FFF2-40B4-BE49-F238E27FC236}">
                <a16:creationId xmlns:a16="http://schemas.microsoft.com/office/drawing/2014/main" id="{63B26F28-D16D-4668-8285-C99F76F5F0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F0A1F0-27DA-48A9-9FC0-34F635E6E45D}"/>
              </a:ext>
            </a:extLst>
          </p:cNvPr>
          <p:cNvSpPr>
            <a:spLocks noGrp="1"/>
          </p:cNvSpPr>
          <p:nvPr>
            <p:ph type="sldNum" sz="quarter" idx="12"/>
          </p:nvPr>
        </p:nvSpPr>
        <p:spPr/>
        <p:txBody>
          <a:bodyPr/>
          <a:lstStyle/>
          <a:p>
            <a:fld id="{4F29AC4F-2744-40C4-B334-0311E3FD625D}" type="slidenum">
              <a:rPr lang="fr-FR" smtClean="0"/>
              <a:t>‹N°›</a:t>
            </a:fld>
            <a:endParaRPr lang="fr-FR"/>
          </a:p>
        </p:txBody>
      </p:sp>
    </p:spTree>
    <p:extLst>
      <p:ext uri="{BB962C8B-B14F-4D97-AF65-F5344CB8AC3E}">
        <p14:creationId xmlns:p14="http://schemas.microsoft.com/office/powerpoint/2010/main" val="157889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E5F656-B8C9-4AFA-984C-B3F6C81A1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EAAD491-E99E-44B5-B309-9BA6092E1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C7BF11-B1C2-407B-9B95-B70F234C2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B6B03-D846-4A97-AB41-63228388FA46}" type="datetimeFigureOut">
              <a:rPr lang="fr-FR" smtClean="0"/>
              <a:t>30/05/2026</a:t>
            </a:fld>
            <a:endParaRPr lang="fr-FR"/>
          </a:p>
        </p:txBody>
      </p:sp>
      <p:sp>
        <p:nvSpPr>
          <p:cNvPr id="5" name="Espace réservé du pied de page 4">
            <a:extLst>
              <a:ext uri="{FF2B5EF4-FFF2-40B4-BE49-F238E27FC236}">
                <a16:creationId xmlns:a16="http://schemas.microsoft.com/office/drawing/2014/main" id="{CDAD9F1C-F58C-43A5-8D00-9B341B10A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C5190C5-3F5E-469F-A801-16E6F9CF3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AC4F-2744-40C4-B334-0311E3FD625D}" type="slidenum">
              <a:rPr lang="fr-FR" smtClean="0"/>
              <a:t>‹N°›</a:t>
            </a:fld>
            <a:endParaRPr lang="fr-FR"/>
          </a:p>
        </p:txBody>
      </p:sp>
    </p:spTree>
    <p:extLst>
      <p:ext uri="{BB962C8B-B14F-4D97-AF65-F5344CB8AC3E}">
        <p14:creationId xmlns:p14="http://schemas.microsoft.com/office/powerpoint/2010/main" val="295315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aire.margalho@univ-grenoble-alpes.f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reseau-canope.fr/cap-ecole-inclusive/amenager-et-adapter/fiche-adaptation/travailler-avec-les-aesh.html" TargetMode="External"/><Relationship Id="rId5" Type="http://schemas.openxmlformats.org/officeDocument/2006/relationships/image" Target="../media/image1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reseau-canope.fr/fileadmin/user_upload/Projets/Cap_ecole_inclusive/Fiches/Enseignant-AESH_collaborer_en_decrivant_savoir-faire_postures_gestes_pro_en_proposant_pistes_pratiques_-_Copie.pdf"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reseau-canope.fr/fileadmin/user_upload/Projets/Cap_ecole_inclusive/Fiches/Enseignant-AESH_collaborer_en_decrivant_savoir-faire_postures_gestes_pro_en_proposant_pistes_pratiques_-_Copie.pdf"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reseau-canope.fr/fileadmin/user_upload/Projets/Cap_ecole_inclusive/Fiches/Enseignant-AESH_collaborer_en_decrivant_savoir-faire_postures_gestes_pro_en_proposant_pistes_pratiques_-_Copie.pdf"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reseau-canope.fr/fileadmin/user_upload/Projets/Cap_ecole_inclusive/Fiches/Enseignant-AESH_collaborer_en_decrivant_savoir-faire_postures_gestes_pro_en_proposant_pistes_pratiques_-_Copie.pdf"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reseau-canope.fr/fileadmin/user_upload/Projets/Cap_ecole_inclusive/Fiches/Enseignant-AESH_collaborer_en_decrivant_savoir-faire_postures_gestes_pro_en_proposant_pistes_pratiques_-_Copie.pdf"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reseau-canope.fr/fileadmin/user_upload/Projets/Cap_ecole_inclusive/Fiches/Enseignant-AESH_collaborer_en_decrivant_savoir-faire_postures_gestes_pro_en_proposant_pistes_pratiques_-_Copie.pdf" TargetMode="External"/><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tube-numerique-educatif.apps.education.fr/w/snpuCi9vJp8sJyPdJC3v5h?start=4m19s" TargetMode="Externa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ash-ain.circo.ac-lyon.fr/spip/IMG/pdf/mopps_maternelle-2.pdf" TargetMode="External"/><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www.youtube.com/watch?v=5RIk1H_ez8s"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53493-12B2-47A0-886E-28B6668655C4}"/>
              </a:ext>
            </a:extLst>
          </p:cNvPr>
          <p:cNvSpPr>
            <a:spLocks noGrp="1"/>
          </p:cNvSpPr>
          <p:nvPr>
            <p:ph type="ctrTitle"/>
          </p:nvPr>
        </p:nvSpPr>
        <p:spPr>
          <a:xfrm>
            <a:off x="2817617" y="1639502"/>
            <a:ext cx="5518066" cy="1583217"/>
          </a:xfrm>
        </p:spPr>
        <p:txBody>
          <a:bodyPr>
            <a:normAutofit/>
          </a:bodyPr>
          <a:lstStyle/>
          <a:p>
            <a:pPr algn="ctr"/>
            <a:r>
              <a:rPr lang="fr-FR" sz="4800" b="1" dirty="0">
                <a:solidFill>
                  <a:schemeClr val="bg1"/>
                </a:solidFill>
              </a:rPr>
              <a:t>Travailler avec un/e AESH</a:t>
            </a:r>
          </a:p>
        </p:txBody>
      </p:sp>
      <p:sp>
        <p:nvSpPr>
          <p:cNvPr id="5" name="ZoneTexte 4">
            <a:extLst>
              <a:ext uri="{FF2B5EF4-FFF2-40B4-BE49-F238E27FC236}">
                <a16:creationId xmlns:a16="http://schemas.microsoft.com/office/drawing/2014/main" id="{77C6DD4D-BEA2-43E8-A7B0-FB3813E748D2}"/>
              </a:ext>
            </a:extLst>
          </p:cNvPr>
          <p:cNvSpPr txBox="1"/>
          <p:nvPr/>
        </p:nvSpPr>
        <p:spPr>
          <a:xfrm>
            <a:off x="2327564" y="3579210"/>
            <a:ext cx="7536871" cy="954107"/>
          </a:xfrm>
          <a:prstGeom prst="rect">
            <a:avLst/>
          </a:prstGeom>
          <a:noFill/>
        </p:spPr>
        <p:txBody>
          <a:bodyPr wrap="square" rtlCol="0">
            <a:spAutoFit/>
          </a:bodyPr>
          <a:lstStyle/>
          <a:p>
            <a:r>
              <a:rPr lang="fr-FR" sz="2800" dirty="0">
                <a:solidFill>
                  <a:schemeClr val="bg1"/>
                </a:solidFill>
              </a:rPr>
              <a:t>Les missions de l’AESH et les gestes professionnels nécessaires à la collaboration : enjeux et limites</a:t>
            </a:r>
          </a:p>
        </p:txBody>
      </p:sp>
      <p:pic>
        <p:nvPicPr>
          <p:cNvPr id="7" name="Picture 2">
            <a:extLst>
              <a:ext uri="{FF2B5EF4-FFF2-40B4-BE49-F238E27FC236}">
                <a16:creationId xmlns:a16="http://schemas.microsoft.com/office/drawing/2014/main" id="{D55E2B44-80D6-44DB-8E3F-E5818A154CED}"/>
              </a:ext>
            </a:extLst>
          </p:cNvPr>
          <p:cNvPicPr>
            <a:picLocks noChangeAspect="1" noChangeArrowheads="1"/>
          </p:cNvPicPr>
          <p:nvPr/>
        </p:nvPicPr>
        <p:blipFill>
          <a:blip r:embed="rId2"/>
          <a:srcRect/>
          <a:stretch>
            <a:fillRect/>
          </a:stretch>
        </p:blipFill>
        <p:spPr bwMode="auto">
          <a:xfrm>
            <a:off x="340664" y="323850"/>
            <a:ext cx="4086225" cy="895350"/>
          </a:xfrm>
          <a:prstGeom prst="rect">
            <a:avLst/>
          </a:prstGeom>
          <a:noFill/>
          <a:ln w="9525">
            <a:noFill/>
            <a:miter lim="800000"/>
            <a:headEnd/>
            <a:tailEnd/>
          </a:ln>
          <a:effectLst/>
        </p:spPr>
      </p:pic>
      <p:sp>
        <p:nvSpPr>
          <p:cNvPr id="3" name="ZoneTexte 2">
            <a:extLst>
              <a:ext uri="{FF2B5EF4-FFF2-40B4-BE49-F238E27FC236}">
                <a16:creationId xmlns:a16="http://schemas.microsoft.com/office/drawing/2014/main" id="{A8D619D9-393C-42FC-939B-4BC22F942690}"/>
              </a:ext>
            </a:extLst>
          </p:cNvPr>
          <p:cNvSpPr txBox="1"/>
          <p:nvPr/>
        </p:nvSpPr>
        <p:spPr>
          <a:xfrm>
            <a:off x="853440" y="5582729"/>
            <a:ext cx="6908800" cy="923330"/>
          </a:xfrm>
          <a:prstGeom prst="rect">
            <a:avLst/>
          </a:prstGeom>
          <a:noFill/>
        </p:spPr>
        <p:txBody>
          <a:bodyPr wrap="square" rtlCol="0">
            <a:spAutoFit/>
          </a:bodyPr>
          <a:lstStyle/>
          <a:p>
            <a:r>
              <a:rPr lang="fr-FR" dirty="0">
                <a:solidFill>
                  <a:schemeClr val="bg1"/>
                </a:solidFill>
              </a:rPr>
              <a:t>Cours: Equipe EI UGA Grenoble</a:t>
            </a:r>
          </a:p>
          <a:p>
            <a:r>
              <a:rPr lang="fr-FR" dirty="0">
                <a:solidFill>
                  <a:schemeClr val="bg1"/>
                </a:solidFill>
              </a:rPr>
              <a:t>Formatrice: Claire Margalho </a:t>
            </a:r>
            <a:r>
              <a:rPr lang="fr-FR" dirty="0">
                <a:solidFill>
                  <a:schemeClr val="bg1"/>
                </a:solidFill>
                <a:hlinkClick r:id="rId3">
                  <a:extLst>
                    <a:ext uri="{A12FA001-AC4F-418D-AE19-62706E023703}">
                      <ahyp:hlinkClr xmlns:ahyp="http://schemas.microsoft.com/office/drawing/2018/hyperlinkcolor" val="tx"/>
                    </a:ext>
                  </a:extLst>
                </a:hlinkClick>
              </a:rPr>
              <a:t>claire.margalho@univ-grenoble-alpes.fr</a:t>
            </a:r>
            <a:endParaRPr lang="fr-FR" dirty="0">
              <a:solidFill>
                <a:schemeClr val="bg1"/>
              </a:solidFill>
            </a:endParaRPr>
          </a:p>
          <a:p>
            <a:r>
              <a:rPr lang="fr-FR" dirty="0">
                <a:solidFill>
                  <a:schemeClr val="bg1"/>
                </a:solidFill>
              </a:rPr>
              <a:t>Vendredi 29 mai 2026 </a:t>
            </a:r>
          </a:p>
        </p:txBody>
      </p:sp>
    </p:spTree>
    <p:extLst>
      <p:ext uri="{BB962C8B-B14F-4D97-AF65-F5344CB8AC3E}">
        <p14:creationId xmlns:p14="http://schemas.microsoft.com/office/powerpoint/2010/main" val="161508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3"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2" name="ZoneTexte 1">
            <a:extLst>
              <a:ext uri="{FF2B5EF4-FFF2-40B4-BE49-F238E27FC236}">
                <a16:creationId xmlns:a16="http://schemas.microsoft.com/office/drawing/2014/main" id="{D8E05F0D-8961-461E-A833-7F4D95F62693}"/>
              </a:ext>
            </a:extLst>
          </p:cNvPr>
          <p:cNvSpPr txBox="1"/>
          <p:nvPr/>
        </p:nvSpPr>
        <p:spPr>
          <a:xfrm>
            <a:off x="2619839" y="1127642"/>
            <a:ext cx="9267361" cy="6001643"/>
          </a:xfrm>
          <a:prstGeom prst="rect">
            <a:avLst/>
          </a:prstGeom>
          <a:noFill/>
        </p:spPr>
        <p:txBody>
          <a:bodyPr wrap="square" rtlCol="0">
            <a:spAutoFit/>
          </a:bodyPr>
          <a:lstStyle/>
          <a:p>
            <a:r>
              <a:rPr lang="fr-FR" sz="2400" b="1" dirty="0">
                <a:highlight>
                  <a:srgbClr val="FF00FF"/>
                </a:highlight>
              </a:rPr>
              <a:t>Les futures dispositions </a:t>
            </a:r>
            <a:r>
              <a:rPr lang="fr-FR" sz="2400" b="1" dirty="0"/>
              <a:t>:</a:t>
            </a:r>
          </a:p>
          <a:p>
            <a:pPr>
              <a:lnSpc>
                <a:spcPct val="150000"/>
              </a:lnSpc>
            </a:pPr>
            <a:r>
              <a:rPr lang="fr-FR" dirty="0"/>
              <a:t>Lors de la conférence nationale du handicap(CNH) qui s’est tenue le 26 avril 2023, le Président de la République a annoncé des mesures à venir  :</a:t>
            </a:r>
          </a:p>
          <a:p>
            <a:pPr lvl="1">
              <a:lnSpc>
                <a:spcPct val="150000"/>
              </a:lnSpc>
              <a:buFont typeface="Arial" panose="020B0604020202020204" pitchFamily="34" charset="0"/>
              <a:buChar char="•"/>
            </a:pPr>
            <a:r>
              <a:rPr lang="fr-FR" dirty="0"/>
              <a:t> La création d’un fond pour renforcer l’accès à de matériel pédagogique adapté;</a:t>
            </a:r>
          </a:p>
          <a:p>
            <a:pPr lvl="1">
              <a:lnSpc>
                <a:spcPct val="150000"/>
              </a:lnSpc>
              <a:buFont typeface="Arial" panose="020B0604020202020204" pitchFamily="34" charset="0"/>
              <a:buChar char="•"/>
            </a:pPr>
            <a:r>
              <a:rPr lang="fr-FR" dirty="0"/>
              <a:t> La transformation des </a:t>
            </a:r>
            <a:r>
              <a:rPr lang="fr-FR" dirty="0" err="1"/>
              <a:t>Pial</a:t>
            </a:r>
            <a:r>
              <a:rPr lang="fr-FR" dirty="0"/>
              <a:t> en </a:t>
            </a:r>
            <a:r>
              <a:rPr lang="fr-FR" b="1" dirty="0">
                <a:solidFill>
                  <a:srgbClr val="FF0000"/>
                </a:solidFill>
              </a:rPr>
              <a:t>PAS</a:t>
            </a:r>
            <a:r>
              <a:rPr lang="fr-FR" dirty="0"/>
              <a:t> (Pôles d’Appui à la Scolarité);</a:t>
            </a:r>
          </a:p>
          <a:p>
            <a:pPr lvl="1">
              <a:lnSpc>
                <a:spcPct val="150000"/>
              </a:lnSpc>
              <a:buFont typeface="Arial" panose="020B0604020202020204" pitchFamily="34" charset="0"/>
              <a:buChar char="•"/>
            </a:pPr>
            <a:r>
              <a:rPr lang="fr-FR" dirty="0"/>
              <a:t> La création d’un métier </a:t>
            </a:r>
            <a:r>
              <a:rPr lang="fr-FR" dirty="0">
                <a:solidFill>
                  <a:schemeClr val="tx1"/>
                </a:solidFill>
              </a:rPr>
              <a:t>d</a:t>
            </a:r>
            <a:r>
              <a:rPr lang="fr-FR" dirty="0">
                <a:solidFill>
                  <a:srgbClr val="FF0000"/>
                </a:solidFill>
              </a:rPr>
              <a:t>’accompagnant à la réussite éducative </a:t>
            </a:r>
            <a:r>
              <a:rPr lang="fr-FR" dirty="0"/>
              <a:t>(devenir des AESH ?)</a:t>
            </a:r>
          </a:p>
          <a:p>
            <a:pPr lvl="1">
              <a:lnSpc>
                <a:spcPct val="150000"/>
              </a:lnSpc>
              <a:buFont typeface="Arial" panose="020B0604020202020204" pitchFamily="34" charset="0"/>
              <a:buChar char="•"/>
            </a:pPr>
            <a:r>
              <a:rPr lang="fr-FR" dirty="0"/>
              <a:t> la création d'un référent handicap dans chaque établissement et circonscription du premier degré ;</a:t>
            </a:r>
          </a:p>
          <a:p>
            <a:pPr lvl="1">
              <a:lnSpc>
                <a:spcPct val="150000"/>
              </a:lnSpc>
              <a:buFont typeface="Arial" panose="020B0604020202020204" pitchFamily="34" charset="0"/>
              <a:buChar char="•"/>
            </a:pPr>
            <a:r>
              <a:rPr lang="fr-FR" dirty="0"/>
              <a:t> Le déploiement d'un plan de formation des équipes pédagogiques dans chaque académie à la rentrée 2024 ;</a:t>
            </a:r>
          </a:p>
          <a:p>
            <a:pPr lvl="1">
              <a:lnSpc>
                <a:spcPct val="150000"/>
              </a:lnSpc>
              <a:buFont typeface="Arial" panose="020B0604020202020204" pitchFamily="34" charset="0"/>
              <a:buChar char="•"/>
            </a:pPr>
            <a:r>
              <a:rPr lang="fr-FR" dirty="0"/>
              <a:t> Le déploiement d'équipes mobiles médico-sociales ;</a:t>
            </a:r>
          </a:p>
          <a:p>
            <a:pPr lvl="1">
              <a:lnSpc>
                <a:spcPct val="150000"/>
              </a:lnSpc>
              <a:buFont typeface="Arial" panose="020B0604020202020204" pitchFamily="34" charset="0"/>
              <a:buChar char="•"/>
            </a:pPr>
            <a:r>
              <a:rPr lang="fr-FR" dirty="0"/>
              <a:t> La possibilité de faire intervenir des professionnels de santé dans les murs de l'École ;</a:t>
            </a:r>
          </a:p>
          <a:p>
            <a:pPr lvl="1">
              <a:lnSpc>
                <a:spcPct val="150000"/>
              </a:lnSpc>
              <a:buFont typeface="Arial" panose="020B0604020202020204" pitchFamily="34" charset="0"/>
              <a:buChar char="•"/>
            </a:pPr>
            <a:r>
              <a:rPr lang="fr-FR" dirty="0"/>
              <a:t> Le déploiement de 100 projets d'IME dans les écoles.</a:t>
            </a:r>
          </a:p>
          <a:p>
            <a:pPr indent="-285750"/>
            <a:r>
              <a:rPr lang="fr-FR" dirty="0"/>
              <a:t> </a:t>
            </a:r>
            <a:r>
              <a:rPr lang="fr-FR" b="1" dirty="0">
                <a:solidFill>
                  <a:srgbClr val="FF0000"/>
                </a:solidFill>
              </a:rPr>
              <a:t>Échéance ? Moyens ?</a:t>
            </a:r>
            <a:endParaRPr lang="fr-FR" dirty="0">
              <a:solidFill>
                <a:srgbClr val="FF0000"/>
              </a:solidFill>
            </a:endParaRPr>
          </a:p>
          <a:p>
            <a:endParaRPr lang="fr-FR" dirty="0"/>
          </a:p>
        </p:txBody>
      </p:sp>
      <p:sp>
        <p:nvSpPr>
          <p:cNvPr id="8" name="ZoneTexte 7">
            <a:extLst>
              <a:ext uri="{FF2B5EF4-FFF2-40B4-BE49-F238E27FC236}">
                <a16:creationId xmlns:a16="http://schemas.microsoft.com/office/drawing/2014/main" id="{594FE211-42A1-4DF1-9B4C-B7D2391F253E}"/>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tx2">
                    <a:lumMod val="75000"/>
                  </a:schemeClr>
                </a:solidFill>
              </a:rPr>
              <a:t>1°) Les missions de l’AESH, gestes, limites et biais</a:t>
            </a:r>
          </a:p>
          <a:p>
            <a:endParaRPr lang="fr-FR" b="1" dirty="0">
              <a:solidFill>
                <a:schemeClr val="bg2">
                  <a:lumMod val="50000"/>
                </a:schemeClr>
              </a:solidFill>
            </a:endParaRPr>
          </a:p>
          <a:p>
            <a:r>
              <a:rPr lang="fr-FR" b="1" dirty="0">
                <a:solidFill>
                  <a:schemeClr val="bg2">
                    <a:lumMod val="50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7" name="Titre 1">
            <a:extLst>
              <a:ext uri="{FF2B5EF4-FFF2-40B4-BE49-F238E27FC236}">
                <a16:creationId xmlns:a16="http://schemas.microsoft.com/office/drawing/2014/main" id="{DC0518F0-DE15-422E-BF61-C3DCB6E1B165}"/>
              </a:ext>
            </a:extLst>
          </p:cNvPr>
          <p:cNvSpPr txBox="1">
            <a:spLocks/>
          </p:cNvSpPr>
          <p:nvPr/>
        </p:nvSpPr>
        <p:spPr>
          <a:xfrm>
            <a:off x="3009418" y="198086"/>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1 : Repères historiques</a:t>
            </a:r>
            <a:endParaRPr lang="fr-FR" sz="2667" dirty="0">
              <a:latin typeface="Arial" pitchFamily="34" charset="0"/>
              <a:ea typeface="+mj-ea"/>
              <a:cs typeface="Arial" pitchFamily="34" charset="0"/>
            </a:endParaRPr>
          </a:p>
        </p:txBody>
      </p:sp>
    </p:spTree>
    <p:extLst>
      <p:ext uri="{BB962C8B-B14F-4D97-AF65-F5344CB8AC3E}">
        <p14:creationId xmlns:p14="http://schemas.microsoft.com/office/powerpoint/2010/main" val="7710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1A5B19F6-836C-A8AC-0413-DE4B1EEB01D2}"/>
              </a:ext>
            </a:extLst>
          </p:cNvPr>
          <p:cNvSpPr/>
          <p:nvPr/>
        </p:nvSpPr>
        <p:spPr>
          <a:xfrm>
            <a:off x="7482468" y="2624344"/>
            <a:ext cx="4163050" cy="1278583"/>
          </a:xfrm>
          <a:prstGeom prst="roundRect">
            <a:avLst/>
          </a:prstGeom>
          <a:solidFill>
            <a:schemeClr val="accent1">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p:nvPr>
        </p:nvSpPr>
        <p:spPr>
          <a:xfrm>
            <a:off x="3009418" y="1316766"/>
            <a:ext cx="8534400" cy="1752600"/>
          </a:xfrm>
        </p:spPr>
        <p:txBody>
          <a:bodyPr/>
          <a:lstStyle/>
          <a:p>
            <a:endParaRPr lang="fr-FR" dirty="0"/>
          </a:p>
          <a:p>
            <a:pPr algn="l"/>
            <a:endParaRPr lang="fr-FR" dirty="0"/>
          </a:p>
        </p:txBody>
      </p:sp>
      <p:pic>
        <p:nvPicPr>
          <p:cNvPr id="7" name="Picture 2"/>
          <p:cNvPicPr>
            <a:picLocks noChangeAspect="1" noChangeArrowheads="1"/>
          </p:cNvPicPr>
          <p:nvPr/>
        </p:nvPicPr>
        <p:blipFill>
          <a:blip r:embed="rId3" cstate="print"/>
          <a:srcRect l="24635" b="53571"/>
          <a:stretch>
            <a:fillRect/>
          </a:stretch>
        </p:blipFill>
        <p:spPr bwMode="auto">
          <a:xfrm>
            <a:off x="0" y="0"/>
            <a:ext cx="2447595"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340" y="6021289"/>
            <a:ext cx="2250992" cy="683783"/>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32656" y="-130628"/>
            <a:ext cx="2476500" cy="68834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12" name="ZoneTexte 11"/>
          <p:cNvSpPr txBox="1"/>
          <p:nvPr/>
        </p:nvSpPr>
        <p:spPr>
          <a:xfrm>
            <a:off x="2668106" y="3788635"/>
            <a:ext cx="9217024" cy="830997"/>
          </a:xfrm>
          <a:prstGeom prst="rect">
            <a:avLst/>
          </a:prstGeom>
          <a:noFill/>
        </p:spPr>
        <p:txBody>
          <a:bodyPr wrap="square" rtlCol="0">
            <a:spAutoFit/>
          </a:bodyPr>
          <a:lstStyle/>
          <a:p>
            <a:endParaRPr lang="fr-FR" sz="2400" b="1" dirty="0"/>
          </a:p>
          <a:p>
            <a:endParaRPr lang="fr-FR" sz="2400" b="1" dirty="0"/>
          </a:p>
        </p:txBody>
      </p:sp>
      <p:sp>
        <p:nvSpPr>
          <p:cNvPr id="9" name="Titre 1">
            <a:extLst>
              <a:ext uri="{FF2B5EF4-FFF2-40B4-BE49-F238E27FC236}">
                <a16:creationId xmlns:a16="http://schemas.microsoft.com/office/drawing/2014/main" id="{6256ADC0-B9F1-4E8B-B317-7472D6D9554F}"/>
              </a:ext>
            </a:extLst>
          </p:cNvPr>
          <p:cNvSpPr txBox="1">
            <a:spLocks/>
          </p:cNvSpPr>
          <p:nvPr/>
        </p:nvSpPr>
        <p:spPr>
          <a:xfrm>
            <a:off x="3009418" y="198086"/>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1: A vous de jouer!</a:t>
            </a:r>
            <a:endParaRPr lang="fr-FR" sz="2667" dirty="0">
              <a:latin typeface="Arial" pitchFamily="34" charset="0"/>
              <a:ea typeface="+mj-ea"/>
              <a:cs typeface="Arial" pitchFamily="34" charset="0"/>
            </a:endParaRPr>
          </a:p>
        </p:txBody>
      </p:sp>
      <p:pic>
        <p:nvPicPr>
          <p:cNvPr id="4" name="Image 3">
            <a:extLst>
              <a:ext uri="{FF2B5EF4-FFF2-40B4-BE49-F238E27FC236}">
                <a16:creationId xmlns:a16="http://schemas.microsoft.com/office/drawing/2014/main" id="{D8E64928-51F4-4528-A367-0F136A63CD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7468" y="1015030"/>
            <a:ext cx="4368140" cy="1609314"/>
          </a:xfrm>
          <a:prstGeom prst="rect">
            <a:avLst/>
          </a:prstGeom>
        </p:spPr>
      </p:pic>
      <p:sp>
        <p:nvSpPr>
          <p:cNvPr id="5" name="ZoneTexte 4">
            <a:extLst>
              <a:ext uri="{FF2B5EF4-FFF2-40B4-BE49-F238E27FC236}">
                <a16:creationId xmlns:a16="http://schemas.microsoft.com/office/drawing/2014/main" id="{DCB9275C-2DA1-435C-908B-FEEC98A18820}"/>
              </a:ext>
            </a:extLst>
          </p:cNvPr>
          <p:cNvSpPr txBox="1"/>
          <p:nvPr/>
        </p:nvSpPr>
        <p:spPr>
          <a:xfrm>
            <a:off x="4259098" y="4115156"/>
            <a:ext cx="7093819" cy="2031325"/>
          </a:xfrm>
          <a:prstGeom prst="rect">
            <a:avLst/>
          </a:prstGeom>
          <a:noFill/>
          <a:ln>
            <a:solidFill>
              <a:schemeClr val="tx1"/>
            </a:solidFill>
          </a:ln>
        </p:spPr>
        <p:txBody>
          <a:bodyPr wrap="square" rtlCol="0">
            <a:spAutoFit/>
          </a:bodyPr>
          <a:lstStyle/>
          <a:p>
            <a:pPr marL="342900" indent="-342900">
              <a:buFont typeface="+mj-lt"/>
              <a:buAutoNum type="arabicPeriod"/>
            </a:pPr>
            <a:r>
              <a:rPr lang="fr-FR" dirty="0"/>
              <a:t>Listez toutes les tâches que les AESH peuvent remplir dans le cadre de cadre de leurs missions.</a:t>
            </a:r>
          </a:p>
          <a:p>
            <a:pPr marL="285750" indent="-285750">
              <a:buFont typeface="Arial" panose="020B0604020202020204" pitchFamily="34" charset="0"/>
              <a:buChar char="•"/>
            </a:pPr>
            <a:r>
              <a:rPr lang="fr-FR" dirty="0"/>
              <a:t>Classez les selon des critères que vous aurez choisi.</a:t>
            </a:r>
          </a:p>
          <a:p>
            <a:pPr marL="285750" indent="-285750">
              <a:buFont typeface="Arial" panose="020B0604020202020204" pitchFamily="34" charset="0"/>
              <a:buChar char="•"/>
            </a:pPr>
            <a:r>
              <a:rPr lang="fr-FR" dirty="0"/>
              <a:t>Tenez compte des différentes classes/structures dans lesquels ils peuvent exercer.</a:t>
            </a:r>
          </a:p>
          <a:p>
            <a:pPr marL="342900" indent="-342900">
              <a:buFont typeface="+mj-lt"/>
              <a:buAutoNum type="arabicPeriod" startAt="2"/>
            </a:pPr>
            <a:r>
              <a:rPr lang="fr-FR" dirty="0"/>
              <a:t>Indiquez les points de vigilance</a:t>
            </a:r>
          </a:p>
          <a:p>
            <a:pPr marL="342900" indent="-342900">
              <a:buFont typeface="+mj-lt"/>
              <a:buAutoNum type="arabicPeriod" startAt="2"/>
            </a:pPr>
            <a:r>
              <a:rPr lang="fr-FR" dirty="0"/>
              <a:t>Indiquez ce qu’est une collaboration productive PE/AESH</a:t>
            </a:r>
          </a:p>
        </p:txBody>
      </p:sp>
      <p:pic>
        <p:nvPicPr>
          <p:cNvPr id="11" name="Image 10">
            <a:extLst>
              <a:ext uri="{FF2B5EF4-FFF2-40B4-BE49-F238E27FC236}">
                <a16:creationId xmlns:a16="http://schemas.microsoft.com/office/drawing/2014/main" id="{2A645CE8-1D0A-4357-A5DA-803BAA192563}"/>
              </a:ext>
            </a:extLst>
          </p:cNvPr>
          <p:cNvPicPr>
            <a:picLocks noChangeAspect="1"/>
          </p:cNvPicPr>
          <p:nvPr/>
        </p:nvPicPr>
        <p:blipFill>
          <a:blip r:embed="rId7"/>
          <a:stretch>
            <a:fillRect/>
          </a:stretch>
        </p:blipFill>
        <p:spPr>
          <a:xfrm>
            <a:off x="462401" y="2220682"/>
            <a:ext cx="5893103" cy="1371670"/>
          </a:xfrm>
          <a:prstGeom prst="rect">
            <a:avLst/>
          </a:prstGeom>
        </p:spPr>
      </p:pic>
      <p:pic>
        <p:nvPicPr>
          <p:cNvPr id="6" name="Image 5">
            <a:extLst>
              <a:ext uri="{FF2B5EF4-FFF2-40B4-BE49-F238E27FC236}">
                <a16:creationId xmlns:a16="http://schemas.microsoft.com/office/drawing/2014/main" id="{C1A01F99-7E3A-79DE-A835-62CED83E66B5}"/>
              </a:ext>
            </a:extLst>
          </p:cNvPr>
          <p:cNvPicPr>
            <a:picLocks noChangeAspect="1"/>
          </p:cNvPicPr>
          <p:nvPr/>
        </p:nvPicPr>
        <p:blipFill>
          <a:blip r:embed="rId8"/>
          <a:stretch>
            <a:fillRect/>
          </a:stretch>
        </p:blipFill>
        <p:spPr>
          <a:xfrm>
            <a:off x="7624410" y="2828315"/>
            <a:ext cx="2425351" cy="830997"/>
          </a:xfrm>
          <a:prstGeom prst="rect">
            <a:avLst/>
          </a:prstGeom>
        </p:spPr>
      </p:pic>
      <p:pic>
        <p:nvPicPr>
          <p:cNvPr id="13" name="Image 12">
            <a:extLst>
              <a:ext uri="{FF2B5EF4-FFF2-40B4-BE49-F238E27FC236}">
                <a16:creationId xmlns:a16="http://schemas.microsoft.com/office/drawing/2014/main" id="{7513A113-B51B-911D-EA45-8D1B35DCAB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8441" y="2703873"/>
            <a:ext cx="1071693" cy="1084762"/>
          </a:xfrm>
          <a:prstGeom prst="rect">
            <a:avLst/>
          </a:prstGeom>
        </p:spPr>
      </p:pic>
      <p:pic>
        <p:nvPicPr>
          <p:cNvPr id="10" name="Image 9">
            <a:extLst>
              <a:ext uri="{FF2B5EF4-FFF2-40B4-BE49-F238E27FC236}">
                <a16:creationId xmlns:a16="http://schemas.microsoft.com/office/drawing/2014/main" id="{1E1B3DE8-29F7-05BA-AAF7-9387B9D4F1DE}"/>
              </a:ext>
            </a:extLst>
          </p:cNvPr>
          <p:cNvPicPr>
            <a:picLocks noChangeAspect="1"/>
          </p:cNvPicPr>
          <p:nvPr/>
        </p:nvPicPr>
        <p:blipFill>
          <a:blip r:embed="rId10"/>
          <a:stretch>
            <a:fillRect/>
          </a:stretch>
        </p:blipFill>
        <p:spPr>
          <a:xfrm>
            <a:off x="306870" y="4496268"/>
            <a:ext cx="3740342" cy="1200212"/>
          </a:xfrm>
          <a:prstGeom prst="rect">
            <a:avLst/>
          </a:prstGeom>
        </p:spPr>
      </p:pic>
      <p:pic>
        <p:nvPicPr>
          <p:cNvPr id="17" name="Image 16">
            <a:extLst>
              <a:ext uri="{FF2B5EF4-FFF2-40B4-BE49-F238E27FC236}">
                <a16:creationId xmlns:a16="http://schemas.microsoft.com/office/drawing/2014/main" id="{911C15D7-1250-BB5E-7A1D-BB3F1573F2C9}"/>
              </a:ext>
            </a:extLst>
          </p:cNvPr>
          <p:cNvPicPr>
            <a:picLocks noChangeAspect="1"/>
          </p:cNvPicPr>
          <p:nvPr/>
        </p:nvPicPr>
        <p:blipFill>
          <a:blip r:embed="rId11"/>
          <a:stretch>
            <a:fillRect/>
          </a:stretch>
        </p:blipFill>
        <p:spPr>
          <a:xfrm>
            <a:off x="313840" y="3985542"/>
            <a:ext cx="3149762" cy="958899"/>
          </a:xfrm>
          <a:prstGeom prst="rect">
            <a:avLst/>
          </a:prstGeom>
        </p:spPr>
      </p:pic>
      <p:cxnSp>
        <p:nvCxnSpPr>
          <p:cNvPr id="19" name="Connecteur droit avec flèche 18">
            <a:extLst>
              <a:ext uri="{FF2B5EF4-FFF2-40B4-BE49-F238E27FC236}">
                <a16:creationId xmlns:a16="http://schemas.microsoft.com/office/drawing/2014/main" id="{5D9E0E63-704A-EFCB-EA7A-F1163B3FA413}"/>
              </a:ext>
            </a:extLst>
          </p:cNvPr>
          <p:cNvCxnSpPr>
            <a:cxnSpLocks/>
          </p:cNvCxnSpPr>
          <p:nvPr/>
        </p:nvCxnSpPr>
        <p:spPr>
          <a:xfrm flipH="1">
            <a:off x="2757684" y="3783705"/>
            <a:ext cx="1497663" cy="14902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0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778C4-4050-82FE-315C-91BD1EF7AAEE}"/>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DEA4E91A-B5E8-F574-5D38-6D9B5FBC3E85}"/>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C81DE63F-9D1A-CCE2-9E7F-4E9D726A9BA8}"/>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38202ECA-7D9C-FAB0-71B7-B5EB828EF788}"/>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075150C3-011C-2A0E-5EFE-07265E96B2BC}"/>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C60F314B-7237-8656-D605-C69E6E1C0A59}"/>
              </a:ext>
            </a:extLst>
          </p:cNvPr>
          <p:cNvSpPr txBox="1"/>
          <p:nvPr/>
        </p:nvSpPr>
        <p:spPr>
          <a:xfrm>
            <a:off x="2831637" y="1700809"/>
            <a:ext cx="9025003" cy="461665"/>
          </a:xfrm>
          <a:prstGeom prst="rect">
            <a:avLst/>
          </a:prstGeom>
          <a:noFill/>
        </p:spPr>
        <p:txBody>
          <a:bodyPr wrap="square" rtlCol="0">
            <a:spAutoFit/>
          </a:bodyPr>
          <a:lstStyle/>
          <a:p>
            <a:pPr marL="457189" indent="-457189">
              <a:buFont typeface="+mj-lt"/>
              <a:buAutoNum type="arabicPeriod" startAt="2"/>
            </a:pPr>
            <a:r>
              <a:rPr lang="fr-FR" sz="2400" dirty="0"/>
              <a:t>Représentations</a:t>
            </a:r>
            <a:endParaRPr lang="fr-FR" sz="2400" i="1" dirty="0"/>
          </a:p>
        </p:txBody>
      </p:sp>
      <p:sp>
        <p:nvSpPr>
          <p:cNvPr id="6" name="Titre 1">
            <a:extLst>
              <a:ext uri="{FF2B5EF4-FFF2-40B4-BE49-F238E27FC236}">
                <a16:creationId xmlns:a16="http://schemas.microsoft.com/office/drawing/2014/main" id="{4B56A165-3AD3-0788-1E5A-9A81C835196B}"/>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66FF1145-8319-5B92-D30B-D131B4A1E438}"/>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pic>
        <p:nvPicPr>
          <p:cNvPr id="5" name="Picture 2">
            <a:extLst>
              <a:ext uri="{FF2B5EF4-FFF2-40B4-BE49-F238E27FC236}">
                <a16:creationId xmlns:a16="http://schemas.microsoft.com/office/drawing/2014/main" id="{607B5B45-5D7F-551D-7253-68A2EF21B7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8850"/>
          <a:stretch>
            <a:fillRect/>
          </a:stretch>
        </p:blipFill>
        <p:spPr bwMode="auto">
          <a:xfrm>
            <a:off x="2927649" y="2660915"/>
            <a:ext cx="8839809" cy="49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 Box 3">
            <a:extLst>
              <a:ext uri="{FF2B5EF4-FFF2-40B4-BE49-F238E27FC236}">
                <a16:creationId xmlns:a16="http://schemas.microsoft.com/office/drawing/2014/main" id="{208CF0E8-61F7-97AA-DE62-6CC22630B91C}"/>
              </a:ext>
            </a:extLst>
          </p:cNvPr>
          <p:cNvSpPr txBox="1">
            <a:spLocks noChangeArrowheads="1"/>
          </p:cNvSpPr>
          <p:nvPr/>
        </p:nvSpPr>
        <p:spPr bwMode="auto">
          <a:xfrm>
            <a:off x="2927648" y="2210591"/>
            <a:ext cx="6432549" cy="3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74112" rIns="120000" bIns="60000"/>
          <a:lstStyle>
            <a:lvl1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9pPr>
          </a:lstStyle>
          <a:p>
            <a:pPr eaLnBrk="1"/>
            <a:r>
              <a:rPr lang="fr-FR" altLang="fr-FR" sz="1200" dirty="0">
                <a:solidFill>
                  <a:srgbClr val="000000"/>
                </a:solidFill>
              </a:rPr>
              <a:t>Sources : D. </a:t>
            </a:r>
            <a:r>
              <a:rPr lang="fr-FR" altLang="fr-FR" sz="1200" dirty="0" err="1">
                <a:solidFill>
                  <a:srgbClr val="000000"/>
                </a:solidFill>
              </a:rPr>
              <a:t>Heissat</a:t>
            </a:r>
            <a:r>
              <a:rPr lang="fr-FR" altLang="fr-FR" sz="1200" dirty="0">
                <a:solidFill>
                  <a:srgbClr val="000000"/>
                </a:solidFill>
              </a:rPr>
              <a:t> (synthèse de témoignages d’enseignants spé)</a:t>
            </a:r>
          </a:p>
        </p:txBody>
      </p:sp>
      <p:graphicFrame>
        <p:nvGraphicFramePr>
          <p:cNvPr id="8" name="Tableau 7">
            <a:extLst>
              <a:ext uri="{FF2B5EF4-FFF2-40B4-BE49-F238E27FC236}">
                <a16:creationId xmlns:a16="http://schemas.microsoft.com/office/drawing/2014/main" id="{8E920765-0344-0CB8-2B02-D7CFDDED0D4B}"/>
              </a:ext>
            </a:extLst>
          </p:cNvPr>
          <p:cNvGraphicFramePr>
            <a:graphicFrameLocks noGrp="1"/>
          </p:cNvGraphicFramePr>
          <p:nvPr>
            <p:extLst>
              <p:ext uri="{D42A27DB-BD31-4B8C-83A1-F6EECF244321}">
                <p14:modId xmlns:p14="http://schemas.microsoft.com/office/powerpoint/2010/main" val="662197107"/>
              </p:ext>
            </p:extLst>
          </p:nvPr>
        </p:nvGraphicFramePr>
        <p:xfrm>
          <a:off x="2927649" y="3124752"/>
          <a:ext cx="8783868" cy="3376589"/>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1832403258"/>
                    </a:ext>
                  </a:extLst>
                </a:gridCol>
                <a:gridCol w="2784309">
                  <a:extLst>
                    <a:ext uri="{9D8B030D-6E8A-4147-A177-3AD203B41FA5}">
                      <a16:colId xmlns:a16="http://schemas.microsoft.com/office/drawing/2014/main" val="4030122453"/>
                    </a:ext>
                  </a:extLst>
                </a:gridCol>
                <a:gridCol w="2831207">
                  <a:extLst>
                    <a:ext uri="{9D8B030D-6E8A-4147-A177-3AD203B41FA5}">
                      <a16:colId xmlns:a16="http://schemas.microsoft.com/office/drawing/2014/main" val="2598808458"/>
                    </a:ext>
                  </a:extLst>
                </a:gridCol>
              </a:tblGrid>
              <a:tr h="3376589">
                <a:tc>
                  <a:txBody>
                    <a:bodyPr/>
                    <a:lstStyle/>
                    <a:p>
                      <a:pPr marL="171450" indent="-171450">
                        <a:buFont typeface="Arial" panose="020B0604020202020204" pitchFamily="34" charset="0"/>
                        <a:buChar char="•"/>
                      </a:pPr>
                      <a:endParaRPr lang="fr-FR" sz="1500" b="0" dirty="0"/>
                    </a:p>
                    <a:p>
                      <a:pPr marL="171450" indent="-171450">
                        <a:buFont typeface="Arial" panose="020B0604020202020204" pitchFamily="34" charset="0"/>
                        <a:buChar char="•"/>
                      </a:pPr>
                      <a:endParaRPr lang="fr-FR" sz="1500" b="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indent="-171450">
                        <a:buFont typeface="Arial" panose="020B0604020202020204" pitchFamily="34" charset="0"/>
                        <a:buChar char="•"/>
                      </a:pPr>
                      <a:endParaRPr lang="fr-FR" sz="1500" b="0" dirty="0"/>
                    </a:p>
                    <a:p>
                      <a:pPr marL="171450" indent="-171450">
                        <a:buFont typeface="Arial" panose="020B0604020202020204" pitchFamily="34" charset="0"/>
                        <a:buChar char="•"/>
                      </a:pPr>
                      <a:endParaRPr lang="fr-FR" sz="1500" b="0" dirty="0"/>
                    </a:p>
                    <a:p>
                      <a:pPr marL="171450" indent="-171450">
                        <a:buFont typeface="Arial" panose="020B0604020202020204" pitchFamily="34" charset="0"/>
                        <a:buChar char="•"/>
                      </a:pPr>
                      <a:endParaRPr lang="fr-FR" sz="1500" b="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indent="-171450">
                        <a:buFont typeface="Arial" panose="020B0604020202020204" pitchFamily="34" charset="0"/>
                        <a:buChar char="•"/>
                      </a:pPr>
                      <a:endParaRPr lang="fr-FR" sz="1500" b="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5583618"/>
                  </a:ext>
                </a:extLst>
              </a:tr>
            </a:tbl>
          </a:graphicData>
        </a:graphic>
      </p:graphicFrame>
    </p:spTree>
    <p:extLst>
      <p:ext uri="{BB962C8B-B14F-4D97-AF65-F5344CB8AC3E}">
        <p14:creationId xmlns:p14="http://schemas.microsoft.com/office/powerpoint/2010/main" val="405882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778C4-4050-82FE-315C-91BD1EF7AAEE}"/>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DEA4E91A-B5E8-F574-5D38-6D9B5FBC3E85}"/>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C81DE63F-9D1A-CCE2-9E7F-4E9D726A9BA8}"/>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38202ECA-7D9C-FAB0-71B7-B5EB828EF788}"/>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075150C3-011C-2A0E-5EFE-07265E96B2BC}"/>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C60F314B-7237-8656-D605-C69E6E1C0A59}"/>
              </a:ext>
            </a:extLst>
          </p:cNvPr>
          <p:cNvSpPr txBox="1"/>
          <p:nvPr/>
        </p:nvSpPr>
        <p:spPr>
          <a:xfrm>
            <a:off x="2831637" y="1700809"/>
            <a:ext cx="9025003" cy="461665"/>
          </a:xfrm>
          <a:prstGeom prst="rect">
            <a:avLst/>
          </a:prstGeom>
          <a:noFill/>
        </p:spPr>
        <p:txBody>
          <a:bodyPr wrap="square" rtlCol="0">
            <a:spAutoFit/>
          </a:bodyPr>
          <a:lstStyle/>
          <a:p>
            <a:pPr marL="457189" indent="-457189">
              <a:buFont typeface="+mj-lt"/>
              <a:buAutoNum type="arabicPeriod" startAt="2"/>
            </a:pPr>
            <a:r>
              <a:rPr lang="fr-FR" sz="2400" dirty="0"/>
              <a:t>Représentations</a:t>
            </a:r>
            <a:endParaRPr lang="fr-FR" sz="2400" i="1" dirty="0"/>
          </a:p>
        </p:txBody>
      </p:sp>
      <p:sp>
        <p:nvSpPr>
          <p:cNvPr id="6" name="Titre 1">
            <a:extLst>
              <a:ext uri="{FF2B5EF4-FFF2-40B4-BE49-F238E27FC236}">
                <a16:creationId xmlns:a16="http://schemas.microsoft.com/office/drawing/2014/main" id="{4B56A165-3AD3-0788-1E5A-9A81C835196B}"/>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66FF1145-8319-5B92-D30B-D131B4A1E438}"/>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pic>
        <p:nvPicPr>
          <p:cNvPr id="5" name="Picture 2">
            <a:extLst>
              <a:ext uri="{FF2B5EF4-FFF2-40B4-BE49-F238E27FC236}">
                <a16:creationId xmlns:a16="http://schemas.microsoft.com/office/drawing/2014/main" id="{607B5B45-5D7F-551D-7253-68A2EF21B7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8850"/>
          <a:stretch>
            <a:fillRect/>
          </a:stretch>
        </p:blipFill>
        <p:spPr bwMode="auto">
          <a:xfrm>
            <a:off x="2927649" y="2660915"/>
            <a:ext cx="8839809" cy="49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 Box 3">
            <a:extLst>
              <a:ext uri="{FF2B5EF4-FFF2-40B4-BE49-F238E27FC236}">
                <a16:creationId xmlns:a16="http://schemas.microsoft.com/office/drawing/2014/main" id="{208CF0E8-61F7-97AA-DE62-6CC22630B91C}"/>
              </a:ext>
            </a:extLst>
          </p:cNvPr>
          <p:cNvSpPr txBox="1">
            <a:spLocks noChangeArrowheads="1"/>
          </p:cNvSpPr>
          <p:nvPr/>
        </p:nvSpPr>
        <p:spPr bwMode="auto">
          <a:xfrm>
            <a:off x="2927648" y="2210591"/>
            <a:ext cx="6432549" cy="3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74112" rIns="120000" bIns="60000"/>
          <a:lstStyle>
            <a:lvl1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9pPr>
          </a:lstStyle>
          <a:p>
            <a:pPr eaLnBrk="1"/>
            <a:r>
              <a:rPr lang="fr-FR" altLang="fr-FR" sz="1200" dirty="0">
                <a:solidFill>
                  <a:srgbClr val="000000"/>
                </a:solidFill>
              </a:rPr>
              <a:t>Sources : D. </a:t>
            </a:r>
            <a:r>
              <a:rPr lang="fr-FR" altLang="fr-FR" sz="1200" dirty="0" err="1">
                <a:solidFill>
                  <a:srgbClr val="000000"/>
                </a:solidFill>
              </a:rPr>
              <a:t>Heissat</a:t>
            </a:r>
            <a:r>
              <a:rPr lang="fr-FR" altLang="fr-FR" sz="1200" dirty="0">
                <a:solidFill>
                  <a:srgbClr val="000000"/>
                </a:solidFill>
              </a:rPr>
              <a:t> (synthèse de témoignages d’enseignants spé)</a:t>
            </a:r>
          </a:p>
        </p:txBody>
      </p:sp>
      <p:graphicFrame>
        <p:nvGraphicFramePr>
          <p:cNvPr id="8" name="Tableau 7">
            <a:extLst>
              <a:ext uri="{FF2B5EF4-FFF2-40B4-BE49-F238E27FC236}">
                <a16:creationId xmlns:a16="http://schemas.microsoft.com/office/drawing/2014/main" id="{8E920765-0344-0CB8-2B02-D7CFDDED0D4B}"/>
              </a:ext>
            </a:extLst>
          </p:cNvPr>
          <p:cNvGraphicFramePr>
            <a:graphicFrameLocks noGrp="1"/>
          </p:cNvGraphicFramePr>
          <p:nvPr/>
        </p:nvGraphicFramePr>
        <p:xfrm>
          <a:off x="2927649" y="3124752"/>
          <a:ext cx="8783868" cy="3376589"/>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1832403258"/>
                    </a:ext>
                  </a:extLst>
                </a:gridCol>
                <a:gridCol w="2784309">
                  <a:extLst>
                    <a:ext uri="{9D8B030D-6E8A-4147-A177-3AD203B41FA5}">
                      <a16:colId xmlns:a16="http://schemas.microsoft.com/office/drawing/2014/main" val="4030122453"/>
                    </a:ext>
                  </a:extLst>
                </a:gridCol>
                <a:gridCol w="2831207">
                  <a:extLst>
                    <a:ext uri="{9D8B030D-6E8A-4147-A177-3AD203B41FA5}">
                      <a16:colId xmlns:a16="http://schemas.microsoft.com/office/drawing/2014/main" val="2598808458"/>
                    </a:ext>
                  </a:extLst>
                </a:gridCol>
              </a:tblGrid>
              <a:tr h="3376589">
                <a:tc>
                  <a:txBody>
                    <a:bodyPr/>
                    <a:lstStyle/>
                    <a:p>
                      <a:pPr marL="171450" indent="-171450">
                        <a:buFont typeface="Arial" panose="020B0604020202020204" pitchFamily="34" charset="0"/>
                        <a:buChar char="•"/>
                      </a:pPr>
                      <a:r>
                        <a:rPr lang="fr-FR" sz="1500" b="0" dirty="0"/>
                        <a:t>Transmettre les observations</a:t>
                      </a:r>
                    </a:p>
                    <a:p>
                      <a:pPr marL="171450" indent="-171450">
                        <a:buFont typeface="Arial" panose="020B0604020202020204" pitchFamily="34" charset="0"/>
                        <a:buChar char="•"/>
                      </a:pPr>
                      <a:r>
                        <a:rPr lang="fr-FR" sz="1500" b="0" dirty="0"/>
                        <a:t>Prendre en charge un groupe</a:t>
                      </a:r>
                    </a:p>
                    <a:p>
                      <a:pPr marL="171450" indent="-171450">
                        <a:buFont typeface="Arial" panose="020B0604020202020204" pitchFamily="34" charset="0"/>
                        <a:buChar char="•"/>
                      </a:pPr>
                      <a:r>
                        <a:rPr lang="fr-FR" sz="1500" b="0" dirty="0"/>
                        <a:t>Accompagner les élèves d’un point à un autre (AESH-Co)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dirty="0"/>
                        <a:t>Être </a:t>
                      </a:r>
                      <a:r>
                        <a:rPr lang="fr-FR" sz="1500" b="0" dirty="0" err="1"/>
                        <a:t>présent.e</a:t>
                      </a:r>
                      <a:r>
                        <a:rPr lang="fr-FR" sz="1500" b="0" dirty="0"/>
                        <a:t> aux 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dirty="0"/>
                        <a:t>Préparer du matériel </a:t>
                      </a:r>
                    </a:p>
                    <a:p>
                      <a:pPr marL="171450" indent="-171450">
                        <a:buFont typeface="Arial" panose="020B0604020202020204" pitchFamily="34" charset="0"/>
                        <a:buChar char="•"/>
                      </a:pPr>
                      <a:endParaRPr lang="fr-FR" sz="1500" b="0" dirty="0"/>
                    </a:p>
                    <a:p>
                      <a:pPr marL="171450" indent="-171450">
                        <a:buFont typeface="Arial" panose="020B0604020202020204" pitchFamily="34" charset="0"/>
                        <a:buChar char="•"/>
                      </a:pPr>
                      <a:endParaRPr lang="fr-FR" sz="1500" b="0" dirty="0"/>
                    </a:p>
                  </a:txBody>
                  <a:tcPr marL="121920" marR="121920" marT="60960" marB="60960"/>
                </a:tc>
                <a:tc>
                  <a:txBody>
                    <a:bodyPr/>
                    <a:lstStyle/>
                    <a:p>
                      <a:pPr marL="171450" indent="-171450">
                        <a:buFont typeface="Arial" panose="020B0604020202020204" pitchFamily="34" charset="0"/>
                        <a:buChar char="•"/>
                      </a:pPr>
                      <a:r>
                        <a:rPr lang="fr-FR" sz="1500" b="0" dirty="0"/>
                        <a:t>Avoir la charge du groupe </a:t>
                      </a:r>
                      <a:r>
                        <a:rPr lang="fr-FR" sz="1500" b="0" dirty="0" err="1"/>
                        <a:t>seul.e</a:t>
                      </a:r>
                      <a:endParaRPr lang="fr-FR" sz="1500" b="0" dirty="0"/>
                    </a:p>
                    <a:p>
                      <a:pPr marL="171450" indent="-171450">
                        <a:buFont typeface="Arial" panose="020B0604020202020204" pitchFamily="34" charset="0"/>
                        <a:buChar char="•"/>
                      </a:pPr>
                      <a:r>
                        <a:rPr lang="fr-FR" sz="1500" b="0" dirty="0"/>
                        <a:t>Communiquer avec les familles</a:t>
                      </a:r>
                    </a:p>
                    <a:p>
                      <a:pPr marL="171450" indent="-171450">
                        <a:buFont typeface="Arial" panose="020B0604020202020204" pitchFamily="34" charset="0"/>
                        <a:buChar char="•"/>
                      </a:pPr>
                      <a:r>
                        <a:rPr lang="fr-FR" sz="1500" b="0" dirty="0"/>
                        <a:t>Être </a:t>
                      </a:r>
                      <a:r>
                        <a:rPr lang="fr-FR" sz="1500" b="0" dirty="0" err="1"/>
                        <a:t>présent.e</a:t>
                      </a:r>
                      <a:r>
                        <a:rPr lang="fr-FR" sz="1500" b="0" dirty="0"/>
                        <a:t> aux ESS</a:t>
                      </a:r>
                    </a:p>
                    <a:p>
                      <a:pPr marL="171450" indent="-171450">
                        <a:buFont typeface="Arial" panose="020B0604020202020204" pitchFamily="34" charset="0"/>
                        <a:buChar char="•"/>
                      </a:pPr>
                      <a:r>
                        <a:rPr lang="fr-FR" sz="1500" b="0" dirty="0"/>
                        <a:t>Préparer / nettoyer du matériel</a:t>
                      </a:r>
                    </a:p>
                    <a:p>
                      <a:pPr marL="171450" indent="-171450">
                        <a:buFont typeface="Arial" panose="020B0604020202020204" pitchFamily="34" charset="0"/>
                        <a:buChar char="•"/>
                      </a:pPr>
                      <a:r>
                        <a:rPr lang="fr-FR" sz="1500" b="0" dirty="0"/>
                        <a:t>Préparer du matériel sans concertation avec l’</a:t>
                      </a:r>
                      <a:r>
                        <a:rPr lang="fr-FR" sz="1500" b="0" dirty="0" err="1"/>
                        <a:t>enseignant.e</a:t>
                      </a:r>
                      <a:endParaRPr lang="fr-FR" sz="1500" b="0" dirty="0"/>
                    </a:p>
                    <a:p>
                      <a:pPr marL="171450" indent="-171450">
                        <a:buFont typeface="Arial" panose="020B0604020202020204" pitchFamily="34" charset="0"/>
                        <a:buChar char="•"/>
                      </a:pPr>
                      <a:endParaRPr lang="fr-FR" sz="1500" b="0" dirty="0"/>
                    </a:p>
                    <a:p>
                      <a:pPr marL="171450" indent="-171450">
                        <a:buFont typeface="Arial" panose="020B0604020202020204" pitchFamily="34" charset="0"/>
                        <a:buChar char="•"/>
                      </a:pPr>
                      <a:endParaRPr lang="fr-FR" sz="1500" b="0" dirty="0"/>
                    </a:p>
                    <a:p>
                      <a:pPr marL="171450" indent="-171450">
                        <a:buFont typeface="Arial" panose="020B0604020202020204" pitchFamily="34" charset="0"/>
                        <a:buChar char="•"/>
                      </a:pPr>
                      <a:endParaRPr lang="fr-FR" sz="1500" b="0" dirty="0"/>
                    </a:p>
                  </a:txBody>
                  <a:tcPr marL="121920" marR="121920" marT="60960" marB="60960"/>
                </a:tc>
                <a:tc>
                  <a:txBody>
                    <a:bodyPr/>
                    <a:lstStyle/>
                    <a:p>
                      <a:pPr marL="171450" indent="-171450">
                        <a:buFont typeface="Arial" panose="020B0604020202020204" pitchFamily="34" charset="0"/>
                        <a:buChar char="•"/>
                      </a:pPr>
                      <a:r>
                        <a:rPr lang="fr-FR" sz="1500" b="0" dirty="0"/>
                        <a:t>Appliquer les adaptations et en discuter</a:t>
                      </a:r>
                    </a:p>
                  </a:txBody>
                  <a:tcPr marL="121920" marR="121920" marT="60960" marB="60960"/>
                </a:tc>
                <a:extLst>
                  <a:ext uri="{0D108BD9-81ED-4DB2-BD59-A6C34878D82A}">
                    <a16:rowId xmlns:a16="http://schemas.microsoft.com/office/drawing/2014/main" val="335583618"/>
                  </a:ext>
                </a:extLst>
              </a:tr>
            </a:tbl>
          </a:graphicData>
        </a:graphic>
      </p:graphicFrame>
    </p:spTree>
    <p:extLst>
      <p:ext uri="{BB962C8B-B14F-4D97-AF65-F5344CB8AC3E}">
        <p14:creationId xmlns:p14="http://schemas.microsoft.com/office/powerpoint/2010/main" val="196538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C7A3CD6-9C1F-C7A9-7F19-05E1AC0572FF}"/>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E6AFEE99-5C5A-741C-9AF0-917AA4422DEA}"/>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CEE96ED-D881-FE4A-F219-C0DAFA303C6A}"/>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524556A2-9DAB-BDF0-5ACA-A72722343882}"/>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4B3C936C-12D2-8EA9-CACF-0F72E6074613}"/>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51AD394B-2A3D-88F3-B341-886F7FA70C98}"/>
              </a:ext>
            </a:extLst>
          </p:cNvPr>
          <p:cNvSpPr txBox="1"/>
          <p:nvPr/>
        </p:nvSpPr>
        <p:spPr>
          <a:xfrm>
            <a:off x="2831637" y="1700809"/>
            <a:ext cx="9025003" cy="461665"/>
          </a:xfrm>
          <a:prstGeom prst="rect">
            <a:avLst/>
          </a:prstGeom>
          <a:noFill/>
        </p:spPr>
        <p:txBody>
          <a:bodyPr wrap="square" rtlCol="0">
            <a:spAutoFit/>
          </a:bodyPr>
          <a:lstStyle/>
          <a:p>
            <a:pPr marL="457189" indent="-457189">
              <a:buFont typeface="+mj-lt"/>
              <a:buAutoNum type="arabicPeriod" startAt="2"/>
            </a:pPr>
            <a:r>
              <a:rPr lang="fr-FR" sz="2400" dirty="0"/>
              <a:t>Représentations</a:t>
            </a:r>
            <a:endParaRPr lang="fr-FR" sz="2400" i="1" dirty="0"/>
          </a:p>
        </p:txBody>
      </p:sp>
      <p:sp>
        <p:nvSpPr>
          <p:cNvPr id="6" name="Titre 1">
            <a:extLst>
              <a:ext uri="{FF2B5EF4-FFF2-40B4-BE49-F238E27FC236}">
                <a16:creationId xmlns:a16="http://schemas.microsoft.com/office/drawing/2014/main" id="{D214A323-34DB-5CFC-34F1-46FD157F5F44}"/>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39359561-2F98-8A27-3415-C6BCB161CF2A}"/>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7" name="Text Box 3">
            <a:extLst>
              <a:ext uri="{FF2B5EF4-FFF2-40B4-BE49-F238E27FC236}">
                <a16:creationId xmlns:a16="http://schemas.microsoft.com/office/drawing/2014/main" id="{17B2D56C-880E-3319-E8DA-4005CA8FFCE2}"/>
              </a:ext>
            </a:extLst>
          </p:cNvPr>
          <p:cNvSpPr txBox="1">
            <a:spLocks noChangeArrowheads="1"/>
          </p:cNvSpPr>
          <p:nvPr/>
        </p:nvSpPr>
        <p:spPr bwMode="auto">
          <a:xfrm>
            <a:off x="2927648" y="2210591"/>
            <a:ext cx="6432549" cy="3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74112" rIns="120000" bIns="60000"/>
          <a:lstStyle>
            <a:lvl1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9pPr>
          </a:lstStyle>
          <a:p>
            <a:pPr eaLnBrk="1"/>
            <a:r>
              <a:rPr lang="fr-FR" altLang="fr-FR" sz="1200" dirty="0">
                <a:solidFill>
                  <a:srgbClr val="000000"/>
                </a:solidFill>
              </a:rPr>
              <a:t>Sources : D. </a:t>
            </a:r>
            <a:r>
              <a:rPr lang="fr-FR" altLang="fr-FR" sz="1200" dirty="0" err="1">
                <a:solidFill>
                  <a:srgbClr val="000000"/>
                </a:solidFill>
              </a:rPr>
              <a:t>Heissat</a:t>
            </a:r>
            <a:r>
              <a:rPr lang="fr-FR" altLang="fr-FR" sz="1200" dirty="0">
                <a:solidFill>
                  <a:srgbClr val="000000"/>
                </a:solidFill>
              </a:rPr>
              <a:t> (synthèse de témoignages d’enseignants spé)</a:t>
            </a:r>
          </a:p>
        </p:txBody>
      </p:sp>
      <p:pic>
        <p:nvPicPr>
          <p:cNvPr id="9" name="Picture 2">
            <a:extLst>
              <a:ext uri="{FF2B5EF4-FFF2-40B4-BE49-F238E27FC236}">
                <a16:creationId xmlns:a16="http://schemas.microsoft.com/office/drawing/2014/main" id="{52394C3C-9524-B293-BFC3-8DDAB043B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691" y="2580273"/>
            <a:ext cx="8040340" cy="405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8705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C4E610-D042-9041-C1E4-35CDBEB6D211}"/>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9317C4BE-F4AC-66C4-6440-053334114EE3}"/>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616EC395-8F0F-3C63-DFA3-A0E000F9FA88}"/>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E8893A9D-567B-57AB-E596-30888A7490BA}"/>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0CFFD3CF-CDE9-CEDD-5013-EB685C990D48}"/>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B15754A8-B76C-FE7A-C20D-AC80744C04F4}"/>
              </a:ext>
            </a:extLst>
          </p:cNvPr>
          <p:cNvSpPr txBox="1"/>
          <p:nvPr/>
        </p:nvSpPr>
        <p:spPr>
          <a:xfrm>
            <a:off x="2831637" y="1700809"/>
            <a:ext cx="9025003" cy="461665"/>
          </a:xfrm>
          <a:prstGeom prst="rect">
            <a:avLst/>
          </a:prstGeom>
          <a:noFill/>
        </p:spPr>
        <p:txBody>
          <a:bodyPr wrap="square" rtlCol="0">
            <a:spAutoFit/>
          </a:bodyPr>
          <a:lstStyle/>
          <a:p>
            <a:pPr marL="457189" indent="-457189">
              <a:buFont typeface="+mj-lt"/>
              <a:buAutoNum type="arabicPeriod" startAt="2"/>
            </a:pPr>
            <a:r>
              <a:rPr lang="fr-FR" sz="2400" dirty="0"/>
              <a:t>Représentations</a:t>
            </a:r>
            <a:endParaRPr lang="fr-FR" sz="2400" i="1" dirty="0"/>
          </a:p>
        </p:txBody>
      </p:sp>
      <p:sp>
        <p:nvSpPr>
          <p:cNvPr id="6" name="Titre 1">
            <a:extLst>
              <a:ext uri="{FF2B5EF4-FFF2-40B4-BE49-F238E27FC236}">
                <a16:creationId xmlns:a16="http://schemas.microsoft.com/office/drawing/2014/main" id="{EB83B15B-2BFB-90AB-3480-4179EA6FDD59}"/>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3EEE4BFB-A0E6-4CD5-034C-769A46274AB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7" name="Text Box 3">
            <a:extLst>
              <a:ext uri="{FF2B5EF4-FFF2-40B4-BE49-F238E27FC236}">
                <a16:creationId xmlns:a16="http://schemas.microsoft.com/office/drawing/2014/main" id="{30BBB732-50A9-CFB3-807B-68EA7166E1D4}"/>
              </a:ext>
            </a:extLst>
          </p:cNvPr>
          <p:cNvSpPr txBox="1">
            <a:spLocks noChangeArrowheads="1"/>
          </p:cNvSpPr>
          <p:nvPr/>
        </p:nvSpPr>
        <p:spPr bwMode="auto">
          <a:xfrm>
            <a:off x="2927648" y="2210591"/>
            <a:ext cx="6432549" cy="3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74112" rIns="120000" bIns="60000"/>
          <a:lstStyle>
            <a:lvl1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9pPr>
          </a:lstStyle>
          <a:p>
            <a:pPr eaLnBrk="1"/>
            <a:r>
              <a:rPr lang="fr-FR" altLang="fr-FR" sz="1200" dirty="0">
                <a:solidFill>
                  <a:srgbClr val="000000"/>
                </a:solidFill>
              </a:rPr>
              <a:t>Sources : D. </a:t>
            </a:r>
            <a:r>
              <a:rPr lang="fr-FR" altLang="fr-FR" sz="1200" dirty="0" err="1">
                <a:solidFill>
                  <a:srgbClr val="000000"/>
                </a:solidFill>
              </a:rPr>
              <a:t>Heissat</a:t>
            </a:r>
            <a:r>
              <a:rPr lang="fr-FR" altLang="fr-FR" sz="1200" dirty="0">
                <a:solidFill>
                  <a:srgbClr val="000000"/>
                </a:solidFill>
              </a:rPr>
              <a:t> (synthèse de témoignages d’enseignants spé)</a:t>
            </a:r>
          </a:p>
        </p:txBody>
      </p:sp>
      <p:pic>
        <p:nvPicPr>
          <p:cNvPr id="5" name="Picture 3">
            <a:extLst>
              <a:ext uri="{FF2B5EF4-FFF2-40B4-BE49-F238E27FC236}">
                <a16:creationId xmlns:a16="http://schemas.microsoft.com/office/drawing/2014/main" id="{48F92909-8F50-FB76-434B-4CCD67F21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691" y="2598807"/>
            <a:ext cx="7993039" cy="40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5056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6B7A-0351-C66D-CB2A-29CD8BF578C6}"/>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26586790-1751-6E68-4143-B05D8707A65B}"/>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D34C2AE9-3885-4B48-45E7-FC98A7AE3515}"/>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2FC91A93-A2A7-AF75-FEAF-2E214A49450D}"/>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A741323F-0083-2AEE-84D0-F76863438F3F}"/>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A5745612-69E1-8BCC-482C-E3EC52CBCA78}"/>
              </a:ext>
            </a:extLst>
          </p:cNvPr>
          <p:cNvSpPr txBox="1"/>
          <p:nvPr/>
        </p:nvSpPr>
        <p:spPr>
          <a:xfrm>
            <a:off x="2831637" y="1700809"/>
            <a:ext cx="9360362" cy="461665"/>
          </a:xfrm>
          <a:prstGeom prst="rect">
            <a:avLst/>
          </a:prstGeom>
          <a:noFill/>
        </p:spPr>
        <p:txBody>
          <a:bodyPr wrap="square" rtlCol="0">
            <a:spAutoFit/>
          </a:bodyPr>
          <a:lstStyle/>
          <a:p>
            <a:pPr marL="457200" indent="-457200">
              <a:buFont typeface="+mj-lt"/>
              <a:buAutoNum type="arabicPeriod"/>
            </a:pPr>
            <a:r>
              <a:rPr lang="fr-FR" sz="2400" dirty="0"/>
              <a:t>Synthèse et apports complémentaires : </a:t>
            </a:r>
            <a:r>
              <a:rPr lang="fr-FR" sz="2400" b="1" dirty="0">
                <a:highlight>
                  <a:srgbClr val="FF00FF"/>
                </a:highlight>
              </a:rPr>
              <a:t>objectifs d’accompagnement</a:t>
            </a:r>
            <a:endParaRPr lang="fr-FR" sz="2400" b="1" i="1" dirty="0">
              <a:highlight>
                <a:srgbClr val="FF00FF"/>
              </a:highlight>
            </a:endParaRPr>
          </a:p>
        </p:txBody>
      </p:sp>
      <p:sp>
        <p:nvSpPr>
          <p:cNvPr id="6" name="Titre 1">
            <a:extLst>
              <a:ext uri="{FF2B5EF4-FFF2-40B4-BE49-F238E27FC236}">
                <a16:creationId xmlns:a16="http://schemas.microsoft.com/office/drawing/2014/main" id="{30AF1B8C-3416-8B4F-5896-BD6E46584480}"/>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sp>
        <p:nvSpPr>
          <p:cNvPr id="11" name="ZoneTexte 10">
            <a:extLst>
              <a:ext uri="{FF2B5EF4-FFF2-40B4-BE49-F238E27FC236}">
                <a16:creationId xmlns:a16="http://schemas.microsoft.com/office/drawing/2014/main" id="{67A55996-87FC-190B-64C8-661AB9FEBF34}"/>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9" name="Rectangle 2">
            <a:extLst>
              <a:ext uri="{FF2B5EF4-FFF2-40B4-BE49-F238E27FC236}">
                <a16:creationId xmlns:a16="http://schemas.microsoft.com/office/drawing/2014/main" id="{9A36C505-E348-E179-71BC-01F9336A2BA9}"/>
              </a:ext>
            </a:extLst>
          </p:cNvPr>
          <p:cNvSpPr txBox="1">
            <a:spLocks noChangeArrowheads="1"/>
          </p:cNvSpPr>
          <p:nvPr/>
        </p:nvSpPr>
        <p:spPr>
          <a:xfrm>
            <a:off x="2831637" y="2702504"/>
            <a:ext cx="8534400" cy="3660675"/>
          </a:xfrm>
          <a:prstGeom prst="rect">
            <a:avLst/>
          </a:prstGeom>
        </p:spPr>
        <p:txBody>
          <a:bodyPr vert="horz" lIns="121920" tIns="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La présence de l’AESH ne doit pas être considérée comme une condition obligatoire à la scolarisation (</a:t>
            </a:r>
            <a:r>
              <a:rPr lang="fr-FR" altLang="fr-FR" sz="2133" dirty="0" err="1">
                <a:cs typeface="Arial" panose="020B0604020202020204" pitchFamily="34" charset="0"/>
              </a:rPr>
              <a:t>cf</a:t>
            </a:r>
            <a:r>
              <a:rPr lang="fr-FR" altLang="fr-FR" sz="2133" dirty="0">
                <a:cs typeface="Arial" panose="020B0604020202020204" pitchFamily="34" charset="0"/>
              </a:rPr>
              <a:t> IO).</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L’objectif est d’</a:t>
            </a:r>
            <a:r>
              <a:rPr lang="fr-FR" altLang="fr-FR" sz="2133" b="1" dirty="0">
                <a:cs typeface="Arial" panose="020B0604020202020204" pitchFamily="34" charset="0"/>
              </a:rPr>
              <a:t>aider l’élève à développer</a:t>
            </a:r>
            <a:r>
              <a:rPr lang="fr-FR" altLang="fr-FR" sz="2133" dirty="0">
                <a:cs typeface="Arial" panose="020B0604020202020204" pitchFamily="34" charset="0"/>
              </a:rPr>
              <a: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les </a:t>
            </a:r>
            <a:r>
              <a:rPr lang="fr-FR" altLang="fr-FR" sz="2133" b="1" dirty="0">
                <a:cs typeface="Arial" panose="020B0604020202020204" pitchFamily="34" charset="0"/>
              </a:rPr>
              <a:t>apprentissages</a:t>
            </a:r>
            <a:r>
              <a:rPr lang="fr-FR" altLang="fr-FR" sz="2133" dirty="0">
                <a:cs typeface="Arial" panose="020B0604020202020204" pitchFamily="34" charset="0"/>
              </a:rPr>
              <a: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l’éducation vers </a:t>
            </a:r>
            <a:r>
              <a:rPr lang="fr-FR" altLang="fr-FR" sz="2133" b="1" dirty="0">
                <a:cs typeface="Arial" panose="020B0604020202020204" pitchFamily="34" charset="0"/>
              </a:rPr>
              <a:t>l’autonomie</a:t>
            </a:r>
            <a:r>
              <a:rPr lang="fr-FR" altLang="fr-FR" sz="2133" dirty="0">
                <a:cs typeface="Arial" panose="020B0604020202020204" pitchFamily="34" charset="0"/>
              </a:rPr>
              <a: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la </a:t>
            </a:r>
            <a:r>
              <a:rPr lang="fr-FR" altLang="fr-FR" sz="2133" b="1" dirty="0">
                <a:cs typeface="Arial" panose="020B0604020202020204" pitchFamily="34" charset="0"/>
              </a:rPr>
              <a:t>socialisation</a:t>
            </a:r>
            <a:r>
              <a:rPr lang="fr-FR" altLang="fr-FR" sz="2133" dirty="0">
                <a:cs typeface="Arial" panose="020B0604020202020204" pitchFamily="34" charset="0"/>
              </a:rPr>
              <a:t>,</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la </a:t>
            </a:r>
            <a:r>
              <a:rPr lang="fr-FR" altLang="fr-FR" sz="2133" b="1" dirty="0">
                <a:cs typeface="Arial" panose="020B0604020202020204" pitchFamily="34" charset="0"/>
              </a:rPr>
              <a:t>communication</a:t>
            </a:r>
            <a:r>
              <a:rPr lang="fr-FR" altLang="fr-FR" sz="2133" dirty="0">
                <a:cs typeface="Arial" panose="020B0604020202020204" pitchFamily="34" charset="0"/>
              </a:rPr>
              <a:t>.</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Aspect paradoxal : l’AESH doit exister auprès de l’élève </a:t>
            </a:r>
            <a:r>
              <a:rPr lang="fr-FR" altLang="fr-FR" sz="2133" b="1" dirty="0">
                <a:cs typeface="Arial" panose="020B0604020202020204" pitchFamily="34" charset="0"/>
              </a:rPr>
              <a:t>dans le but, à terme, de disparaître</a:t>
            </a:r>
            <a:r>
              <a:rPr lang="fr-FR" altLang="fr-FR" sz="2133" dirty="0">
                <a:cs typeface="Arial" panose="020B0604020202020204" pitchFamily="34" charset="0"/>
              </a:rPr>
              <a:t>.</a:t>
            </a:r>
          </a:p>
        </p:txBody>
      </p:sp>
    </p:spTree>
    <p:extLst>
      <p:ext uri="{BB962C8B-B14F-4D97-AF65-F5344CB8AC3E}">
        <p14:creationId xmlns:p14="http://schemas.microsoft.com/office/powerpoint/2010/main" val="424551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F295-A93E-7E5B-D535-59FD789C0C41}"/>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A669D873-A9CC-04F0-197D-ECD7206DC1A8}"/>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E48F91C7-024F-CAE7-5246-981FAA7A8970}"/>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745B3809-5373-F0EA-6BF7-5AB1852AF5F7}"/>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CE970E6D-A336-E1F6-BDB6-07DAE7637837}"/>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AA5329F1-B33A-1BF8-804C-08C3BD31AF49}"/>
              </a:ext>
            </a:extLst>
          </p:cNvPr>
          <p:cNvSpPr txBox="1"/>
          <p:nvPr/>
        </p:nvSpPr>
        <p:spPr>
          <a:xfrm>
            <a:off x="2831637" y="1700809"/>
            <a:ext cx="9025003" cy="461665"/>
          </a:xfrm>
          <a:prstGeom prst="rect">
            <a:avLst/>
          </a:prstGeom>
          <a:noFill/>
        </p:spPr>
        <p:txBody>
          <a:bodyPr wrap="square" rtlCol="0">
            <a:spAutoFit/>
          </a:bodyPr>
          <a:lstStyle/>
          <a:p>
            <a:pPr marL="457200" indent="-457200">
              <a:buFont typeface="+mj-lt"/>
              <a:buAutoNum type="arabicPeriod" startAt="2"/>
            </a:pPr>
            <a:r>
              <a:rPr lang="fr-FR" sz="2400" dirty="0"/>
              <a:t>Synthèse et apports complémentaires : </a:t>
            </a:r>
            <a:r>
              <a:rPr lang="fr-FR" sz="2400" b="1" dirty="0">
                <a:highlight>
                  <a:srgbClr val="FF00FF"/>
                </a:highlight>
              </a:rPr>
              <a:t>les missions</a:t>
            </a:r>
            <a:endParaRPr lang="fr-FR" sz="2400" b="1" i="1" dirty="0">
              <a:highlight>
                <a:srgbClr val="FF00FF"/>
              </a:highlight>
            </a:endParaRPr>
          </a:p>
        </p:txBody>
      </p:sp>
      <p:sp>
        <p:nvSpPr>
          <p:cNvPr id="11" name="ZoneTexte 10">
            <a:extLst>
              <a:ext uri="{FF2B5EF4-FFF2-40B4-BE49-F238E27FC236}">
                <a16:creationId xmlns:a16="http://schemas.microsoft.com/office/drawing/2014/main" id="{1484578B-AF59-48DF-D3F1-6A527335C63A}"/>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5" name="Rectangle 2">
            <a:extLst>
              <a:ext uri="{FF2B5EF4-FFF2-40B4-BE49-F238E27FC236}">
                <a16:creationId xmlns:a16="http://schemas.microsoft.com/office/drawing/2014/main" id="{FB82E273-53DE-6ECC-6235-4AACC970ABFB}"/>
              </a:ext>
            </a:extLst>
          </p:cNvPr>
          <p:cNvSpPr txBox="1">
            <a:spLocks noChangeArrowheads="1"/>
          </p:cNvSpPr>
          <p:nvPr/>
        </p:nvSpPr>
        <p:spPr>
          <a:xfrm>
            <a:off x="2922720" y="2336446"/>
            <a:ext cx="8688619" cy="4005460"/>
          </a:xfrm>
          <a:prstGeom prst="rect">
            <a:avLst/>
          </a:prstGeom>
        </p:spPr>
        <p:txBody>
          <a:bodyPr vert="horz" lIns="121920" tIns="0" rIns="121920" bIns="6096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Missions des AESH (i, m ou </a:t>
            </a:r>
            <a:r>
              <a:rPr lang="fr-FR" altLang="fr-FR" sz="2133" dirty="0" err="1">
                <a:cs typeface="Arial" panose="020B0604020202020204" pitchFamily="34" charset="0"/>
              </a:rPr>
              <a:t>co</a:t>
            </a:r>
            <a:r>
              <a:rPr lang="fr-FR" altLang="fr-FR" sz="2133" dirty="0">
                <a:cs typeface="Arial" panose="020B0604020202020204" pitchFamily="34" charset="0"/>
              </a:rPr>
              <a: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b="1" dirty="0">
                <a:cs typeface="Arial" panose="020B0604020202020204" pitchFamily="34" charset="0"/>
              </a:rPr>
              <a:t>Compenser les conséquences individuelles du handicap</a:t>
            </a:r>
            <a:r>
              <a:rPr lang="fr-FR" altLang="fr-FR" sz="2133" dirty="0">
                <a:cs typeface="Arial" panose="020B0604020202020204" pitchFamily="34" charset="0"/>
              </a:rPr>
              <a: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Collaborer à la </a:t>
            </a:r>
            <a:r>
              <a:rPr lang="fr-FR" altLang="fr-FR" sz="2133" b="1" dirty="0">
                <a:cs typeface="Arial" panose="020B0604020202020204" pitchFamily="34" charset="0"/>
              </a:rPr>
              <a:t>mise en œuvre du PPS</a:t>
            </a:r>
            <a:r>
              <a:rPr lang="fr-FR" altLang="fr-FR" sz="2133" dirty="0">
                <a:cs typeface="Arial" panose="020B0604020202020204" pitchFamily="34" charset="0"/>
              </a:rPr>
              <a:t> de l'élève en lien avec l'enseignant et à la réflexion commune plurielle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Permettre à l'élève de bénéficier au mieux des </a:t>
            </a:r>
            <a:r>
              <a:rPr lang="fr-FR" altLang="fr-FR" sz="2133" b="1" dirty="0">
                <a:cs typeface="Arial" panose="020B0604020202020204" pitchFamily="34" charset="0"/>
              </a:rPr>
              <a:t>apprentissages</a:t>
            </a:r>
            <a:r>
              <a:rPr lang="fr-FR" altLang="fr-FR" sz="2133" dirty="0">
                <a:cs typeface="Arial" panose="020B0604020202020204" pitchFamily="34" charset="0"/>
              </a:rPr>
              <a:t> tout en favorisant son </a:t>
            </a:r>
            <a:r>
              <a:rPr lang="fr-FR" altLang="fr-FR" sz="2133" b="1" dirty="0">
                <a:cs typeface="Arial" panose="020B0604020202020204" pitchFamily="34" charset="0"/>
              </a:rPr>
              <a:t>autonomie </a:t>
            </a:r>
            <a:r>
              <a:rPr lang="fr-FR" altLang="fr-FR" sz="2133" dirty="0">
                <a:cs typeface="Arial" panose="020B0604020202020204" pitchFamily="34" charset="0"/>
              </a:rPr>
              <a:t>;</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Favoriser la </a:t>
            </a:r>
            <a:r>
              <a:rPr lang="fr-FR" altLang="fr-FR" sz="2133" b="1" dirty="0">
                <a:cs typeface="Arial" panose="020B0604020202020204" pitchFamily="34" charset="0"/>
              </a:rPr>
              <a:t>relation</a:t>
            </a:r>
            <a:r>
              <a:rPr lang="fr-FR" altLang="fr-FR" sz="2133" dirty="0">
                <a:cs typeface="Arial" panose="020B0604020202020204" pitchFamily="34" charset="0"/>
              </a:rPr>
              <a:t> de l'élève avec les pairs et les adultes de la communauté scolaire.</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Missions des </a:t>
            </a:r>
            <a:r>
              <a:rPr lang="fr-FR" altLang="fr-FR" sz="2133" dirty="0" err="1">
                <a:cs typeface="Arial" panose="020B0604020202020204" pitchFamily="34" charset="0"/>
              </a:rPr>
              <a:t>AESHco</a:t>
            </a:r>
            <a:r>
              <a:rPr lang="fr-FR" altLang="fr-FR" sz="2133" dirty="0">
                <a:cs typeface="Arial" panose="020B0604020202020204" pitchFamily="34" charset="0"/>
              </a:rPr>
              <a:t>, en plus des autres missions évoquées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Participer au </a:t>
            </a:r>
            <a:r>
              <a:rPr lang="fr-FR" altLang="fr-FR" sz="2133" b="1" dirty="0">
                <a:cs typeface="Arial" panose="020B0604020202020204" pitchFamily="34" charset="0"/>
              </a:rPr>
              <a:t>projet pédagogique de l'ULIS</a:t>
            </a:r>
            <a:r>
              <a:rPr lang="fr-FR" altLang="fr-FR" sz="2133" dirty="0">
                <a:cs typeface="Arial" panose="020B0604020202020204" pitchFamily="34" charset="0"/>
              </a:rPr>
              <a:t>.</a:t>
            </a:r>
          </a:p>
        </p:txBody>
      </p:sp>
      <p:sp>
        <p:nvSpPr>
          <p:cNvPr id="12" name="Titre 1">
            <a:extLst>
              <a:ext uri="{FF2B5EF4-FFF2-40B4-BE49-F238E27FC236}">
                <a16:creationId xmlns:a16="http://schemas.microsoft.com/office/drawing/2014/main" id="{BA9BD615-5E97-4AA6-9D69-DE6FEC146A5B}"/>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spTree>
    <p:extLst>
      <p:ext uri="{BB962C8B-B14F-4D97-AF65-F5344CB8AC3E}">
        <p14:creationId xmlns:p14="http://schemas.microsoft.com/office/powerpoint/2010/main" val="9024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221A8-7F26-3F16-399F-95C7D2C93660}"/>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4D665E71-1C45-81EC-5255-00F5319E577C}"/>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483DEB3F-B2CF-E024-D0FC-B06901F6A096}"/>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FC101377-B160-C970-8B27-48E0E838356D}"/>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3D22F28D-D997-F592-8473-D24A37C8FA57}"/>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B3B18EB7-80CA-FA84-2524-6D0B40B45A83}"/>
              </a:ext>
            </a:extLst>
          </p:cNvPr>
          <p:cNvSpPr txBox="1"/>
          <p:nvPr/>
        </p:nvSpPr>
        <p:spPr>
          <a:xfrm>
            <a:off x="2831637" y="1700809"/>
            <a:ext cx="9025003" cy="461665"/>
          </a:xfrm>
          <a:prstGeom prst="rect">
            <a:avLst/>
          </a:prstGeom>
          <a:noFill/>
        </p:spPr>
        <p:txBody>
          <a:bodyPr wrap="square" rtlCol="0">
            <a:spAutoFit/>
          </a:bodyPr>
          <a:lstStyle/>
          <a:p>
            <a:pPr marL="457189" indent="-457189">
              <a:buFont typeface="+mj-lt"/>
              <a:buAutoNum type="arabicPeriod" startAt="3"/>
            </a:pPr>
            <a:r>
              <a:rPr lang="fr-FR" sz="2400" dirty="0"/>
              <a:t>Synthèse et apports complémentaires : </a:t>
            </a:r>
            <a:r>
              <a:rPr lang="fr-FR" sz="2400" b="1" dirty="0">
                <a:highlight>
                  <a:srgbClr val="FF00FF"/>
                </a:highlight>
              </a:rPr>
              <a:t>types d’activités</a:t>
            </a:r>
            <a:endParaRPr lang="fr-FR" sz="2400" b="1" i="1" dirty="0">
              <a:highlight>
                <a:srgbClr val="FF00FF"/>
              </a:highlight>
            </a:endParaRPr>
          </a:p>
        </p:txBody>
      </p:sp>
      <p:sp>
        <p:nvSpPr>
          <p:cNvPr id="11" name="ZoneTexte 10">
            <a:extLst>
              <a:ext uri="{FF2B5EF4-FFF2-40B4-BE49-F238E27FC236}">
                <a16:creationId xmlns:a16="http://schemas.microsoft.com/office/drawing/2014/main" id="{ED0A2993-DE71-BE84-DA32-14D7B04BEED7}"/>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7" name="Rectangle 2">
            <a:extLst>
              <a:ext uri="{FF2B5EF4-FFF2-40B4-BE49-F238E27FC236}">
                <a16:creationId xmlns:a16="http://schemas.microsoft.com/office/drawing/2014/main" id="{A138B784-AA9B-4173-2691-CEFCB8155846}"/>
              </a:ext>
            </a:extLst>
          </p:cNvPr>
          <p:cNvSpPr txBox="1">
            <a:spLocks noChangeArrowheads="1"/>
          </p:cNvSpPr>
          <p:nvPr/>
        </p:nvSpPr>
        <p:spPr>
          <a:xfrm>
            <a:off x="2980686" y="2354495"/>
            <a:ext cx="8348249" cy="4132932"/>
          </a:xfrm>
          <a:prstGeom prst="rect">
            <a:avLst/>
          </a:prstGeom>
        </p:spPr>
        <p:txBody>
          <a:bodyPr vert="horz" lIns="121920" tIns="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00" b="1" dirty="0">
                <a:cs typeface="Arial" panose="020B0604020202020204" pitchFamily="34" charset="0"/>
              </a:rPr>
              <a:t>Intervention concertée en classe</a:t>
            </a:r>
            <a:r>
              <a:rPr lang="fr-FR" altLang="fr-FR" sz="1800" dirty="0">
                <a:cs typeface="Arial" panose="020B0604020202020204" pitchFamily="34" charset="0"/>
              </a:rPr>
              <a:t>, sous responsabilité de l'</a:t>
            </a:r>
            <a:r>
              <a:rPr lang="fr-FR" altLang="fr-FR" sz="1800" dirty="0" err="1">
                <a:cs typeface="Arial" panose="020B0604020202020204" pitchFamily="34" charset="0"/>
              </a:rPr>
              <a:t>enseignant-e</a:t>
            </a:r>
            <a:r>
              <a:rPr lang="fr-FR" altLang="fr-FR" sz="1800" dirty="0">
                <a:cs typeface="Arial" panose="020B0604020202020204" pitchFamily="34" charset="0"/>
              </a:rPr>
              <a:t> : aide aux apprentissages, à l'installation, à la manipulation,...</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00" b="1" dirty="0">
                <a:cs typeface="Arial" panose="020B0604020202020204" pitchFamily="34" charset="0"/>
              </a:rPr>
              <a:t>Intervention en dehors des temps d'enseignement</a:t>
            </a:r>
            <a:r>
              <a:rPr lang="fr-FR" altLang="fr-FR" sz="1800" dirty="0">
                <a:cs typeface="Arial" panose="020B0604020202020204" pitchFamily="34" charset="0"/>
              </a:rPr>
              <a:t> dans l'établissement : repas, récréation éventuelle (sous conditions)…</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00" b="1" dirty="0">
                <a:cs typeface="Arial" panose="020B0604020202020204" pitchFamily="34" charset="0"/>
              </a:rPr>
              <a:t>Accompagnement lors de sorties scolaires</a:t>
            </a:r>
            <a:r>
              <a:rPr lang="fr-FR" altLang="fr-FR" sz="1800" dirty="0">
                <a:cs typeface="Arial" panose="020B0604020202020204" pitchFamily="34" charset="0"/>
              </a:rPr>
              <a:t> occasionnelles ou régulières (sous conditions).</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00" b="1" dirty="0">
                <a:cs typeface="Arial" panose="020B0604020202020204" pitchFamily="34" charset="0"/>
              </a:rPr>
              <a:t>Accomplissement de gestes techniques</a:t>
            </a:r>
            <a:r>
              <a:rPr lang="fr-FR" altLang="fr-FR" sz="1800" dirty="0">
                <a:cs typeface="Arial" panose="020B0604020202020204" pitchFamily="34" charset="0"/>
              </a:rPr>
              <a:t> : hygiène, déplacement, sécurité… ne demandant pas de compétences médicale ou paramédicale (sous conditions des circulaires de 1999 et du 4 mai 2017), sauf formation spécifique.</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00" b="1" dirty="0">
                <a:cs typeface="Arial" panose="020B0604020202020204" pitchFamily="34" charset="0"/>
              </a:rPr>
              <a:t>Suivi des projets d'inclusion</a:t>
            </a:r>
            <a:r>
              <a:rPr lang="fr-FR" altLang="fr-FR" sz="1800" dirty="0">
                <a:cs typeface="Arial" panose="020B0604020202020204" pitchFamily="34" charset="0"/>
              </a:rPr>
              <a:t> : réunion d'élaboration de projets, rencontre avec les partenaires (famille et autres), participation obligatoire à la réunion d'ESS...</a:t>
            </a:r>
          </a:p>
        </p:txBody>
      </p:sp>
      <p:sp>
        <p:nvSpPr>
          <p:cNvPr id="12" name="Titre 1">
            <a:extLst>
              <a:ext uri="{FF2B5EF4-FFF2-40B4-BE49-F238E27FC236}">
                <a16:creationId xmlns:a16="http://schemas.microsoft.com/office/drawing/2014/main" id="{EB3F28AD-04FA-494C-82DE-9D6FFA95C482}"/>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spTree>
    <p:extLst>
      <p:ext uri="{BB962C8B-B14F-4D97-AF65-F5344CB8AC3E}">
        <p14:creationId xmlns:p14="http://schemas.microsoft.com/office/powerpoint/2010/main" val="41669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839C-0CDD-E1BF-3605-A814F87C4BBE}"/>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D478DC0B-354C-D645-B99D-E3F293C9CE9B}"/>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F048C3B7-367E-5C52-D31F-D531014D11F2}"/>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196B848-D2B2-39EC-E0C2-8690DE1BDB97}"/>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19549BAF-A40B-AF07-5E17-2B81ACEEBA5F}"/>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A0D7176B-811C-D069-B614-91DF91C5119A}"/>
              </a:ext>
            </a:extLst>
          </p:cNvPr>
          <p:cNvSpPr txBox="1"/>
          <p:nvPr/>
        </p:nvSpPr>
        <p:spPr>
          <a:xfrm>
            <a:off x="2831637" y="1700809"/>
            <a:ext cx="9025003" cy="461665"/>
          </a:xfrm>
          <a:prstGeom prst="rect">
            <a:avLst/>
          </a:prstGeom>
          <a:noFill/>
        </p:spPr>
        <p:txBody>
          <a:bodyPr wrap="square" rtlCol="0">
            <a:spAutoFit/>
          </a:bodyPr>
          <a:lstStyle/>
          <a:p>
            <a:pPr marL="457200" indent="-457200">
              <a:buFont typeface="+mj-lt"/>
              <a:buAutoNum type="arabicPeriod" startAt="4"/>
            </a:pPr>
            <a:r>
              <a:rPr lang="fr-FR" sz="2400" dirty="0"/>
              <a:t>Synthèse et apports complémentaires : </a:t>
            </a:r>
            <a:r>
              <a:rPr lang="fr-FR" sz="2400" b="1" dirty="0">
                <a:highlight>
                  <a:srgbClr val="FF00FF"/>
                </a:highlight>
              </a:rPr>
              <a:t>gestes professionnels</a:t>
            </a:r>
            <a:endParaRPr lang="fr-FR" sz="2400" b="1" i="1" dirty="0">
              <a:highlight>
                <a:srgbClr val="FF00FF"/>
              </a:highlight>
            </a:endParaRPr>
          </a:p>
        </p:txBody>
      </p:sp>
      <p:sp>
        <p:nvSpPr>
          <p:cNvPr id="11" name="ZoneTexte 10">
            <a:extLst>
              <a:ext uri="{FF2B5EF4-FFF2-40B4-BE49-F238E27FC236}">
                <a16:creationId xmlns:a16="http://schemas.microsoft.com/office/drawing/2014/main" id="{7E116200-E51A-BC47-4F6F-D53E8852CB08}"/>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5" name="Rectangle 2">
            <a:extLst>
              <a:ext uri="{FF2B5EF4-FFF2-40B4-BE49-F238E27FC236}">
                <a16:creationId xmlns:a16="http://schemas.microsoft.com/office/drawing/2014/main" id="{2C38DA15-03F0-CA3E-8BD7-814930949962}"/>
              </a:ext>
            </a:extLst>
          </p:cNvPr>
          <p:cNvSpPr txBox="1">
            <a:spLocks noChangeArrowheads="1"/>
          </p:cNvSpPr>
          <p:nvPr/>
        </p:nvSpPr>
        <p:spPr>
          <a:xfrm>
            <a:off x="2831637" y="2623428"/>
            <a:ext cx="7152448" cy="4485513"/>
          </a:xfrm>
          <a:prstGeom prst="rect">
            <a:avLst/>
          </a:prstGeom>
        </p:spPr>
        <p:txBody>
          <a:bodyPr vert="horz" lIns="121920" tIns="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600" b="1" dirty="0">
                <a:cs typeface="Arial" panose="020B0604020202020204" pitchFamily="34" charset="0"/>
              </a:rPr>
              <a:t>Consignes :</a:t>
            </a:r>
            <a:r>
              <a:rPr lang="fr-FR" altLang="fr-FR" sz="1600" dirty="0">
                <a:cs typeface="Arial" panose="020B0604020202020204" pitchFamily="34" charset="0"/>
              </a:rPr>
              <a:t> reformulation, relance, segmentation,...</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600" b="1" dirty="0">
                <a:cs typeface="Arial" panose="020B0604020202020204" pitchFamily="34" charset="0"/>
              </a:rPr>
              <a:t>Attention de l’élève :</a:t>
            </a:r>
            <a:r>
              <a:rPr lang="fr-FR" altLang="fr-FR" sz="1600" dirty="0">
                <a:cs typeface="Arial" panose="020B0604020202020204" pitchFamily="34" charset="0"/>
              </a:rPr>
              <a:t> sécurisation, </a:t>
            </a:r>
            <a:r>
              <a:rPr lang="fr-FR" altLang="fr-FR" sz="1600" dirty="0" err="1">
                <a:cs typeface="Arial" panose="020B0604020202020204" pitchFamily="34" charset="0"/>
              </a:rPr>
              <a:t>recentration</a:t>
            </a:r>
            <a:r>
              <a:rPr lang="fr-FR" altLang="fr-FR" sz="1600" dirty="0">
                <a:cs typeface="Arial" panose="020B0604020202020204" pitchFamily="34" charset="0"/>
              </a:rPr>
              <a:t>,…</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600" b="1" dirty="0">
                <a:cs typeface="Arial" panose="020B0604020202020204" pitchFamily="34" charset="0"/>
              </a:rPr>
              <a:t>Accompagnement de la tâche :</a:t>
            </a:r>
            <a:r>
              <a:rPr lang="fr-FR" altLang="fr-FR" sz="1600" dirty="0">
                <a:cs typeface="Arial" panose="020B0604020202020204" pitchFamily="34" charset="0"/>
              </a:rPr>
              <a:t> : aide à la planification, fractionnement, recueil des hypothèses émises par l’élève, gestion du temps, ...</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600" b="1" dirty="0">
                <a:cs typeface="Arial" panose="020B0604020202020204" pitchFamily="34" charset="0"/>
              </a:rPr>
              <a:t>Manipulation</a:t>
            </a:r>
            <a:r>
              <a:rPr lang="fr-FR" altLang="fr-FR" sz="1600" dirty="0">
                <a:cs typeface="Arial" panose="020B0604020202020204" pitchFamily="34" charset="0"/>
              </a:rPr>
              <a:t> : : mise à disposition du matériel sur demande de l’élève, manipulation du matériel sur dictée de l’élève, ...</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600" b="1" dirty="0">
                <a:cs typeface="Arial" panose="020B0604020202020204" pitchFamily="34" charset="0"/>
              </a:rPr>
              <a:t>Rédaction et prise de notes</a:t>
            </a:r>
            <a:r>
              <a:rPr lang="fr-FR" altLang="fr-FR" sz="1600" dirty="0">
                <a:cs typeface="Arial" panose="020B0604020202020204" pitchFamily="34" charset="0"/>
              </a:rPr>
              <a:t> : prise de notes sous dictée de l’élève, copie de documents ou de traces (tableau…), …</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600" b="1" dirty="0">
                <a:cs typeface="Arial" panose="020B0604020202020204" pitchFamily="34" charset="0"/>
              </a:rPr>
              <a:t>Évaluation formative</a:t>
            </a:r>
            <a:r>
              <a:rPr lang="fr-FR" altLang="fr-FR" sz="1600" dirty="0">
                <a:cs typeface="Arial" panose="020B0604020202020204" pitchFamily="34" charset="0"/>
              </a:rPr>
              <a:t> : annotation sur la fiche de travail ce qui a été réalisé seul ou avec accompagnement, partage ses observations sur le travail réalisé avec l’ </a:t>
            </a:r>
            <a:r>
              <a:rPr lang="fr-FR" altLang="fr-FR" sz="1600" dirty="0" err="1">
                <a:cs typeface="Arial" panose="020B0604020202020204" pitchFamily="34" charset="0"/>
              </a:rPr>
              <a:t>enseignant-e</a:t>
            </a:r>
            <a:r>
              <a:rPr lang="fr-FR" altLang="fr-FR" sz="1600" dirty="0">
                <a:cs typeface="Arial" panose="020B0604020202020204" pitchFamily="34" charset="0"/>
              </a:rPr>
              <a:t>, ...</a:t>
            </a:r>
          </a:p>
        </p:txBody>
      </p:sp>
      <p:sp>
        <p:nvSpPr>
          <p:cNvPr id="12" name="Titre 1">
            <a:extLst>
              <a:ext uri="{FF2B5EF4-FFF2-40B4-BE49-F238E27FC236}">
                <a16:creationId xmlns:a16="http://schemas.microsoft.com/office/drawing/2014/main" id="{9B694923-94F5-43A1-878D-A59C9BFD870F}"/>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spTree>
    <p:extLst>
      <p:ext uri="{BB962C8B-B14F-4D97-AF65-F5344CB8AC3E}">
        <p14:creationId xmlns:p14="http://schemas.microsoft.com/office/powerpoint/2010/main" val="29411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5360" y="1556792"/>
            <a:ext cx="8534400" cy="1752600"/>
          </a:xfrm>
        </p:spPr>
        <p:txBody>
          <a:bodyPr/>
          <a:lstStyle/>
          <a:p>
            <a:endParaRPr lang="fr-FR" dirty="0"/>
          </a:p>
          <a:p>
            <a:pPr algn="l"/>
            <a:endParaRPr lang="fr-FR" dirty="0"/>
          </a:p>
        </p:txBody>
      </p:sp>
      <p:sp>
        <p:nvSpPr>
          <p:cNvPr id="23" name="Espace réservé du pied de page 2"/>
          <p:cNvSpPr>
            <a:spLocks noGrp="1"/>
          </p:cNvSpPr>
          <p:nvPr>
            <p:ph type="ftr" sz="quarter" idx="11"/>
          </p:nvPr>
        </p:nvSpPr>
        <p:spPr>
          <a:xfrm>
            <a:off x="4367809" y="6405331"/>
            <a:ext cx="7392609" cy="311499"/>
          </a:xfrm>
        </p:spPr>
        <p:txBody>
          <a:bodyPr/>
          <a:lstStyle/>
          <a:p>
            <a:pPr lvl="0"/>
            <a:r>
              <a:rPr lang="fr-FR" dirty="0">
                <a:solidFill>
                  <a:schemeClr val="tx2"/>
                </a:solidFill>
              </a:rPr>
              <a:t>O Douce, R </a:t>
            </a:r>
            <a:r>
              <a:rPr lang="fr-FR" dirty="0" err="1">
                <a:solidFill>
                  <a:schemeClr val="tx2"/>
                </a:solidFill>
              </a:rPr>
              <a:t>Javellas</a:t>
            </a:r>
            <a:r>
              <a:rPr lang="fr-FR" dirty="0">
                <a:solidFill>
                  <a:schemeClr val="tx2"/>
                </a:solidFill>
              </a:rPr>
              <a:t>, C Pobel-Burtin, M </a:t>
            </a:r>
            <a:r>
              <a:rPr lang="fr-FR" dirty="0" err="1">
                <a:solidFill>
                  <a:schemeClr val="tx2"/>
                </a:solidFill>
              </a:rPr>
              <a:t>Szyngenda</a:t>
            </a:r>
            <a:r>
              <a:rPr lang="fr-FR" dirty="0">
                <a:solidFill>
                  <a:schemeClr val="tx2"/>
                </a:solidFill>
              </a:rPr>
              <a:t>, L Bodin, S Cauvin INSPE-UGA</a:t>
            </a:r>
          </a:p>
        </p:txBody>
      </p:sp>
      <p:pic>
        <p:nvPicPr>
          <p:cNvPr id="7" name="Picture 2"/>
          <p:cNvPicPr>
            <a:picLocks noChangeAspect="1" noChangeArrowheads="1"/>
          </p:cNvPicPr>
          <p:nvPr/>
        </p:nvPicPr>
        <p:blipFill>
          <a:blip r:embed="rId3" cstate="print"/>
          <a:srcRect l="24635" b="53571"/>
          <a:stretch>
            <a:fillRect/>
          </a:stretch>
        </p:blipFill>
        <p:spPr bwMode="auto">
          <a:xfrm>
            <a:off x="0" y="0"/>
            <a:ext cx="2447595"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340" y="6021289"/>
            <a:ext cx="2250992" cy="683783"/>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32656" y="-130628"/>
            <a:ext cx="2476500" cy="6883400"/>
          </a:xfrm>
          <a:prstGeom prst="rect">
            <a:avLst/>
          </a:prstGeom>
          <a:noFill/>
          <a:ln w="9525">
            <a:noFill/>
            <a:miter lim="800000"/>
            <a:headEnd/>
            <a:tailEnd/>
          </a:ln>
        </p:spPr>
      </p:pic>
      <p:sp>
        <p:nvSpPr>
          <p:cNvPr id="15" name="Titre 1"/>
          <p:cNvSpPr txBox="1">
            <a:spLocks/>
          </p:cNvSpPr>
          <p:nvPr/>
        </p:nvSpPr>
        <p:spPr>
          <a:xfrm>
            <a:off x="2831637" y="164638"/>
            <a:ext cx="9025003" cy="1056117"/>
          </a:xfrm>
          <a:prstGeom prst="rect">
            <a:avLst/>
          </a:prstGeom>
          <a:solidFill>
            <a:schemeClr val="tx2"/>
          </a:solidFill>
          <a:ln w="38100">
            <a:solidFill>
              <a:schemeClr val="accent3"/>
            </a:solidFill>
          </a:ln>
        </p:spPr>
        <p:txBody>
          <a:bodyPr vert="horz" lIns="121920" tIns="60960" rIns="121920" bIns="60960" rtlCol="0" anchor="ctr">
            <a:normAutofit/>
          </a:bodyPr>
          <a:lstStyle/>
          <a:p>
            <a:pPr algn="ctr" defTabSz="1219170">
              <a:spcBef>
                <a:spcPct val="0"/>
              </a:spcBef>
              <a:defRPr/>
            </a:pPr>
            <a:r>
              <a:rPr lang="fr-FR" sz="2667" dirty="0">
                <a:solidFill>
                  <a:schemeClr val="accent3"/>
                </a:solidFill>
                <a:latin typeface="Arial" pitchFamily="34" charset="0"/>
                <a:ea typeface="+mj-ea"/>
                <a:cs typeface="Arial" pitchFamily="34" charset="0"/>
              </a:rPr>
              <a:t>CAPPEI Module de Tronc Commun</a:t>
            </a:r>
          </a:p>
        </p:txBody>
      </p:sp>
      <p:pic>
        <p:nvPicPr>
          <p:cNvPr id="16" name="Picture 3"/>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pic>
        <p:nvPicPr>
          <p:cNvPr id="21" name="Picture 1" descr="D:\Boulot ludo\INSPE\INSPE 2024-2025\CAPPEI\imagemoodleMTC.jpg"/>
          <p:cNvPicPr>
            <a:picLocks noChangeAspect="1" noChangeArrowheads="1"/>
          </p:cNvPicPr>
          <p:nvPr/>
        </p:nvPicPr>
        <p:blipFill>
          <a:blip r:embed="rId6" cstate="print"/>
          <a:srcRect l="13645" r="25532"/>
          <a:stretch>
            <a:fillRect/>
          </a:stretch>
        </p:blipFill>
        <p:spPr bwMode="auto">
          <a:xfrm>
            <a:off x="4602560" y="1884301"/>
            <a:ext cx="6908691" cy="3934553"/>
          </a:xfrm>
          <a:prstGeom prst="rect">
            <a:avLst/>
          </a:prstGeom>
          <a:noFill/>
        </p:spPr>
      </p:pic>
      <p:sp>
        <p:nvSpPr>
          <p:cNvPr id="22" name="Rectangle 21"/>
          <p:cNvSpPr/>
          <p:nvPr/>
        </p:nvSpPr>
        <p:spPr>
          <a:xfrm>
            <a:off x="5382321" y="3561332"/>
            <a:ext cx="1427357" cy="512957"/>
          </a:xfrm>
          <a:prstGeom prst="rect">
            <a:avLst/>
          </a:prstGeom>
          <a:noFill/>
          <a:ln w="28575">
            <a:solidFill>
              <a:srgbClr val="FF4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2" name="ZoneTexte 11"/>
          <p:cNvSpPr txBox="1"/>
          <p:nvPr/>
        </p:nvSpPr>
        <p:spPr>
          <a:xfrm>
            <a:off x="2543605" y="1316766"/>
            <a:ext cx="9217024" cy="830997"/>
          </a:xfrm>
          <a:prstGeom prst="rect">
            <a:avLst/>
          </a:prstGeom>
          <a:noFill/>
        </p:spPr>
        <p:txBody>
          <a:bodyPr wrap="square" rtlCol="0">
            <a:spAutoFit/>
          </a:bodyPr>
          <a:lstStyle/>
          <a:p>
            <a:endParaRPr lang="fr-FR" sz="2400" b="1" dirty="0"/>
          </a:p>
          <a:p>
            <a:endParaRPr lang="fr-FR"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839C-0CDD-E1BF-3605-A814F87C4BBE}"/>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D478DC0B-354C-D645-B99D-E3F293C9CE9B}"/>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F048C3B7-367E-5C52-D31F-D531014D11F2}"/>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196B848-D2B2-39EC-E0C2-8690DE1BDB97}"/>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19549BAF-A40B-AF07-5E17-2B81ACEEBA5F}"/>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A0D7176B-811C-D069-B614-91DF91C5119A}"/>
              </a:ext>
            </a:extLst>
          </p:cNvPr>
          <p:cNvSpPr txBox="1"/>
          <p:nvPr/>
        </p:nvSpPr>
        <p:spPr>
          <a:xfrm>
            <a:off x="2831637" y="1700809"/>
            <a:ext cx="9025003" cy="461665"/>
          </a:xfrm>
          <a:prstGeom prst="rect">
            <a:avLst/>
          </a:prstGeom>
          <a:noFill/>
        </p:spPr>
        <p:txBody>
          <a:bodyPr wrap="square" rtlCol="0">
            <a:spAutoFit/>
          </a:bodyPr>
          <a:lstStyle/>
          <a:p>
            <a:pPr marL="457200" indent="-457200">
              <a:buFont typeface="+mj-lt"/>
              <a:buAutoNum type="arabicPeriod" startAt="4"/>
            </a:pPr>
            <a:r>
              <a:rPr lang="fr-FR" sz="2400" dirty="0"/>
              <a:t>Synthèse et apports complémentaires : </a:t>
            </a:r>
            <a:r>
              <a:rPr lang="fr-FR" sz="2400" b="1" dirty="0">
                <a:highlight>
                  <a:srgbClr val="FF00FF"/>
                </a:highlight>
              </a:rPr>
              <a:t>gestes professionnels</a:t>
            </a:r>
            <a:endParaRPr lang="fr-FR" sz="2400" b="1" i="1" dirty="0">
              <a:highlight>
                <a:srgbClr val="FF00FF"/>
              </a:highlight>
            </a:endParaRPr>
          </a:p>
        </p:txBody>
      </p:sp>
      <p:sp>
        <p:nvSpPr>
          <p:cNvPr id="11" name="ZoneTexte 10">
            <a:extLst>
              <a:ext uri="{FF2B5EF4-FFF2-40B4-BE49-F238E27FC236}">
                <a16:creationId xmlns:a16="http://schemas.microsoft.com/office/drawing/2014/main" id="{7E116200-E51A-BC47-4F6F-D53E8852CB08}"/>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9B694923-94F5-43A1-878D-A59C9BFD870F}"/>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7" name="Image 6">
            <a:extLst>
              <a:ext uri="{FF2B5EF4-FFF2-40B4-BE49-F238E27FC236}">
                <a16:creationId xmlns:a16="http://schemas.microsoft.com/office/drawing/2014/main" id="{BBF5CDCB-F0D3-49B1-9E14-D3A1A92DB375}"/>
              </a:ext>
            </a:extLst>
          </p:cNvPr>
          <p:cNvPicPr>
            <a:picLocks noChangeAspect="1"/>
          </p:cNvPicPr>
          <p:nvPr/>
        </p:nvPicPr>
        <p:blipFill>
          <a:blip r:embed="rId5"/>
          <a:stretch>
            <a:fillRect/>
          </a:stretch>
        </p:blipFill>
        <p:spPr>
          <a:xfrm>
            <a:off x="3076939" y="2215851"/>
            <a:ext cx="8104334" cy="3510903"/>
          </a:xfrm>
          <a:prstGeom prst="rect">
            <a:avLst/>
          </a:prstGeom>
        </p:spPr>
      </p:pic>
      <p:pic>
        <p:nvPicPr>
          <p:cNvPr id="9" name="Image 8">
            <a:hlinkClick r:id="rId6"/>
            <a:extLst>
              <a:ext uri="{FF2B5EF4-FFF2-40B4-BE49-F238E27FC236}">
                <a16:creationId xmlns:a16="http://schemas.microsoft.com/office/drawing/2014/main" id="{524DBC44-D7FC-447A-AB53-7E8457C21217}"/>
              </a:ext>
            </a:extLst>
          </p:cNvPr>
          <p:cNvPicPr>
            <a:picLocks noChangeAspect="1"/>
          </p:cNvPicPr>
          <p:nvPr/>
        </p:nvPicPr>
        <p:blipFill>
          <a:blip r:embed="rId7"/>
          <a:stretch>
            <a:fillRect/>
          </a:stretch>
        </p:blipFill>
        <p:spPr>
          <a:xfrm>
            <a:off x="9356156" y="5875863"/>
            <a:ext cx="1825117" cy="659950"/>
          </a:xfrm>
          <a:prstGeom prst="rect">
            <a:avLst/>
          </a:prstGeom>
        </p:spPr>
      </p:pic>
    </p:spTree>
    <p:extLst>
      <p:ext uri="{BB962C8B-B14F-4D97-AF65-F5344CB8AC3E}">
        <p14:creationId xmlns:p14="http://schemas.microsoft.com/office/powerpoint/2010/main" val="2345032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7EE556F5-99C6-A859-C2F7-49404DF38559}"/>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669E8C6B-0D34-5450-5959-0045F4DB2072}"/>
              </a:ext>
            </a:extLst>
          </p:cNvPr>
          <p:cNvSpPr txBox="1"/>
          <p:nvPr/>
        </p:nvSpPr>
        <p:spPr>
          <a:xfrm>
            <a:off x="2831637" y="1700809"/>
            <a:ext cx="9025003" cy="461665"/>
          </a:xfrm>
          <a:prstGeom prst="rect">
            <a:avLst/>
          </a:prstGeom>
          <a:noFill/>
        </p:spPr>
        <p:txBody>
          <a:bodyPr wrap="square" rtlCol="0">
            <a:spAutoFit/>
          </a:bodyPr>
          <a:lstStyle/>
          <a:p>
            <a:pPr marL="457200" indent="-457200">
              <a:buFont typeface="+mj-lt"/>
              <a:buAutoNum type="arabicPeriod" startAt="5"/>
            </a:pPr>
            <a:r>
              <a:rPr lang="fr-FR" sz="2400" dirty="0"/>
              <a:t>Synthèse et apports complémentaires : </a:t>
            </a:r>
            <a:r>
              <a:rPr lang="fr-FR" sz="2400" b="1" dirty="0">
                <a:highlight>
                  <a:srgbClr val="FF00FF"/>
                </a:highlight>
              </a:rPr>
              <a:t>postures et obligations</a:t>
            </a:r>
            <a:endParaRPr lang="fr-FR" sz="2400" b="1" i="1" dirty="0">
              <a:highlight>
                <a:srgbClr val="FF00FF"/>
              </a:highlight>
            </a:endParaRPr>
          </a:p>
        </p:txBody>
      </p:sp>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7" name="Rectangle 2">
            <a:extLst>
              <a:ext uri="{FF2B5EF4-FFF2-40B4-BE49-F238E27FC236}">
                <a16:creationId xmlns:a16="http://schemas.microsoft.com/office/drawing/2014/main" id="{039E86DD-EF67-3F0B-FB66-46FB521EA6AF}"/>
              </a:ext>
            </a:extLst>
          </p:cNvPr>
          <p:cNvSpPr txBox="1">
            <a:spLocks noChangeArrowheads="1"/>
          </p:cNvSpPr>
          <p:nvPr/>
        </p:nvSpPr>
        <p:spPr>
          <a:xfrm>
            <a:off x="2689765" y="2564904"/>
            <a:ext cx="9217024" cy="4020059"/>
          </a:xfrm>
          <a:prstGeom prst="rect">
            <a:avLst/>
          </a:prstGeom>
        </p:spPr>
        <p:txBody>
          <a:bodyPr vert="horz" lIns="121920" tIns="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Les obligations sous l’autorité de l’inspection SEI et du-de la </a:t>
            </a:r>
            <a:r>
              <a:rPr lang="fr-FR" altLang="fr-FR" sz="1867" dirty="0" err="1">
                <a:cs typeface="Arial" panose="020B0604020202020204" pitchFamily="34" charset="0"/>
              </a:rPr>
              <a:t>chef-fe</a:t>
            </a:r>
            <a:r>
              <a:rPr lang="fr-FR" altLang="fr-FR" sz="1867" dirty="0">
                <a:cs typeface="Arial" panose="020B0604020202020204" pitchFamily="34" charset="0"/>
              </a:rPr>
              <a:t> d’établissement, sous l’autorité pédagogique de l’</a:t>
            </a:r>
            <a:r>
              <a:rPr lang="fr-FR" altLang="fr-FR" sz="1867" dirty="0" err="1">
                <a:cs typeface="Arial" panose="020B0604020202020204" pitchFamily="34" charset="0"/>
              </a:rPr>
              <a:t>enseignant-e</a:t>
            </a:r>
            <a:r>
              <a:rPr lang="fr-FR" altLang="fr-FR" sz="1867" dirty="0">
                <a:cs typeface="Arial" panose="020B0604020202020204" pitchFamily="34" charset="0"/>
              </a:rPr>
              <a: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dirty="0">
                <a:cs typeface="Arial" panose="020B0604020202020204" pitchFamily="34" charset="0"/>
              </a:rPr>
              <a:t>devoir de discrétion</a:t>
            </a:r>
            <a:r>
              <a:rPr lang="fr-FR" altLang="fr-FR" sz="1867" dirty="0">
                <a:cs typeface="Arial" panose="020B0604020202020204" pitchFamily="34" charset="0"/>
              </a:rPr>
              <a:t> (secret partagé) « ... pour tous les faits, informations ou documents dont il a connaissance dans l’exercice de ses fonctions »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dirty="0">
                <a:cs typeface="Arial" panose="020B0604020202020204" pitchFamily="34" charset="0"/>
              </a:rPr>
              <a:t>devoir de réserve</a:t>
            </a:r>
            <a:r>
              <a:rPr lang="fr-FR" altLang="fr-FR" sz="1867" dirty="0">
                <a:cs typeface="Arial" panose="020B0604020202020204" pitchFamily="34" charset="0"/>
              </a:rPr>
              <a:t>, de neutralité, d’impartialité et de moralité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dirty="0">
                <a:cs typeface="Arial" panose="020B0604020202020204" pitchFamily="34" charset="0"/>
              </a:rPr>
              <a:t>respect des règles de l’établissement</a:t>
            </a:r>
            <a:r>
              <a:rPr lang="fr-FR" altLang="fr-FR" sz="1867" dirty="0">
                <a:cs typeface="Arial" panose="020B0604020202020204" pitchFamily="34" charset="0"/>
              </a:rPr>
              <a:t>.</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Les postures en classe. L’AESH est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en </a:t>
            </a:r>
            <a:r>
              <a:rPr lang="fr-FR" altLang="fr-FR" sz="1867" b="1" dirty="0">
                <a:cs typeface="Arial" panose="020B0604020202020204" pitchFamily="34" charset="0"/>
              </a:rPr>
              <a:t>position d’aide</a:t>
            </a:r>
            <a:r>
              <a:rPr lang="fr-FR" altLang="fr-FR" sz="1867" dirty="0">
                <a:cs typeface="Arial" panose="020B0604020202020204" pitchFamily="34" charset="0"/>
              </a:rPr>
              <a:t> auprès de l’élève (étayage, soutien, relais, guidage gestuel,…),</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en </a:t>
            </a:r>
            <a:r>
              <a:rPr lang="fr-FR" altLang="fr-FR" sz="1867" b="1" dirty="0">
                <a:cs typeface="Arial" panose="020B0604020202020204" pitchFamily="34" charset="0"/>
              </a:rPr>
              <a:t>retrait partiel</a:t>
            </a:r>
            <a:r>
              <a:rPr lang="fr-FR" altLang="fr-FR" sz="1867" dirty="0">
                <a:cs typeface="Arial" panose="020B0604020202020204" pitchFamily="34" charset="0"/>
              </a:rPr>
              <a:t> (guidage verbal, observation, relance ponctuelle…),</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en </a:t>
            </a:r>
            <a:r>
              <a:rPr lang="fr-FR" altLang="fr-FR" sz="1867" b="1" dirty="0">
                <a:cs typeface="Arial" panose="020B0604020202020204" pitchFamily="34" charset="0"/>
              </a:rPr>
              <a:t>retrait total</a:t>
            </a:r>
            <a:r>
              <a:rPr lang="fr-FR" altLang="fr-FR" sz="1867" dirty="0">
                <a:cs typeface="Arial" panose="020B0604020202020204" pitchFamily="34" charset="0"/>
              </a:rPr>
              <a:t> (observation, aide à l’évaluation formative).</a:t>
            </a:r>
          </a:p>
          <a:p>
            <a:pPr marL="719649" lvl="1" indent="0">
              <a:lnSpc>
                <a:spcPct val="117000"/>
              </a:lnSpc>
              <a:buSzPct val="75000"/>
              <a:buNone/>
              <a:tabLst>
                <a:tab pos="965176" algn="l"/>
                <a:tab pos="1930352" algn="l"/>
                <a:tab pos="2895528" algn="l"/>
                <a:tab pos="3860703" algn="l"/>
                <a:tab pos="4825879" algn="l"/>
                <a:tab pos="5791055" algn="l"/>
                <a:tab pos="6756231" algn="l"/>
                <a:tab pos="7721407" algn="l"/>
                <a:tab pos="8686583" algn="l"/>
                <a:tab pos="9651759" algn="l"/>
                <a:tab pos="10616935" algn="l"/>
              </a:tabLst>
            </a:pPr>
            <a:endParaRPr lang="fr-FR" altLang="fr-FR" sz="1867" dirty="0">
              <a:cs typeface="Arial" panose="020B0604020202020204" pitchFamily="34" charset="0"/>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spTree>
    <p:extLst>
      <p:ext uri="{BB962C8B-B14F-4D97-AF65-F5344CB8AC3E}">
        <p14:creationId xmlns:p14="http://schemas.microsoft.com/office/powerpoint/2010/main" val="38754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7EE556F5-99C6-A859-C2F7-49404DF38559}"/>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669E8C6B-0D34-5450-5959-0045F4DB2072}"/>
              </a:ext>
            </a:extLst>
          </p:cNvPr>
          <p:cNvSpPr txBox="1"/>
          <p:nvPr/>
        </p:nvSpPr>
        <p:spPr>
          <a:xfrm>
            <a:off x="2831637" y="1700809"/>
            <a:ext cx="9025003" cy="461665"/>
          </a:xfrm>
          <a:prstGeom prst="rect">
            <a:avLst/>
          </a:prstGeom>
          <a:noFill/>
        </p:spPr>
        <p:txBody>
          <a:bodyPr wrap="square" rtlCol="0">
            <a:spAutoFit/>
          </a:bodyPr>
          <a:lstStyle/>
          <a:p>
            <a:pPr marL="457200" indent="-457200">
              <a:buFont typeface="+mj-lt"/>
              <a:buAutoNum type="arabicPeriod" startAt="5"/>
            </a:pPr>
            <a:r>
              <a:rPr lang="fr-FR" sz="2400" dirty="0"/>
              <a:t>Synthèse et apports complémentaires : </a:t>
            </a:r>
            <a:r>
              <a:rPr lang="fr-FR" sz="2400" b="1" dirty="0">
                <a:highlight>
                  <a:srgbClr val="FF00FF"/>
                </a:highlight>
              </a:rPr>
              <a:t>postures et obligations</a:t>
            </a:r>
            <a:endParaRPr lang="fr-FR" sz="2400" b="1" i="1" dirty="0">
              <a:highlight>
                <a:srgbClr val="FF00FF"/>
              </a:highlight>
            </a:endParaRPr>
          </a:p>
        </p:txBody>
      </p:sp>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6" name="Image 5">
            <a:extLst>
              <a:ext uri="{FF2B5EF4-FFF2-40B4-BE49-F238E27FC236}">
                <a16:creationId xmlns:a16="http://schemas.microsoft.com/office/drawing/2014/main" id="{B6056175-6F8A-4918-AEB5-687868753645}"/>
              </a:ext>
            </a:extLst>
          </p:cNvPr>
          <p:cNvPicPr>
            <a:picLocks noChangeAspect="1"/>
          </p:cNvPicPr>
          <p:nvPr/>
        </p:nvPicPr>
        <p:blipFill>
          <a:blip r:embed="rId5"/>
          <a:stretch>
            <a:fillRect/>
          </a:stretch>
        </p:blipFill>
        <p:spPr>
          <a:xfrm>
            <a:off x="3220720" y="2124403"/>
            <a:ext cx="7437120" cy="4409360"/>
          </a:xfrm>
          <a:prstGeom prst="rect">
            <a:avLst/>
          </a:prstGeom>
        </p:spPr>
      </p:pic>
      <p:pic>
        <p:nvPicPr>
          <p:cNvPr id="9" name="Image 8">
            <a:hlinkClick r:id="rId6"/>
            <a:extLst>
              <a:ext uri="{FF2B5EF4-FFF2-40B4-BE49-F238E27FC236}">
                <a16:creationId xmlns:a16="http://schemas.microsoft.com/office/drawing/2014/main" id="{DDAAC56D-FE34-4845-B4D9-63F1CFBF3609}"/>
              </a:ext>
            </a:extLst>
          </p:cNvPr>
          <p:cNvPicPr>
            <a:picLocks noChangeAspect="1"/>
          </p:cNvPicPr>
          <p:nvPr/>
        </p:nvPicPr>
        <p:blipFill>
          <a:blip r:embed="rId7"/>
          <a:stretch>
            <a:fillRect/>
          </a:stretch>
        </p:blipFill>
        <p:spPr>
          <a:xfrm>
            <a:off x="9359912" y="5515453"/>
            <a:ext cx="2251427" cy="845447"/>
          </a:xfrm>
          <a:prstGeom prst="rect">
            <a:avLst/>
          </a:prstGeom>
        </p:spPr>
      </p:pic>
      <p:sp>
        <p:nvSpPr>
          <p:cNvPr id="5" name="Ellipse 4">
            <a:extLst>
              <a:ext uri="{FF2B5EF4-FFF2-40B4-BE49-F238E27FC236}">
                <a16:creationId xmlns:a16="http://schemas.microsoft.com/office/drawing/2014/main" id="{06FC931B-CFB9-8786-8313-7526922E9719}"/>
              </a:ext>
            </a:extLst>
          </p:cNvPr>
          <p:cNvSpPr/>
          <p:nvPr/>
        </p:nvSpPr>
        <p:spPr>
          <a:xfrm>
            <a:off x="10109200" y="3309392"/>
            <a:ext cx="650240" cy="571728"/>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8" name="Ellipse 7">
            <a:extLst>
              <a:ext uri="{FF2B5EF4-FFF2-40B4-BE49-F238E27FC236}">
                <a16:creationId xmlns:a16="http://schemas.microsoft.com/office/drawing/2014/main" id="{3B82CF79-124C-60B8-F07C-58E0C41519B2}"/>
              </a:ext>
            </a:extLst>
          </p:cNvPr>
          <p:cNvSpPr/>
          <p:nvPr/>
        </p:nvSpPr>
        <p:spPr>
          <a:xfrm>
            <a:off x="3390821" y="2997136"/>
            <a:ext cx="650240" cy="571728"/>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5" name="Ellipse 14">
            <a:extLst>
              <a:ext uri="{FF2B5EF4-FFF2-40B4-BE49-F238E27FC236}">
                <a16:creationId xmlns:a16="http://schemas.microsoft.com/office/drawing/2014/main" id="{C093CE28-D6E1-6321-4B3E-DBBFBEC1F1A0}"/>
              </a:ext>
            </a:extLst>
          </p:cNvPr>
          <p:cNvSpPr/>
          <p:nvPr/>
        </p:nvSpPr>
        <p:spPr>
          <a:xfrm>
            <a:off x="4277440" y="5351381"/>
            <a:ext cx="650240" cy="571728"/>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80763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6" name="Image 5">
            <a:extLst>
              <a:ext uri="{FF2B5EF4-FFF2-40B4-BE49-F238E27FC236}">
                <a16:creationId xmlns:a16="http://schemas.microsoft.com/office/drawing/2014/main" id="{B6056175-6F8A-4918-AEB5-687868753645}"/>
              </a:ext>
            </a:extLst>
          </p:cNvPr>
          <p:cNvPicPr>
            <a:picLocks noChangeAspect="1"/>
          </p:cNvPicPr>
          <p:nvPr/>
        </p:nvPicPr>
        <p:blipFill>
          <a:blip r:embed="rId5"/>
          <a:stretch>
            <a:fillRect/>
          </a:stretch>
        </p:blipFill>
        <p:spPr>
          <a:xfrm>
            <a:off x="2811860" y="1184242"/>
            <a:ext cx="8552626" cy="5070727"/>
          </a:xfrm>
          <a:prstGeom prst="rect">
            <a:avLst/>
          </a:prstGeom>
        </p:spPr>
      </p:pic>
      <p:pic>
        <p:nvPicPr>
          <p:cNvPr id="9" name="Image 8">
            <a:hlinkClick r:id="rId6"/>
            <a:extLst>
              <a:ext uri="{FF2B5EF4-FFF2-40B4-BE49-F238E27FC236}">
                <a16:creationId xmlns:a16="http://schemas.microsoft.com/office/drawing/2014/main" id="{DDAAC56D-FE34-4845-B4D9-63F1CFBF3609}"/>
              </a:ext>
            </a:extLst>
          </p:cNvPr>
          <p:cNvPicPr>
            <a:picLocks noChangeAspect="1"/>
          </p:cNvPicPr>
          <p:nvPr/>
        </p:nvPicPr>
        <p:blipFill>
          <a:blip r:embed="rId7"/>
          <a:stretch>
            <a:fillRect/>
          </a:stretch>
        </p:blipFill>
        <p:spPr>
          <a:xfrm>
            <a:off x="9359912" y="5515453"/>
            <a:ext cx="2251427" cy="845447"/>
          </a:xfrm>
          <a:prstGeom prst="rect">
            <a:avLst/>
          </a:prstGeom>
        </p:spPr>
      </p:pic>
      <p:cxnSp>
        <p:nvCxnSpPr>
          <p:cNvPr id="7" name="Connecteur droit avec flèche 6">
            <a:extLst>
              <a:ext uri="{FF2B5EF4-FFF2-40B4-BE49-F238E27FC236}">
                <a16:creationId xmlns:a16="http://schemas.microsoft.com/office/drawing/2014/main" id="{E15F0F2D-03AD-FDFB-F6F8-5ECAE9FEA3EC}"/>
              </a:ext>
            </a:extLst>
          </p:cNvPr>
          <p:cNvCxnSpPr>
            <a:cxnSpLocks/>
          </p:cNvCxnSpPr>
          <p:nvPr/>
        </p:nvCxnSpPr>
        <p:spPr>
          <a:xfrm>
            <a:off x="7863840" y="2743200"/>
            <a:ext cx="1168400" cy="56619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5C14E1A0-9046-73EA-F83C-DA2B8C751013}"/>
              </a:ext>
            </a:extLst>
          </p:cNvPr>
          <p:cNvCxnSpPr>
            <a:cxnSpLocks/>
          </p:cNvCxnSpPr>
          <p:nvPr/>
        </p:nvCxnSpPr>
        <p:spPr>
          <a:xfrm flipH="1">
            <a:off x="6675120" y="2988997"/>
            <a:ext cx="579120" cy="55961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90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6" name="Image 5">
            <a:extLst>
              <a:ext uri="{FF2B5EF4-FFF2-40B4-BE49-F238E27FC236}">
                <a16:creationId xmlns:a16="http://schemas.microsoft.com/office/drawing/2014/main" id="{B6056175-6F8A-4918-AEB5-687868753645}"/>
              </a:ext>
            </a:extLst>
          </p:cNvPr>
          <p:cNvPicPr>
            <a:picLocks noChangeAspect="1"/>
          </p:cNvPicPr>
          <p:nvPr/>
        </p:nvPicPr>
        <p:blipFill>
          <a:blip r:embed="rId5"/>
          <a:stretch>
            <a:fillRect/>
          </a:stretch>
        </p:blipFill>
        <p:spPr>
          <a:xfrm>
            <a:off x="2831637" y="1204562"/>
            <a:ext cx="8552626" cy="5070727"/>
          </a:xfrm>
          <a:prstGeom prst="rect">
            <a:avLst/>
          </a:prstGeom>
        </p:spPr>
      </p:pic>
      <p:pic>
        <p:nvPicPr>
          <p:cNvPr id="9" name="Image 8">
            <a:hlinkClick r:id="rId6"/>
            <a:extLst>
              <a:ext uri="{FF2B5EF4-FFF2-40B4-BE49-F238E27FC236}">
                <a16:creationId xmlns:a16="http://schemas.microsoft.com/office/drawing/2014/main" id="{DDAAC56D-FE34-4845-B4D9-63F1CFBF3609}"/>
              </a:ext>
            </a:extLst>
          </p:cNvPr>
          <p:cNvPicPr>
            <a:picLocks noChangeAspect="1"/>
          </p:cNvPicPr>
          <p:nvPr/>
        </p:nvPicPr>
        <p:blipFill>
          <a:blip r:embed="rId7"/>
          <a:stretch>
            <a:fillRect/>
          </a:stretch>
        </p:blipFill>
        <p:spPr>
          <a:xfrm>
            <a:off x="9359912" y="5515453"/>
            <a:ext cx="2251427" cy="845447"/>
          </a:xfrm>
          <a:prstGeom prst="rect">
            <a:avLst/>
          </a:prstGeom>
        </p:spPr>
      </p:pic>
      <p:cxnSp>
        <p:nvCxnSpPr>
          <p:cNvPr id="7" name="Connecteur droit avec flèche 6">
            <a:extLst>
              <a:ext uri="{FF2B5EF4-FFF2-40B4-BE49-F238E27FC236}">
                <a16:creationId xmlns:a16="http://schemas.microsoft.com/office/drawing/2014/main" id="{E15F0F2D-03AD-FDFB-F6F8-5ECAE9FEA3EC}"/>
              </a:ext>
            </a:extLst>
          </p:cNvPr>
          <p:cNvCxnSpPr>
            <a:cxnSpLocks/>
          </p:cNvCxnSpPr>
          <p:nvPr/>
        </p:nvCxnSpPr>
        <p:spPr>
          <a:xfrm flipH="1" flipV="1">
            <a:off x="7985760" y="2610925"/>
            <a:ext cx="1148239" cy="5672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1AB4776-B4DE-D15A-5E44-D71AB585A941}"/>
              </a:ext>
            </a:extLst>
          </p:cNvPr>
          <p:cNvCxnSpPr>
            <a:cxnSpLocks/>
          </p:cNvCxnSpPr>
          <p:nvPr/>
        </p:nvCxnSpPr>
        <p:spPr>
          <a:xfrm>
            <a:off x="4947920" y="2855533"/>
            <a:ext cx="207264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1182F32-9187-2A77-4B64-6107E5CF1ABE}"/>
              </a:ext>
            </a:extLst>
          </p:cNvPr>
          <p:cNvCxnSpPr>
            <a:cxnSpLocks/>
          </p:cNvCxnSpPr>
          <p:nvPr/>
        </p:nvCxnSpPr>
        <p:spPr>
          <a:xfrm flipV="1">
            <a:off x="6817360" y="3195522"/>
            <a:ext cx="609600" cy="6043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AAB09155-4D6B-DBFC-3501-805CE078BFD7}"/>
              </a:ext>
            </a:extLst>
          </p:cNvPr>
          <p:cNvCxnSpPr>
            <a:cxnSpLocks/>
          </p:cNvCxnSpPr>
          <p:nvPr/>
        </p:nvCxnSpPr>
        <p:spPr>
          <a:xfrm flipH="1" flipV="1">
            <a:off x="7680960" y="3178214"/>
            <a:ext cx="416560" cy="77402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91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7EE556F5-99C6-A859-C2F7-49404DF38559}"/>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6" name="Image 5">
            <a:extLst>
              <a:ext uri="{FF2B5EF4-FFF2-40B4-BE49-F238E27FC236}">
                <a16:creationId xmlns:a16="http://schemas.microsoft.com/office/drawing/2014/main" id="{B6056175-6F8A-4918-AEB5-687868753645}"/>
              </a:ext>
            </a:extLst>
          </p:cNvPr>
          <p:cNvPicPr>
            <a:picLocks noChangeAspect="1"/>
          </p:cNvPicPr>
          <p:nvPr/>
        </p:nvPicPr>
        <p:blipFill>
          <a:blip r:embed="rId5"/>
          <a:stretch>
            <a:fillRect/>
          </a:stretch>
        </p:blipFill>
        <p:spPr>
          <a:xfrm>
            <a:off x="2831637" y="1700808"/>
            <a:ext cx="8028411" cy="4759928"/>
          </a:xfrm>
          <a:prstGeom prst="rect">
            <a:avLst/>
          </a:prstGeom>
        </p:spPr>
      </p:pic>
      <p:pic>
        <p:nvPicPr>
          <p:cNvPr id="9" name="Image 8">
            <a:hlinkClick r:id="rId6"/>
            <a:extLst>
              <a:ext uri="{FF2B5EF4-FFF2-40B4-BE49-F238E27FC236}">
                <a16:creationId xmlns:a16="http://schemas.microsoft.com/office/drawing/2014/main" id="{DDAAC56D-FE34-4845-B4D9-63F1CFBF3609}"/>
              </a:ext>
            </a:extLst>
          </p:cNvPr>
          <p:cNvPicPr>
            <a:picLocks noChangeAspect="1"/>
          </p:cNvPicPr>
          <p:nvPr/>
        </p:nvPicPr>
        <p:blipFill>
          <a:blip r:embed="rId7"/>
          <a:stretch>
            <a:fillRect/>
          </a:stretch>
        </p:blipFill>
        <p:spPr>
          <a:xfrm>
            <a:off x="9359912" y="5515453"/>
            <a:ext cx="2251427" cy="845447"/>
          </a:xfrm>
          <a:prstGeom prst="rect">
            <a:avLst/>
          </a:prstGeom>
        </p:spPr>
      </p:pic>
      <p:sp>
        <p:nvSpPr>
          <p:cNvPr id="7" name="Bulle narrative : ronde 6">
            <a:extLst>
              <a:ext uri="{FF2B5EF4-FFF2-40B4-BE49-F238E27FC236}">
                <a16:creationId xmlns:a16="http://schemas.microsoft.com/office/drawing/2014/main" id="{7D3B3443-D87D-06BB-3DBD-93B421E415D2}"/>
              </a:ext>
            </a:extLst>
          </p:cNvPr>
          <p:cNvSpPr/>
          <p:nvPr/>
        </p:nvSpPr>
        <p:spPr>
          <a:xfrm>
            <a:off x="7487920" y="2226386"/>
            <a:ext cx="1381840" cy="52449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Bulle narrative : ronde 7">
            <a:extLst>
              <a:ext uri="{FF2B5EF4-FFF2-40B4-BE49-F238E27FC236}">
                <a16:creationId xmlns:a16="http://schemas.microsoft.com/office/drawing/2014/main" id="{907302A7-EFD5-1E06-5007-7E5D9C6C59C8}"/>
              </a:ext>
            </a:extLst>
          </p:cNvPr>
          <p:cNvSpPr/>
          <p:nvPr/>
        </p:nvSpPr>
        <p:spPr>
          <a:xfrm>
            <a:off x="9549629" y="2750879"/>
            <a:ext cx="1381840" cy="657817"/>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Bulle narrative : ronde 13">
            <a:extLst>
              <a:ext uri="{FF2B5EF4-FFF2-40B4-BE49-F238E27FC236}">
                <a16:creationId xmlns:a16="http://schemas.microsoft.com/office/drawing/2014/main" id="{35ADAB99-A296-0B61-3294-9BCBB2E2B621}"/>
              </a:ext>
            </a:extLst>
          </p:cNvPr>
          <p:cNvSpPr/>
          <p:nvPr/>
        </p:nvSpPr>
        <p:spPr>
          <a:xfrm rot="317286">
            <a:off x="5201483" y="4702484"/>
            <a:ext cx="876971" cy="421264"/>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Bulle narrative : ronde 14">
            <a:extLst>
              <a:ext uri="{FF2B5EF4-FFF2-40B4-BE49-F238E27FC236}">
                <a16:creationId xmlns:a16="http://schemas.microsoft.com/office/drawing/2014/main" id="{7F6E482B-C398-029B-3F37-2409F33341B2}"/>
              </a:ext>
            </a:extLst>
          </p:cNvPr>
          <p:cNvSpPr/>
          <p:nvPr/>
        </p:nvSpPr>
        <p:spPr>
          <a:xfrm>
            <a:off x="4215630" y="2362487"/>
            <a:ext cx="1381840" cy="657817"/>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3719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7EE556F5-99C6-A859-C2F7-49404DF38559}"/>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6" name="Image 5">
            <a:extLst>
              <a:ext uri="{FF2B5EF4-FFF2-40B4-BE49-F238E27FC236}">
                <a16:creationId xmlns:a16="http://schemas.microsoft.com/office/drawing/2014/main" id="{B6056175-6F8A-4918-AEB5-687868753645}"/>
              </a:ext>
            </a:extLst>
          </p:cNvPr>
          <p:cNvPicPr>
            <a:picLocks noChangeAspect="1"/>
          </p:cNvPicPr>
          <p:nvPr/>
        </p:nvPicPr>
        <p:blipFill>
          <a:blip r:embed="rId5"/>
          <a:stretch>
            <a:fillRect/>
          </a:stretch>
        </p:blipFill>
        <p:spPr>
          <a:xfrm>
            <a:off x="2831637" y="1700808"/>
            <a:ext cx="8028411" cy="4759928"/>
          </a:xfrm>
          <a:prstGeom prst="rect">
            <a:avLst/>
          </a:prstGeom>
        </p:spPr>
      </p:pic>
      <p:pic>
        <p:nvPicPr>
          <p:cNvPr id="9" name="Image 8">
            <a:hlinkClick r:id="rId6"/>
            <a:extLst>
              <a:ext uri="{FF2B5EF4-FFF2-40B4-BE49-F238E27FC236}">
                <a16:creationId xmlns:a16="http://schemas.microsoft.com/office/drawing/2014/main" id="{DDAAC56D-FE34-4845-B4D9-63F1CFBF3609}"/>
              </a:ext>
            </a:extLst>
          </p:cNvPr>
          <p:cNvPicPr>
            <a:picLocks noChangeAspect="1"/>
          </p:cNvPicPr>
          <p:nvPr/>
        </p:nvPicPr>
        <p:blipFill>
          <a:blip r:embed="rId7"/>
          <a:stretch>
            <a:fillRect/>
          </a:stretch>
        </p:blipFill>
        <p:spPr>
          <a:xfrm>
            <a:off x="9359912" y="5515453"/>
            <a:ext cx="2251427" cy="845447"/>
          </a:xfrm>
          <a:prstGeom prst="rect">
            <a:avLst/>
          </a:prstGeom>
        </p:spPr>
      </p:pic>
      <p:pic>
        <p:nvPicPr>
          <p:cNvPr id="5" name="Image 4">
            <a:extLst>
              <a:ext uri="{FF2B5EF4-FFF2-40B4-BE49-F238E27FC236}">
                <a16:creationId xmlns:a16="http://schemas.microsoft.com/office/drawing/2014/main" id="{B020AE0F-2EB9-222E-A0BA-2B9CF96E55BD}"/>
              </a:ext>
            </a:extLst>
          </p:cNvPr>
          <p:cNvPicPr>
            <a:picLocks noChangeAspect="1"/>
          </p:cNvPicPr>
          <p:nvPr/>
        </p:nvPicPr>
        <p:blipFill>
          <a:blip r:embed="rId8"/>
          <a:stretch>
            <a:fillRect/>
          </a:stretch>
        </p:blipFill>
        <p:spPr>
          <a:xfrm rot="17904449">
            <a:off x="7634135" y="2991688"/>
            <a:ext cx="1099295" cy="635408"/>
          </a:xfrm>
          <a:prstGeom prst="rect">
            <a:avLst/>
          </a:prstGeom>
        </p:spPr>
      </p:pic>
      <p:pic>
        <p:nvPicPr>
          <p:cNvPr id="10" name="Image 9">
            <a:extLst>
              <a:ext uri="{FF2B5EF4-FFF2-40B4-BE49-F238E27FC236}">
                <a16:creationId xmlns:a16="http://schemas.microsoft.com/office/drawing/2014/main" id="{6E5BCA4D-08B4-AB87-F1F5-31EC20B404C3}"/>
              </a:ext>
            </a:extLst>
          </p:cNvPr>
          <p:cNvPicPr>
            <a:picLocks noChangeAspect="1"/>
          </p:cNvPicPr>
          <p:nvPr/>
        </p:nvPicPr>
        <p:blipFill>
          <a:blip r:embed="rId8"/>
          <a:stretch>
            <a:fillRect/>
          </a:stretch>
        </p:blipFill>
        <p:spPr>
          <a:xfrm rot="7251446">
            <a:off x="4519197" y="3166916"/>
            <a:ext cx="1507100" cy="635408"/>
          </a:xfrm>
          <a:prstGeom prst="rect">
            <a:avLst/>
          </a:prstGeom>
        </p:spPr>
      </p:pic>
      <p:pic>
        <p:nvPicPr>
          <p:cNvPr id="14" name="Image 13">
            <a:extLst>
              <a:ext uri="{FF2B5EF4-FFF2-40B4-BE49-F238E27FC236}">
                <a16:creationId xmlns:a16="http://schemas.microsoft.com/office/drawing/2014/main" id="{C2D70EAA-E7EF-7F55-4323-ABB3DEC95EED}"/>
              </a:ext>
            </a:extLst>
          </p:cNvPr>
          <p:cNvPicPr>
            <a:picLocks noChangeAspect="1"/>
          </p:cNvPicPr>
          <p:nvPr/>
        </p:nvPicPr>
        <p:blipFill>
          <a:blip r:embed="rId8"/>
          <a:stretch>
            <a:fillRect/>
          </a:stretch>
        </p:blipFill>
        <p:spPr>
          <a:xfrm rot="2688690">
            <a:off x="5359895" y="4950728"/>
            <a:ext cx="1141069" cy="635408"/>
          </a:xfrm>
          <a:prstGeom prst="rect">
            <a:avLst/>
          </a:prstGeom>
        </p:spPr>
      </p:pic>
    </p:spTree>
    <p:extLst>
      <p:ext uri="{BB962C8B-B14F-4D97-AF65-F5344CB8AC3E}">
        <p14:creationId xmlns:p14="http://schemas.microsoft.com/office/powerpoint/2010/main" val="83003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7EE556F5-99C6-A859-C2F7-49404DF38559}"/>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6" name="Image 5">
            <a:extLst>
              <a:ext uri="{FF2B5EF4-FFF2-40B4-BE49-F238E27FC236}">
                <a16:creationId xmlns:a16="http://schemas.microsoft.com/office/drawing/2014/main" id="{B6056175-6F8A-4918-AEB5-687868753645}"/>
              </a:ext>
            </a:extLst>
          </p:cNvPr>
          <p:cNvPicPr>
            <a:picLocks noChangeAspect="1"/>
          </p:cNvPicPr>
          <p:nvPr/>
        </p:nvPicPr>
        <p:blipFill>
          <a:blip r:embed="rId5"/>
          <a:stretch>
            <a:fillRect/>
          </a:stretch>
        </p:blipFill>
        <p:spPr>
          <a:xfrm>
            <a:off x="2624060" y="1597738"/>
            <a:ext cx="8676492" cy="5144166"/>
          </a:xfrm>
          <a:prstGeom prst="rect">
            <a:avLst/>
          </a:prstGeom>
        </p:spPr>
      </p:pic>
      <p:pic>
        <p:nvPicPr>
          <p:cNvPr id="9" name="Image 8">
            <a:hlinkClick r:id="rId6"/>
            <a:extLst>
              <a:ext uri="{FF2B5EF4-FFF2-40B4-BE49-F238E27FC236}">
                <a16:creationId xmlns:a16="http://schemas.microsoft.com/office/drawing/2014/main" id="{DDAAC56D-FE34-4845-B4D9-63F1CFBF3609}"/>
              </a:ext>
            </a:extLst>
          </p:cNvPr>
          <p:cNvPicPr>
            <a:picLocks noChangeAspect="1"/>
          </p:cNvPicPr>
          <p:nvPr/>
        </p:nvPicPr>
        <p:blipFill>
          <a:blip r:embed="rId7"/>
          <a:stretch>
            <a:fillRect/>
          </a:stretch>
        </p:blipFill>
        <p:spPr>
          <a:xfrm>
            <a:off x="9359912" y="5515453"/>
            <a:ext cx="2251427" cy="845447"/>
          </a:xfrm>
          <a:prstGeom prst="rect">
            <a:avLst/>
          </a:prstGeom>
        </p:spPr>
      </p:pic>
      <p:pic>
        <p:nvPicPr>
          <p:cNvPr id="8" name="Image 7">
            <a:extLst>
              <a:ext uri="{FF2B5EF4-FFF2-40B4-BE49-F238E27FC236}">
                <a16:creationId xmlns:a16="http://schemas.microsoft.com/office/drawing/2014/main" id="{230C3BA5-3C41-7F58-178F-15F91F729177}"/>
              </a:ext>
            </a:extLst>
          </p:cNvPr>
          <p:cNvPicPr>
            <a:picLocks noChangeAspect="1"/>
          </p:cNvPicPr>
          <p:nvPr/>
        </p:nvPicPr>
        <p:blipFill>
          <a:blip r:embed="rId8"/>
          <a:stretch>
            <a:fillRect/>
          </a:stretch>
        </p:blipFill>
        <p:spPr>
          <a:xfrm>
            <a:off x="5909293" y="4669679"/>
            <a:ext cx="1066720" cy="1181165"/>
          </a:xfrm>
          <a:prstGeom prst="rect">
            <a:avLst/>
          </a:prstGeom>
        </p:spPr>
      </p:pic>
      <p:pic>
        <p:nvPicPr>
          <p:cNvPr id="18" name="Image 17">
            <a:extLst>
              <a:ext uri="{FF2B5EF4-FFF2-40B4-BE49-F238E27FC236}">
                <a16:creationId xmlns:a16="http://schemas.microsoft.com/office/drawing/2014/main" id="{8FC7C8A4-1437-14D7-E315-482E5395B5D7}"/>
              </a:ext>
            </a:extLst>
          </p:cNvPr>
          <p:cNvPicPr>
            <a:picLocks noChangeAspect="1"/>
          </p:cNvPicPr>
          <p:nvPr/>
        </p:nvPicPr>
        <p:blipFill>
          <a:blip r:embed="rId9"/>
          <a:stretch>
            <a:fillRect/>
          </a:stretch>
        </p:blipFill>
        <p:spPr>
          <a:xfrm>
            <a:off x="10963588" y="3154010"/>
            <a:ext cx="876300" cy="1752599"/>
          </a:xfrm>
          <a:prstGeom prst="rect">
            <a:avLst/>
          </a:prstGeom>
        </p:spPr>
      </p:pic>
      <p:pic>
        <p:nvPicPr>
          <p:cNvPr id="19" name="Image 18">
            <a:extLst>
              <a:ext uri="{FF2B5EF4-FFF2-40B4-BE49-F238E27FC236}">
                <a16:creationId xmlns:a16="http://schemas.microsoft.com/office/drawing/2014/main" id="{00E368C7-2D9E-E91D-C792-1A3702817CA5}"/>
              </a:ext>
            </a:extLst>
          </p:cNvPr>
          <p:cNvPicPr>
            <a:picLocks noChangeAspect="1"/>
          </p:cNvPicPr>
          <p:nvPr/>
        </p:nvPicPr>
        <p:blipFill>
          <a:blip r:embed="rId8"/>
          <a:stretch>
            <a:fillRect/>
          </a:stretch>
        </p:blipFill>
        <p:spPr>
          <a:xfrm>
            <a:off x="9896868" y="3154010"/>
            <a:ext cx="1066720" cy="1336710"/>
          </a:xfrm>
          <a:prstGeom prst="rect">
            <a:avLst/>
          </a:prstGeom>
        </p:spPr>
      </p:pic>
      <p:sp>
        <p:nvSpPr>
          <p:cNvPr id="21" name="Phylactère : pensées 20">
            <a:extLst>
              <a:ext uri="{FF2B5EF4-FFF2-40B4-BE49-F238E27FC236}">
                <a16:creationId xmlns:a16="http://schemas.microsoft.com/office/drawing/2014/main" id="{2A9D33C4-C14F-9CBF-1F03-D300E84E6493}"/>
              </a:ext>
            </a:extLst>
          </p:cNvPr>
          <p:cNvSpPr/>
          <p:nvPr/>
        </p:nvSpPr>
        <p:spPr>
          <a:xfrm>
            <a:off x="9737318" y="2291564"/>
            <a:ext cx="1066720" cy="66499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ZPD</a:t>
            </a:r>
          </a:p>
        </p:txBody>
      </p:sp>
      <p:sp>
        <p:nvSpPr>
          <p:cNvPr id="22" name="Phylactère : pensées 21">
            <a:extLst>
              <a:ext uri="{FF2B5EF4-FFF2-40B4-BE49-F238E27FC236}">
                <a16:creationId xmlns:a16="http://schemas.microsoft.com/office/drawing/2014/main" id="{E49D7C26-00B7-9FFD-0F89-C96F1502EA37}"/>
              </a:ext>
            </a:extLst>
          </p:cNvPr>
          <p:cNvSpPr/>
          <p:nvPr/>
        </p:nvSpPr>
        <p:spPr>
          <a:xfrm>
            <a:off x="6086110" y="3950027"/>
            <a:ext cx="1066720" cy="66499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ZPD</a:t>
            </a:r>
          </a:p>
        </p:txBody>
      </p:sp>
    </p:spTree>
    <p:extLst>
      <p:ext uri="{BB962C8B-B14F-4D97-AF65-F5344CB8AC3E}">
        <p14:creationId xmlns:p14="http://schemas.microsoft.com/office/powerpoint/2010/main" val="363234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2"/>
                                        </p:tgtEl>
                                      </p:cBhvr>
                                    </p:animEffect>
                                    <p:anim calcmode="lin" valueType="num">
                                      <p:cBhvr>
                                        <p:cTn id="14" dur="1000"/>
                                        <p:tgtEl>
                                          <p:spTgt spid="22"/>
                                        </p:tgtEl>
                                        <p:attrNameLst>
                                          <p:attrName>ppt_x</p:attrName>
                                        </p:attrNameLst>
                                      </p:cBhvr>
                                      <p:tavLst>
                                        <p:tav tm="0">
                                          <p:val>
                                            <p:strVal val="ppt_x"/>
                                          </p:val>
                                        </p:tav>
                                        <p:tav tm="100000">
                                          <p:val>
                                            <p:strVal val="ppt_x"/>
                                          </p:val>
                                        </p:tav>
                                      </p:tavLst>
                                    </p:anim>
                                    <p:anim calcmode="lin" valueType="num">
                                      <p:cBhvr>
                                        <p:cTn id="15" dur="1000"/>
                                        <p:tgtEl>
                                          <p:spTgt spid="22"/>
                                        </p:tgtEl>
                                        <p:attrNameLst>
                                          <p:attrName>ppt_y</p:attrName>
                                        </p:attrNameLst>
                                      </p:cBhvr>
                                      <p:tavLst>
                                        <p:tav tm="0">
                                          <p:val>
                                            <p:strVal val="ppt_y"/>
                                          </p:val>
                                        </p:tav>
                                        <p:tav tm="100000">
                                          <p:val>
                                            <p:strVal val="ppt_y+.1"/>
                                          </p:val>
                                        </p:tav>
                                      </p:tavLst>
                                    </p:anim>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90C5-9498-29B8-9794-436D5232EE7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DE164BD-993C-14FC-E89A-60BD7AF37207}"/>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8094D98C-30FC-CED3-7A02-A628035765ED}"/>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06D5E629-55A1-0F85-A215-6F60F6327809}"/>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7EE556F5-99C6-A859-C2F7-49404DF38559}"/>
              </a:ext>
            </a:extLst>
          </p:cNvPr>
          <p:cNvSpPr txBox="1">
            <a:spLocks/>
          </p:cNvSpPr>
          <p:nvPr/>
        </p:nvSpPr>
        <p:spPr>
          <a:xfrm>
            <a:off x="3007711" y="103777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11" name="ZoneTexte 10">
            <a:extLst>
              <a:ext uri="{FF2B5EF4-FFF2-40B4-BE49-F238E27FC236}">
                <a16:creationId xmlns:a16="http://schemas.microsoft.com/office/drawing/2014/main" id="{EFC4F6B6-B193-BA66-E2E5-690B0A702F2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12" name="Titre 1">
            <a:extLst>
              <a:ext uri="{FF2B5EF4-FFF2-40B4-BE49-F238E27FC236}">
                <a16:creationId xmlns:a16="http://schemas.microsoft.com/office/drawing/2014/main" id="{BA988E93-2CC1-4944-95E5-3526A4BFA4A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5" name="Image 4">
            <a:hlinkClick r:id="rId5"/>
            <a:extLst>
              <a:ext uri="{FF2B5EF4-FFF2-40B4-BE49-F238E27FC236}">
                <a16:creationId xmlns:a16="http://schemas.microsoft.com/office/drawing/2014/main" id="{FD5224FC-FDFD-31C4-2270-6FC972145660}"/>
              </a:ext>
            </a:extLst>
          </p:cNvPr>
          <p:cNvPicPr>
            <a:picLocks noChangeAspect="1"/>
          </p:cNvPicPr>
          <p:nvPr/>
        </p:nvPicPr>
        <p:blipFill>
          <a:blip r:embed="rId6"/>
          <a:srcRect t="21363"/>
          <a:stretch/>
        </p:blipFill>
        <p:spPr>
          <a:xfrm>
            <a:off x="2556079" y="1630774"/>
            <a:ext cx="9145813" cy="3322715"/>
          </a:xfrm>
          <a:prstGeom prst="rect">
            <a:avLst/>
          </a:prstGeom>
        </p:spPr>
      </p:pic>
      <p:pic>
        <p:nvPicPr>
          <p:cNvPr id="14" name="Image 13">
            <a:extLst>
              <a:ext uri="{FF2B5EF4-FFF2-40B4-BE49-F238E27FC236}">
                <a16:creationId xmlns:a16="http://schemas.microsoft.com/office/drawing/2014/main" id="{2E40408C-5D7E-CE31-59B9-281FE37C1128}"/>
              </a:ext>
            </a:extLst>
          </p:cNvPr>
          <p:cNvPicPr>
            <a:picLocks noChangeAspect="1"/>
          </p:cNvPicPr>
          <p:nvPr/>
        </p:nvPicPr>
        <p:blipFill>
          <a:blip r:embed="rId7"/>
          <a:stretch>
            <a:fillRect/>
          </a:stretch>
        </p:blipFill>
        <p:spPr>
          <a:xfrm>
            <a:off x="2517108" y="5227226"/>
            <a:ext cx="9025003" cy="664809"/>
          </a:xfrm>
          <a:prstGeom prst="rect">
            <a:avLst/>
          </a:prstGeom>
        </p:spPr>
      </p:pic>
      <p:pic>
        <p:nvPicPr>
          <p:cNvPr id="20" name="Image 19">
            <a:hlinkClick r:id="rId5"/>
            <a:extLst>
              <a:ext uri="{FF2B5EF4-FFF2-40B4-BE49-F238E27FC236}">
                <a16:creationId xmlns:a16="http://schemas.microsoft.com/office/drawing/2014/main" id="{8EE03303-6D07-2963-009C-0D96034CB6EA}"/>
              </a:ext>
            </a:extLst>
          </p:cNvPr>
          <p:cNvPicPr>
            <a:picLocks noChangeAspect="1"/>
          </p:cNvPicPr>
          <p:nvPr/>
        </p:nvPicPr>
        <p:blipFill>
          <a:blip r:embed="rId8"/>
          <a:stretch>
            <a:fillRect/>
          </a:stretch>
        </p:blipFill>
        <p:spPr>
          <a:xfrm>
            <a:off x="6685247" y="6396847"/>
            <a:ext cx="4369025" cy="342918"/>
          </a:xfrm>
          <a:prstGeom prst="rect">
            <a:avLst/>
          </a:prstGeom>
        </p:spPr>
      </p:pic>
      <p:sp>
        <p:nvSpPr>
          <p:cNvPr id="2" name="Ellipse 1">
            <a:extLst>
              <a:ext uri="{FF2B5EF4-FFF2-40B4-BE49-F238E27FC236}">
                <a16:creationId xmlns:a16="http://schemas.microsoft.com/office/drawing/2014/main" id="{A097F4EF-916D-5875-0F75-CF2637412EAE}"/>
              </a:ext>
            </a:extLst>
          </p:cNvPr>
          <p:cNvSpPr/>
          <p:nvPr/>
        </p:nvSpPr>
        <p:spPr>
          <a:xfrm>
            <a:off x="5018945" y="3745795"/>
            <a:ext cx="3332603" cy="52251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97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A808-CF4B-012D-7D3E-A1E2830FA7D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6E725A29-6E4D-55AE-1F98-56B726D524D6}"/>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087746DA-AB1B-96A7-FA2C-4F5C6D29C968}"/>
              </a:ext>
            </a:extLst>
          </p:cNvPr>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81CC6BFD-57F0-DBB8-B4C8-990EADF6D8EC}"/>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370700A0-73EE-BC0E-2D48-46336441C060}"/>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missions des AESH, gestes, limites et biais</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DBF9FBDB-6DB5-CAB4-B248-FFF3F7B6DF31}"/>
              </a:ext>
            </a:extLst>
          </p:cNvPr>
          <p:cNvSpPr txBox="1"/>
          <p:nvPr/>
        </p:nvSpPr>
        <p:spPr>
          <a:xfrm>
            <a:off x="2831637" y="1700809"/>
            <a:ext cx="9025003" cy="461665"/>
          </a:xfrm>
          <a:prstGeom prst="rect">
            <a:avLst/>
          </a:prstGeom>
          <a:noFill/>
        </p:spPr>
        <p:txBody>
          <a:bodyPr wrap="square" rtlCol="0">
            <a:spAutoFit/>
          </a:bodyPr>
          <a:lstStyle/>
          <a:p>
            <a:pPr marL="457200" indent="-457200">
              <a:buFont typeface="+mj-lt"/>
              <a:buAutoNum type="arabicPeriod" startAt="6"/>
            </a:pPr>
            <a:r>
              <a:rPr lang="fr-FR" sz="2400" dirty="0"/>
              <a:t>Synthèse et apports complémentaires </a:t>
            </a:r>
            <a:r>
              <a:rPr lang="fr-FR" sz="2400" dirty="0">
                <a:highlight>
                  <a:srgbClr val="FF00FF"/>
                </a:highlight>
              </a:rPr>
              <a:t>: </a:t>
            </a:r>
            <a:r>
              <a:rPr lang="fr-FR" sz="2400" b="1" dirty="0">
                <a:highlight>
                  <a:srgbClr val="FF00FF"/>
                </a:highlight>
              </a:rPr>
              <a:t>limites des actions</a:t>
            </a:r>
            <a:endParaRPr lang="fr-FR" sz="2400" b="1" i="1" dirty="0">
              <a:highlight>
                <a:srgbClr val="FF00FF"/>
              </a:highlight>
            </a:endParaRPr>
          </a:p>
        </p:txBody>
      </p:sp>
      <p:sp>
        <p:nvSpPr>
          <p:cNvPr id="11" name="ZoneTexte 10">
            <a:extLst>
              <a:ext uri="{FF2B5EF4-FFF2-40B4-BE49-F238E27FC236}">
                <a16:creationId xmlns:a16="http://schemas.microsoft.com/office/drawing/2014/main" id="{A62251A5-213C-2756-3370-8CE48506C0E2}"/>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5" name="Rectangle 2">
            <a:extLst>
              <a:ext uri="{FF2B5EF4-FFF2-40B4-BE49-F238E27FC236}">
                <a16:creationId xmlns:a16="http://schemas.microsoft.com/office/drawing/2014/main" id="{F29BD628-137D-E2D7-D8D6-8E3F3047BCA3}"/>
              </a:ext>
            </a:extLst>
          </p:cNvPr>
          <p:cNvSpPr txBox="1">
            <a:spLocks noChangeArrowheads="1"/>
          </p:cNvSpPr>
          <p:nvPr/>
        </p:nvSpPr>
        <p:spPr>
          <a:xfrm>
            <a:off x="2831638" y="2372883"/>
            <a:ext cx="8208565" cy="4388908"/>
          </a:xfrm>
          <a:prstGeom prst="rect">
            <a:avLst/>
          </a:prstGeom>
        </p:spPr>
        <p:txBody>
          <a:bodyPr vert="horz" lIns="121920" tIns="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L’AESH est un  </a:t>
            </a:r>
            <a:r>
              <a:rPr lang="fr-FR" altLang="fr-FR" sz="2133" b="1" dirty="0">
                <a:cs typeface="Arial" panose="020B0604020202020204" pitchFamily="34" charset="0"/>
              </a:rPr>
              <a:t>autre adulte dans la classe</a:t>
            </a:r>
            <a:r>
              <a:rPr lang="fr-FR" altLang="fr-FR" sz="2133" dirty="0">
                <a:cs typeface="Arial" panose="020B0604020202020204" pitchFamily="34" charset="0"/>
              </a:rPr>
              <a:t> (comme l’ATSEM).</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Le  </a:t>
            </a:r>
            <a:r>
              <a:rPr lang="fr-FR" altLang="fr-FR" sz="2133" b="1" dirty="0">
                <a:cs typeface="Arial" panose="020B0604020202020204" pitchFamily="34" charset="0"/>
              </a:rPr>
              <a:t>professeur  est  le responsable pédagogique</a:t>
            </a:r>
            <a:r>
              <a:rPr lang="fr-FR" altLang="fr-FR" sz="2133" dirty="0">
                <a:cs typeface="Arial" panose="020B0604020202020204" pitchFamily="34" charset="0"/>
              </a:rPr>
              <a:t> : il doit cadrer les exigences et le travail au sein de la classe.</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L’AESH a un </a:t>
            </a:r>
            <a:r>
              <a:rPr lang="fr-FR" altLang="fr-FR" sz="2133" b="1" dirty="0">
                <a:cs typeface="Arial" panose="020B0604020202020204" pitchFamily="34" charset="0"/>
              </a:rPr>
              <a:t>rôle singulier</a:t>
            </a:r>
            <a:r>
              <a:rPr lang="fr-FR" altLang="fr-FR" sz="2133" dirty="0">
                <a:cs typeface="Arial" panose="020B0604020202020204" pitchFamily="34" charset="0"/>
              </a:rPr>
              <a:t> au sein de la classe : ni prof, ni élève, ni camarade !</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L’AESH est </a:t>
            </a:r>
            <a:r>
              <a:rPr lang="fr-FR" altLang="fr-FR" sz="2133" b="1" dirty="0">
                <a:cs typeface="Arial" panose="020B0604020202020204" pitchFamily="34" charset="0"/>
              </a:rPr>
              <a:t>parfois ressenti comme une gêne</a:t>
            </a:r>
            <a:r>
              <a:rPr lang="fr-FR" altLang="fr-FR" sz="2133" dirty="0">
                <a:cs typeface="Arial" panose="020B0604020202020204" pitchFamily="34" charset="0"/>
              </a:rPr>
              <a:t> par l’élève ou l'adulte.</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Accompagnement de </a:t>
            </a:r>
            <a:r>
              <a:rPr lang="fr-FR" altLang="fr-FR" sz="2133" b="1" dirty="0">
                <a:cs typeface="Arial" panose="020B0604020202020204" pitchFamily="34" charset="0"/>
              </a:rPr>
              <a:t>sorties scolaires avec nuitées sous conditions</a:t>
            </a:r>
            <a:r>
              <a:rPr lang="fr-FR" altLang="fr-FR" sz="2133" dirty="0">
                <a:cs typeface="Arial" panose="020B0604020202020204" pitchFamily="34" charset="0"/>
              </a:rPr>
              <a:t> : volontariat, pas de compensation, hors CUI.</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b="1" dirty="0">
                <a:cs typeface="Arial" panose="020B0604020202020204" pitchFamily="34" charset="0"/>
              </a:rPr>
              <a:t>Pas de travail au domicile</a:t>
            </a:r>
            <a:r>
              <a:rPr lang="fr-FR" altLang="fr-FR" sz="2133" dirty="0">
                <a:cs typeface="Arial" panose="020B0604020202020204" pitchFamily="34" charset="0"/>
              </a:rPr>
              <a:t> de l'élève.</a:t>
            </a:r>
          </a:p>
        </p:txBody>
      </p:sp>
      <p:sp>
        <p:nvSpPr>
          <p:cNvPr id="12" name="Titre 1">
            <a:extLst>
              <a:ext uri="{FF2B5EF4-FFF2-40B4-BE49-F238E27FC236}">
                <a16:creationId xmlns:a16="http://schemas.microsoft.com/office/drawing/2014/main" id="{4BBF0CEB-C8CB-4642-962E-87730E9D7114}"/>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spTree>
    <p:extLst>
      <p:ext uri="{BB962C8B-B14F-4D97-AF65-F5344CB8AC3E}">
        <p14:creationId xmlns:p14="http://schemas.microsoft.com/office/powerpoint/2010/main" val="1893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31371" y="1508787"/>
            <a:ext cx="8534400" cy="1752600"/>
          </a:xfrm>
        </p:spPr>
        <p:txBody>
          <a:bodyPr/>
          <a:lstStyle/>
          <a:p>
            <a:endParaRPr lang="fr-FR" dirty="0"/>
          </a:p>
          <a:p>
            <a:pPr algn="l"/>
            <a:endParaRPr lang="fr-FR" dirty="0"/>
          </a:p>
        </p:txBody>
      </p:sp>
      <p:pic>
        <p:nvPicPr>
          <p:cNvPr id="7" name="Picture 2"/>
          <p:cNvPicPr>
            <a:picLocks noChangeAspect="1" noChangeArrowheads="1"/>
          </p:cNvPicPr>
          <p:nvPr/>
        </p:nvPicPr>
        <p:blipFill>
          <a:blip r:embed="rId3" cstate="print"/>
          <a:srcRect l="24635" b="53571"/>
          <a:stretch>
            <a:fillRect/>
          </a:stretch>
        </p:blipFill>
        <p:spPr bwMode="auto">
          <a:xfrm>
            <a:off x="0" y="0"/>
            <a:ext cx="2447595" cy="6858000"/>
          </a:xfrm>
          <a:prstGeom prst="rect">
            <a:avLst/>
          </a:prstGeom>
          <a:noFill/>
          <a:ln w="9525">
            <a:noFill/>
            <a:miter lim="800000"/>
            <a:headEnd/>
            <a:tailEnd/>
          </a:ln>
        </p:spPr>
      </p:pic>
      <p:pic>
        <p:nvPicPr>
          <p:cNvPr id="1026" name="Picture 2" descr="D:\Boulot ludo\INSPE\INSPE 2022-2023\semaine-maths_kit-COM_20023\Logo-inspe-couleur.jpg"/>
          <p:cNvPicPr>
            <a:picLocks noChangeAspect="1" noChangeArrowheads="1"/>
          </p:cNvPicPr>
          <p:nvPr/>
        </p:nvPicPr>
        <p:blipFill>
          <a:blip r:embed="rId4" cstate="print"/>
          <a:srcRect/>
          <a:stretch>
            <a:fillRect/>
          </a:stretch>
        </p:blipFill>
        <p:spPr bwMode="auto">
          <a:xfrm>
            <a:off x="239350" y="6117299"/>
            <a:ext cx="1967541" cy="554164"/>
          </a:xfrm>
          <a:prstGeom prst="rect">
            <a:avLst/>
          </a:prstGeom>
          <a:noFill/>
        </p:spPr>
      </p:pic>
      <p:graphicFrame>
        <p:nvGraphicFramePr>
          <p:cNvPr id="10" name="Tableau 9"/>
          <p:cNvGraphicFramePr>
            <a:graphicFrameLocks noGrp="1"/>
          </p:cNvGraphicFramePr>
          <p:nvPr/>
        </p:nvGraphicFramePr>
        <p:xfrm>
          <a:off x="2572512" y="1099596"/>
          <a:ext cx="9121010" cy="5335961"/>
        </p:xfrm>
        <a:graphic>
          <a:graphicData uri="http://schemas.openxmlformats.org/drawingml/2006/table">
            <a:tbl>
              <a:tblPr>
                <a:tableStyleId>{D7AC3CCA-C797-4891-BE02-D94E43425B78}</a:tableStyleId>
              </a:tblPr>
              <a:tblGrid>
                <a:gridCol w="744572">
                  <a:extLst>
                    <a:ext uri="{9D8B030D-6E8A-4147-A177-3AD203B41FA5}">
                      <a16:colId xmlns:a16="http://schemas.microsoft.com/office/drawing/2014/main" val="20000"/>
                    </a:ext>
                  </a:extLst>
                </a:gridCol>
                <a:gridCol w="7120629">
                  <a:extLst>
                    <a:ext uri="{9D8B030D-6E8A-4147-A177-3AD203B41FA5}">
                      <a16:colId xmlns:a16="http://schemas.microsoft.com/office/drawing/2014/main" val="20001"/>
                    </a:ext>
                  </a:extLst>
                </a:gridCol>
                <a:gridCol w="1255809">
                  <a:extLst>
                    <a:ext uri="{9D8B030D-6E8A-4147-A177-3AD203B41FA5}">
                      <a16:colId xmlns:a16="http://schemas.microsoft.com/office/drawing/2014/main" val="20002"/>
                    </a:ext>
                  </a:extLst>
                </a:gridCol>
              </a:tblGrid>
              <a:tr h="211437">
                <a:tc>
                  <a:txBody>
                    <a:bodyPr/>
                    <a:lstStyle/>
                    <a:p>
                      <a:pPr algn="ctr" fontAlgn="ctr"/>
                      <a:r>
                        <a:rPr lang="fr-FR" sz="1300" u="none" strike="noStrike" dirty="0">
                          <a:solidFill>
                            <a:schemeClr val="bg1"/>
                          </a:solidFill>
                        </a:rPr>
                        <a:t>MTC</a:t>
                      </a:r>
                      <a:endParaRPr lang="fr-FR" sz="1300" b="1" i="0" u="none" strike="noStrike" dirty="0">
                        <a:solidFill>
                          <a:schemeClr val="bg1"/>
                        </a:solidFill>
                        <a:latin typeface="Calibri"/>
                      </a:endParaRPr>
                    </a:p>
                  </a:txBody>
                  <a:tcPr marL="8237" marR="8237" marT="8237" marB="0" anchor="ctr">
                    <a:solidFill>
                      <a:schemeClr val="tx2"/>
                    </a:solidFill>
                  </a:tcPr>
                </a:tc>
                <a:tc>
                  <a:txBody>
                    <a:bodyPr/>
                    <a:lstStyle/>
                    <a:p>
                      <a:pPr algn="ctr" fontAlgn="ctr"/>
                      <a:r>
                        <a:rPr lang="fr-FR" sz="1300" u="none" strike="noStrike" dirty="0">
                          <a:solidFill>
                            <a:schemeClr val="bg1"/>
                          </a:solidFill>
                        </a:rPr>
                        <a:t>INTITULÉ</a:t>
                      </a:r>
                      <a:endParaRPr lang="fr-FR" sz="1300" b="1" i="0" u="none" strike="noStrike" dirty="0">
                        <a:solidFill>
                          <a:schemeClr val="bg1"/>
                        </a:solidFill>
                        <a:latin typeface="Calibri"/>
                      </a:endParaRPr>
                    </a:p>
                  </a:txBody>
                  <a:tcPr marL="8237" marR="8237" marT="8237" marB="0" anchor="ctr">
                    <a:solidFill>
                      <a:schemeClr val="tx2"/>
                    </a:solidFill>
                  </a:tcPr>
                </a:tc>
                <a:tc>
                  <a:txBody>
                    <a:bodyPr/>
                    <a:lstStyle/>
                    <a:p>
                      <a:pPr algn="ctr" fontAlgn="ctr"/>
                      <a:r>
                        <a:rPr lang="fr-FR" sz="1300" u="none" strike="noStrike" dirty="0">
                          <a:solidFill>
                            <a:schemeClr val="bg1"/>
                          </a:solidFill>
                        </a:rPr>
                        <a:t>INTERVENANTS</a:t>
                      </a:r>
                      <a:endParaRPr lang="fr-FR" sz="1300" b="1" i="0" u="none" strike="noStrike" dirty="0">
                        <a:solidFill>
                          <a:schemeClr val="bg1"/>
                        </a:solidFill>
                        <a:latin typeface="Calibri"/>
                      </a:endParaRPr>
                    </a:p>
                  </a:txBody>
                  <a:tcPr marL="8237" marR="8237" marT="8237" marB="0" anchor="ctr">
                    <a:solidFill>
                      <a:schemeClr val="tx2"/>
                    </a:solidFill>
                  </a:tcPr>
                </a:tc>
                <a:extLst>
                  <a:ext uri="{0D108BD9-81ED-4DB2-BD59-A6C34878D82A}">
                    <a16:rowId xmlns:a16="http://schemas.microsoft.com/office/drawing/2014/main" val="10000"/>
                  </a:ext>
                </a:extLst>
              </a:tr>
              <a:tr h="238625">
                <a:tc>
                  <a:txBody>
                    <a:bodyPr/>
                    <a:lstStyle/>
                    <a:p>
                      <a:pPr algn="ctr" fontAlgn="ctr"/>
                      <a:r>
                        <a:rPr lang="fr-FR" sz="1300" u="none" strike="noStrike" dirty="0"/>
                        <a:t>MTC 1.1</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fontAlgn="ctr"/>
                      <a:r>
                        <a:rPr lang="fr-FR" sz="1300" u="none" strike="noStrike" kern="1200" dirty="0">
                          <a:solidFill>
                            <a:schemeClr val="dk1"/>
                          </a:solidFill>
                          <a:latin typeface="+mn-lt"/>
                          <a:ea typeface="+mn-ea"/>
                          <a:cs typeface="+mn-cs"/>
                        </a:rPr>
                        <a:t>Enseigner dans un contexte inclusif : l'accessibilité des apprentissages et les compétences de l'ES</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LB / CPB</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01"/>
                  </a:ext>
                </a:extLst>
              </a:tr>
              <a:tr h="238625">
                <a:tc>
                  <a:txBody>
                    <a:bodyPr/>
                    <a:lstStyle/>
                    <a:p>
                      <a:pPr algn="ctr" fontAlgn="ctr"/>
                      <a:r>
                        <a:rPr lang="fr-FR" sz="1300" u="none" strike="noStrike" dirty="0"/>
                        <a:t>MTC 1.2</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S’approprier les enjeux éthiques et sociétaux de l’éducation Inclusive</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LB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02"/>
                  </a:ext>
                </a:extLst>
              </a:tr>
              <a:tr h="414637">
                <a:tc>
                  <a:txBody>
                    <a:bodyPr/>
                    <a:lstStyle/>
                    <a:p>
                      <a:pPr algn="ctr" fontAlgn="ctr"/>
                      <a:r>
                        <a:rPr lang="fr-FR" sz="1300" u="none" strike="noStrike" dirty="0">
                          <a:solidFill>
                            <a:schemeClr val="tx1"/>
                          </a:solidFill>
                        </a:rPr>
                        <a:t>MTC 2.1</a:t>
                      </a:r>
                      <a:endParaRPr lang="fr-FR" sz="1300" b="0" i="0" u="none" strike="noStrike" dirty="0">
                        <a:solidFill>
                          <a:schemeClr val="tx1"/>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tx1"/>
                          </a:solidFill>
                          <a:latin typeface="+mn-lt"/>
                          <a:ea typeface="+mn-ea"/>
                          <a:cs typeface="+mn-cs"/>
                        </a:rPr>
                        <a:t>Connaître les dispositions de droit commun (PAI, PPRE, PAP, SAPAD, UPA …) Quels plans ? Quels écrits professionnels (pourquoi - comment) ?</a:t>
                      </a:r>
                    </a:p>
                  </a:txBody>
                  <a:tcPr marL="8237" marR="8237" marT="8237" marB="0" anchor="ctr">
                    <a:solidFill>
                      <a:schemeClr val="bg2">
                        <a:lumMod val="75000"/>
                      </a:schemeClr>
                    </a:solidFill>
                  </a:tcPr>
                </a:tc>
                <a:tc>
                  <a:txBody>
                    <a:bodyPr/>
                    <a:lstStyle/>
                    <a:p>
                      <a:pPr algn="ctr" fontAlgn="ctr"/>
                      <a:r>
                        <a:rPr lang="fr-FR" sz="1300" u="none" strike="noStrike" dirty="0">
                          <a:solidFill>
                            <a:schemeClr val="tx1"/>
                          </a:solidFill>
                        </a:rPr>
                        <a:t>MS / SC / CPB</a:t>
                      </a:r>
                      <a:endParaRPr lang="fr-FR" sz="1300" b="0" i="0" u="none" strike="noStrike" dirty="0">
                        <a:solidFill>
                          <a:schemeClr val="tx1"/>
                        </a:solidFill>
                        <a:latin typeface="+mn-lt"/>
                      </a:endParaRPr>
                    </a:p>
                  </a:txBody>
                  <a:tcPr marL="8237" marR="8237" marT="8237" marB="0" anchor="ctr">
                    <a:solidFill>
                      <a:schemeClr val="bg2">
                        <a:lumMod val="75000"/>
                      </a:schemeClr>
                    </a:solidFill>
                  </a:tcPr>
                </a:tc>
                <a:extLst>
                  <a:ext uri="{0D108BD9-81ED-4DB2-BD59-A6C34878D82A}">
                    <a16:rowId xmlns:a16="http://schemas.microsoft.com/office/drawing/2014/main" val="10003"/>
                  </a:ext>
                </a:extLst>
              </a:tr>
              <a:tr h="238625">
                <a:tc>
                  <a:txBody>
                    <a:bodyPr/>
                    <a:lstStyle/>
                    <a:p>
                      <a:pPr algn="ctr" fontAlgn="ctr"/>
                      <a:r>
                        <a:rPr lang="fr-FR" sz="1300" u="none" strike="noStrike" dirty="0">
                          <a:solidFill>
                            <a:schemeClr val="tx1"/>
                          </a:solidFill>
                        </a:rPr>
                        <a:t>MTC 2.2 </a:t>
                      </a:r>
                      <a:endParaRPr lang="fr-FR" sz="1300" b="0" i="0" u="none" strike="noStrike" dirty="0">
                        <a:solidFill>
                          <a:schemeClr val="tx1"/>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tx1"/>
                          </a:solidFill>
                          <a:latin typeface="+mn-lt"/>
                          <a:ea typeface="+mn-ea"/>
                          <a:cs typeface="+mn-cs"/>
                        </a:rPr>
                        <a:t>Connaître les dispositifs (ULIS, RASED, EREA, SEGPA) et la logique de parcours </a:t>
                      </a:r>
                    </a:p>
                  </a:txBody>
                  <a:tcPr marL="8237" marR="8237" marT="8237" marB="0" anchor="ctr">
                    <a:solidFill>
                      <a:schemeClr val="bg2">
                        <a:lumMod val="75000"/>
                      </a:schemeClr>
                    </a:solidFill>
                  </a:tcPr>
                </a:tc>
                <a:tc>
                  <a:txBody>
                    <a:bodyPr/>
                    <a:lstStyle/>
                    <a:p>
                      <a:pPr algn="ctr" fontAlgn="ctr"/>
                      <a:r>
                        <a:rPr lang="fr-FR" sz="1300" u="none" strike="noStrike" dirty="0">
                          <a:solidFill>
                            <a:schemeClr val="tx1"/>
                          </a:solidFill>
                        </a:rPr>
                        <a:t>MS / SC / CPB</a:t>
                      </a:r>
                      <a:endParaRPr lang="fr-FR" sz="1300" b="0" i="0" u="none" strike="noStrike" dirty="0">
                        <a:solidFill>
                          <a:schemeClr val="tx1"/>
                        </a:solidFill>
                        <a:latin typeface="+mn-lt"/>
                      </a:endParaRPr>
                    </a:p>
                  </a:txBody>
                  <a:tcPr marL="8237" marR="8237" marT="8237" marB="0" anchor="ctr">
                    <a:solidFill>
                      <a:schemeClr val="bg2">
                        <a:lumMod val="75000"/>
                      </a:schemeClr>
                    </a:solidFill>
                  </a:tcPr>
                </a:tc>
                <a:extLst>
                  <a:ext uri="{0D108BD9-81ED-4DB2-BD59-A6C34878D82A}">
                    <a16:rowId xmlns:a16="http://schemas.microsoft.com/office/drawing/2014/main" val="10004"/>
                  </a:ext>
                </a:extLst>
              </a:tr>
              <a:tr h="238625">
                <a:tc>
                  <a:txBody>
                    <a:bodyPr/>
                    <a:lstStyle/>
                    <a:p>
                      <a:pPr algn="ctr" fontAlgn="ctr"/>
                      <a:r>
                        <a:rPr lang="fr-FR" sz="1300" u="none" strike="noStrike" dirty="0"/>
                        <a:t>MTC 3</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Travailler avec un(e) AESH</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SC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05"/>
                  </a:ext>
                </a:extLst>
              </a:tr>
              <a:tr h="414637">
                <a:tc>
                  <a:txBody>
                    <a:bodyPr/>
                    <a:lstStyle/>
                    <a:p>
                      <a:pPr algn="ctr" fontAlgn="ctr"/>
                      <a:r>
                        <a:rPr lang="fr-FR" sz="1300" u="none" strike="noStrike" dirty="0"/>
                        <a:t>MTC 4</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Professionnaliser les relations et construire les parcours de formation avec les familles (1) (Les écrits professionnels)</a:t>
                      </a:r>
                    </a:p>
                  </a:txBody>
                  <a:tcPr marL="8237" marR="8237" marT="8237" marB="0" anchor="ctr">
                    <a:solidFill>
                      <a:schemeClr val="bg2">
                        <a:lumMod val="75000"/>
                      </a:schemeClr>
                    </a:solidFill>
                  </a:tcPr>
                </a:tc>
                <a:tc>
                  <a:txBody>
                    <a:bodyPr/>
                    <a:lstStyle/>
                    <a:p>
                      <a:pPr algn="ctr" fontAlgn="ctr"/>
                      <a:r>
                        <a:rPr lang="fr-FR" sz="1300" u="none" strike="noStrike" dirty="0"/>
                        <a:t>MS / SC / CPB</a:t>
                      </a:r>
                      <a:endParaRPr lang="fr-FR" sz="1300" b="0" i="0" u="none" strike="noStrike" dirty="0">
                        <a:solidFill>
                          <a:srgbClr val="000000"/>
                        </a:solidFill>
                        <a:latin typeface="+mn-lt"/>
                      </a:endParaRPr>
                    </a:p>
                  </a:txBody>
                  <a:tcPr marL="8237" marR="8237" marT="8237" marB="0" anchor="ctr">
                    <a:solidFill>
                      <a:schemeClr val="bg2">
                        <a:lumMod val="75000"/>
                      </a:schemeClr>
                    </a:solidFill>
                  </a:tcPr>
                </a:tc>
                <a:extLst>
                  <a:ext uri="{0D108BD9-81ED-4DB2-BD59-A6C34878D82A}">
                    <a16:rowId xmlns:a16="http://schemas.microsoft.com/office/drawing/2014/main" val="10006"/>
                  </a:ext>
                </a:extLst>
              </a:tr>
              <a:tr h="238625">
                <a:tc>
                  <a:txBody>
                    <a:bodyPr/>
                    <a:lstStyle/>
                    <a:p>
                      <a:pPr algn="ctr" fontAlgn="ctr"/>
                      <a:r>
                        <a:rPr lang="fr-FR" sz="1300" u="none" strike="noStrike" dirty="0"/>
                        <a:t>MTC 5.1</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Qui sont nos élèves ? Analyse de besoin</a:t>
                      </a:r>
                    </a:p>
                  </a:txBody>
                  <a:tcPr marL="8237" marR="8237" marT="8237" marB="0" anchor="ctr">
                    <a:solidFill>
                      <a:schemeClr val="accent3">
                        <a:lumMod val="20000"/>
                        <a:lumOff val="80000"/>
                      </a:schemeClr>
                    </a:solidFill>
                  </a:tcPr>
                </a:tc>
                <a:tc>
                  <a:txBody>
                    <a:bodyPr/>
                    <a:lstStyle/>
                    <a:p>
                      <a:pPr algn="ctr" fontAlgn="ctr"/>
                      <a:r>
                        <a:rPr lang="fr-FR" sz="1300" u="none" strike="noStrike"/>
                        <a:t>MS / SC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07"/>
                  </a:ext>
                </a:extLst>
              </a:tr>
              <a:tr h="238625">
                <a:tc>
                  <a:txBody>
                    <a:bodyPr/>
                    <a:lstStyle/>
                    <a:p>
                      <a:pPr algn="ctr" fontAlgn="ctr"/>
                      <a:r>
                        <a:rPr lang="fr-FR" sz="1300" u="none" strike="noStrike" dirty="0"/>
                        <a:t>MTC 5.2</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Répondre aux besoins de nos élèves</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SC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08"/>
                  </a:ext>
                </a:extLst>
              </a:tr>
              <a:tr h="238625">
                <a:tc>
                  <a:txBody>
                    <a:bodyPr/>
                    <a:lstStyle/>
                    <a:p>
                      <a:pPr algn="ctr" fontAlgn="ctr"/>
                      <a:r>
                        <a:rPr lang="fr-FR" sz="1300" u="none" strike="noStrike" dirty="0"/>
                        <a:t>MTC 5.</a:t>
                      </a:r>
                      <a:r>
                        <a:rPr lang="fr-FR" sz="1300" b="0" i="0" u="none" strike="noStrike" dirty="0">
                          <a:solidFill>
                            <a:srgbClr val="000000"/>
                          </a:solidFill>
                          <a:latin typeface="Calibri"/>
                        </a:rPr>
                        <a:t>3</a:t>
                      </a:r>
                      <a:endParaRPr lang="fr-FR" sz="1300" u="none" strike="noStrike" dirty="0"/>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Processus d’</a:t>
                      </a:r>
                      <a:r>
                        <a:rPr lang="fr-FR" sz="1300" u="none" strike="noStrike" kern="1200" dirty="0" err="1">
                          <a:solidFill>
                            <a:schemeClr val="dk1"/>
                          </a:solidFill>
                          <a:latin typeface="+mn-lt"/>
                          <a:ea typeface="+mn-ea"/>
                          <a:cs typeface="+mn-cs"/>
                        </a:rPr>
                        <a:t>accessibilisation</a:t>
                      </a:r>
                      <a:r>
                        <a:rPr lang="fr-FR" sz="1300" u="none" strike="noStrike" kern="1200" dirty="0">
                          <a:solidFill>
                            <a:schemeClr val="dk1"/>
                          </a:solidFill>
                          <a:latin typeface="+mn-lt"/>
                          <a:ea typeface="+mn-ea"/>
                          <a:cs typeface="+mn-cs"/>
                        </a:rPr>
                        <a:t> des savoirs (1)</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LB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09"/>
                  </a:ext>
                </a:extLst>
              </a:tr>
              <a:tr h="238625">
                <a:tc>
                  <a:txBody>
                    <a:bodyPr/>
                    <a:lstStyle/>
                    <a:p>
                      <a:pPr algn="ctr" fontAlgn="ctr"/>
                      <a:r>
                        <a:rPr lang="fr-FR" sz="1300" u="none" strike="noStrike" dirty="0"/>
                        <a:t>MTC 5.4</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Processus d’</a:t>
                      </a:r>
                      <a:r>
                        <a:rPr lang="fr-FR" sz="1300" u="none" strike="noStrike" kern="1200" dirty="0" err="1">
                          <a:solidFill>
                            <a:schemeClr val="dk1"/>
                          </a:solidFill>
                          <a:latin typeface="+mn-lt"/>
                          <a:ea typeface="+mn-ea"/>
                          <a:cs typeface="+mn-cs"/>
                        </a:rPr>
                        <a:t>accessibilisation</a:t>
                      </a:r>
                      <a:r>
                        <a:rPr lang="fr-FR" sz="1300" u="none" strike="noStrike" kern="1200" dirty="0">
                          <a:solidFill>
                            <a:schemeClr val="dk1"/>
                          </a:solidFill>
                          <a:latin typeface="+mn-lt"/>
                          <a:ea typeface="+mn-ea"/>
                          <a:cs typeface="+mn-cs"/>
                        </a:rPr>
                        <a:t> des savoirs (2)</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LB / CPB</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10"/>
                  </a:ext>
                </a:extLst>
              </a:tr>
              <a:tr h="238625">
                <a:tc>
                  <a:txBody>
                    <a:bodyPr/>
                    <a:lstStyle/>
                    <a:p>
                      <a:pPr algn="ctr" fontAlgn="ctr"/>
                      <a:r>
                        <a:rPr lang="fr-FR" sz="1300" u="none" strike="noStrike" dirty="0"/>
                        <a:t>MTC 5.5</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Processus d'</a:t>
                      </a:r>
                      <a:r>
                        <a:rPr lang="fr-FR" sz="1300" u="none" strike="noStrike" kern="1200" dirty="0" err="1">
                          <a:solidFill>
                            <a:schemeClr val="dk1"/>
                          </a:solidFill>
                          <a:latin typeface="+mn-lt"/>
                          <a:ea typeface="+mn-ea"/>
                          <a:cs typeface="+mn-cs"/>
                        </a:rPr>
                        <a:t>accessiblisation</a:t>
                      </a:r>
                      <a:r>
                        <a:rPr lang="fr-FR" sz="1300" u="none" strike="noStrike" kern="1200" dirty="0">
                          <a:solidFill>
                            <a:schemeClr val="dk1"/>
                          </a:solidFill>
                          <a:latin typeface="+mn-lt"/>
                          <a:ea typeface="+mn-ea"/>
                          <a:cs typeface="+mn-cs"/>
                        </a:rPr>
                        <a:t> des savoirs (3)</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LB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11"/>
                  </a:ext>
                </a:extLst>
              </a:tr>
              <a:tr h="238625">
                <a:tc>
                  <a:txBody>
                    <a:bodyPr/>
                    <a:lstStyle/>
                    <a:p>
                      <a:pPr algn="ctr" fontAlgn="ctr"/>
                      <a:r>
                        <a:rPr lang="fr-FR" sz="1300" u="none" strike="noStrike" dirty="0"/>
                        <a:t>MTC 5.6</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Processus d’</a:t>
                      </a:r>
                      <a:r>
                        <a:rPr lang="fr-FR" sz="1300" u="none" strike="noStrike" kern="1200" dirty="0" err="1">
                          <a:solidFill>
                            <a:schemeClr val="dk1"/>
                          </a:solidFill>
                          <a:latin typeface="+mn-lt"/>
                          <a:ea typeface="+mn-ea"/>
                          <a:cs typeface="+mn-cs"/>
                        </a:rPr>
                        <a:t>accessibilisation</a:t>
                      </a:r>
                      <a:r>
                        <a:rPr lang="fr-FR" sz="1300" u="none" strike="noStrike" kern="1200" dirty="0">
                          <a:solidFill>
                            <a:schemeClr val="dk1"/>
                          </a:solidFill>
                          <a:latin typeface="+mn-lt"/>
                          <a:ea typeface="+mn-ea"/>
                          <a:cs typeface="+mn-cs"/>
                        </a:rPr>
                        <a:t> des savoirs (4)</a:t>
                      </a:r>
                    </a:p>
                  </a:txBody>
                  <a:tcPr marL="8237" marR="8237" marT="8237" marB="0" anchor="ctr">
                    <a:solidFill>
                      <a:schemeClr val="accent3">
                        <a:lumMod val="20000"/>
                        <a:lumOff val="80000"/>
                      </a:schemeClr>
                    </a:solidFill>
                  </a:tcPr>
                </a:tc>
                <a:tc>
                  <a:txBody>
                    <a:bodyPr/>
                    <a:lstStyle/>
                    <a:p>
                      <a:pPr algn="ctr" fontAlgn="ctr"/>
                      <a:r>
                        <a:rPr lang="fr-FR" sz="1300" u="none" strike="noStrike"/>
                        <a:t>MS / SC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12"/>
                  </a:ext>
                </a:extLst>
              </a:tr>
              <a:tr h="238625">
                <a:tc>
                  <a:txBody>
                    <a:bodyPr/>
                    <a:lstStyle/>
                    <a:p>
                      <a:pPr algn="ctr" fontAlgn="ctr"/>
                      <a:r>
                        <a:rPr lang="fr-FR" sz="1300" u="none" strike="noStrike" dirty="0"/>
                        <a:t>MTC 5.7</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Processus d’</a:t>
                      </a:r>
                      <a:r>
                        <a:rPr lang="fr-FR" sz="1300" u="none" strike="noStrike" kern="1200" dirty="0" err="1">
                          <a:solidFill>
                            <a:schemeClr val="dk1"/>
                          </a:solidFill>
                          <a:latin typeface="+mn-lt"/>
                          <a:ea typeface="+mn-ea"/>
                          <a:cs typeface="+mn-cs"/>
                        </a:rPr>
                        <a:t>accessibilisation</a:t>
                      </a:r>
                      <a:r>
                        <a:rPr lang="fr-FR" sz="1300" u="none" strike="noStrike" kern="1200" dirty="0">
                          <a:solidFill>
                            <a:schemeClr val="dk1"/>
                          </a:solidFill>
                          <a:latin typeface="+mn-lt"/>
                          <a:ea typeface="+mn-ea"/>
                          <a:cs typeface="+mn-cs"/>
                        </a:rPr>
                        <a:t> des savoirs (5)</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SC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13"/>
                  </a:ext>
                </a:extLst>
              </a:tr>
              <a:tr h="238625">
                <a:tc>
                  <a:txBody>
                    <a:bodyPr/>
                    <a:lstStyle/>
                    <a:p>
                      <a:pPr algn="ctr" fontAlgn="ctr"/>
                      <a:r>
                        <a:rPr lang="fr-FR" sz="1300" u="none" strike="noStrike" dirty="0"/>
                        <a:t>MTC 5.8</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Enseigner explicitement (1) : pourquoi, comment ?</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SC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14"/>
                  </a:ext>
                </a:extLst>
              </a:tr>
              <a:tr h="238625">
                <a:tc>
                  <a:txBody>
                    <a:bodyPr/>
                    <a:lstStyle/>
                    <a:p>
                      <a:pPr algn="ctr" fontAlgn="ctr"/>
                      <a:r>
                        <a:rPr lang="fr-FR" sz="1300" u="none" strike="noStrike" dirty="0"/>
                        <a:t>MTC 5.9</a:t>
                      </a:r>
                      <a:endParaRPr lang="fr-FR" sz="1300" b="0" i="0" u="none" strike="noStrike" dirty="0">
                        <a:solidFill>
                          <a:srgbClr val="000000"/>
                        </a:solidFill>
                        <a:latin typeface="Calibri"/>
                      </a:endParaRPr>
                    </a:p>
                  </a:txBody>
                  <a:tcPr marL="8237" marR="8237" marT="8237" marB="0" anchor="ctr">
                    <a:solidFill>
                      <a:schemeClr val="accent3">
                        <a:lumMod val="20000"/>
                        <a:lumOff val="80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Enseigner explicitement (2) : mise en pratique  </a:t>
                      </a:r>
                    </a:p>
                  </a:txBody>
                  <a:tcPr marL="8237" marR="8237" marT="8237" marB="0" anchor="ctr">
                    <a:solidFill>
                      <a:schemeClr val="accent3">
                        <a:lumMod val="20000"/>
                        <a:lumOff val="80000"/>
                      </a:schemeClr>
                    </a:solidFill>
                  </a:tcPr>
                </a:tc>
                <a:tc>
                  <a:txBody>
                    <a:bodyPr/>
                    <a:lstStyle/>
                    <a:p>
                      <a:pPr algn="ctr" fontAlgn="ctr"/>
                      <a:r>
                        <a:rPr lang="fr-FR" sz="1300" u="none" strike="noStrike" dirty="0"/>
                        <a:t>MS / SC / CPB</a:t>
                      </a:r>
                      <a:endParaRPr lang="fr-FR" sz="1300" b="0" i="0" u="none" strike="noStrike" dirty="0">
                        <a:solidFill>
                          <a:srgbClr val="000000"/>
                        </a:solidFill>
                        <a:latin typeface="+mn-lt"/>
                      </a:endParaRPr>
                    </a:p>
                  </a:txBody>
                  <a:tcPr marL="8237" marR="8237" marT="8237" marB="0" anchor="ctr">
                    <a:solidFill>
                      <a:schemeClr val="accent3">
                        <a:lumMod val="20000"/>
                        <a:lumOff val="80000"/>
                      </a:schemeClr>
                    </a:solidFill>
                  </a:tcPr>
                </a:tc>
                <a:extLst>
                  <a:ext uri="{0D108BD9-81ED-4DB2-BD59-A6C34878D82A}">
                    <a16:rowId xmlns:a16="http://schemas.microsoft.com/office/drawing/2014/main" val="10015"/>
                  </a:ext>
                </a:extLst>
              </a:tr>
              <a:tr h="238625">
                <a:tc>
                  <a:txBody>
                    <a:bodyPr/>
                    <a:lstStyle/>
                    <a:p>
                      <a:pPr algn="ctr" fontAlgn="ctr"/>
                      <a:r>
                        <a:rPr lang="fr-FR" sz="1300" u="none" strike="noStrike" dirty="0"/>
                        <a:t>MTC 6.1</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Etre une personne ressource (1)</a:t>
                      </a:r>
                    </a:p>
                  </a:txBody>
                  <a:tcPr marL="8237" marR="8237" marT="8237" marB="0" anchor="ctr">
                    <a:solidFill>
                      <a:schemeClr val="bg2">
                        <a:lumMod val="75000"/>
                      </a:schemeClr>
                    </a:solidFill>
                  </a:tcPr>
                </a:tc>
                <a:tc>
                  <a:txBody>
                    <a:bodyPr/>
                    <a:lstStyle/>
                    <a:p>
                      <a:pPr algn="ctr" fontAlgn="ctr"/>
                      <a:r>
                        <a:rPr lang="fr-FR" sz="1300" u="none" strike="noStrike" dirty="0"/>
                        <a:t>MS / LB / CPB</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extLst>
                  <a:ext uri="{0D108BD9-81ED-4DB2-BD59-A6C34878D82A}">
                    <a16:rowId xmlns:a16="http://schemas.microsoft.com/office/drawing/2014/main" val="10016"/>
                  </a:ext>
                </a:extLst>
              </a:tr>
              <a:tr h="238625">
                <a:tc>
                  <a:txBody>
                    <a:bodyPr/>
                    <a:lstStyle/>
                    <a:p>
                      <a:pPr algn="ctr" fontAlgn="ctr"/>
                      <a:r>
                        <a:rPr lang="fr-FR" sz="1300" u="none" strike="noStrike" dirty="0"/>
                        <a:t>MTC 6.2</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Être une personne ressource (2)</a:t>
                      </a:r>
                    </a:p>
                  </a:txBody>
                  <a:tcPr marL="8237" marR="8237" marT="8237" marB="0" anchor="ctr">
                    <a:solidFill>
                      <a:schemeClr val="bg2">
                        <a:lumMod val="75000"/>
                      </a:schemeClr>
                    </a:solidFill>
                  </a:tcPr>
                </a:tc>
                <a:tc>
                  <a:txBody>
                    <a:bodyPr/>
                    <a:lstStyle/>
                    <a:p>
                      <a:pPr algn="ctr" fontAlgn="ctr"/>
                      <a:r>
                        <a:rPr lang="fr-FR" sz="1300" u="none" strike="noStrike"/>
                        <a:t>MS / LB / CPB</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extLst>
                  <a:ext uri="{0D108BD9-81ED-4DB2-BD59-A6C34878D82A}">
                    <a16:rowId xmlns:a16="http://schemas.microsoft.com/office/drawing/2014/main" val="10017"/>
                  </a:ext>
                </a:extLst>
              </a:tr>
              <a:tr h="238625">
                <a:tc>
                  <a:txBody>
                    <a:bodyPr/>
                    <a:lstStyle/>
                    <a:p>
                      <a:pPr algn="ctr" fontAlgn="ctr"/>
                      <a:r>
                        <a:rPr lang="fr-FR" sz="1300" u="none" strike="noStrike" dirty="0"/>
                        <a:t>MTC 6.3</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Être une personne ressource (3)</a:t>
                      </a:r>
                    </a:p>
                  </a:txBody>
                  <a:tcPr marL="8237" marR="8237" marT="8237" marB="0" anchor="ctr">
                    <a:solidFill>
                      <a:schemeClr val="bg2">
                        <a:lumMod val="75000"/>
                      </a:schemeClr>
                    </a:solidFill>
                  </a:tcPr>
                </a:tc>
                <a:tc>
                  <a:txBody>
                    <a:bodyPr/>
                    <a:lstStyle/>
                    <a:p>
                      <a:pPr algn="ctr" fontAlgn="ctr"/>
                      <a:r>
                        <a:rPr lang="fr-FR" sz="1300" u="none" strike="noStrike"/>
                        <a:t>MS / LB / CPB</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extLst>
                  <a:ext uri="{0D108BD9-81ED-4DB2-BD59-A6C34878D82A}">
                    <a16:rowId xmlns:a16="http://schemas.microsoft.com/office/drawing/2014/main" val="10018"/>
                  </a:ext>
                </a:extLst>
              </a:tr>
              <a:tr h="238625">
                <a:tc>
                  <a:txBody>
                    <a:bodyPr/>
                    <a:lstStyle/>
                    <a:p>
                      <a:pPr algn="ctr" fontAlgn="ctr"/>
                      <a:r>
                        <a:rPr lang="fr-FR" sz="1300" u="none" strike="noStrike" dirty="0"/>
                        <a:t>MTC 6.4</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Être une personne ressource (4)</a:t>
                      </a:r>
                    </a:p>
                  </a:txBody>
                  <a:tcPr marL="8237" marR="8237" marT="8237" marB="0" anchor="ctr">
                    <a:solidFill>
                      <a:schemeClr val="bg2">
                        <a:lumMod val="75000"/>
                      </a:schemeClr>
                    </a:solidFill>
                  </a:tcPr>
                </a:tc>
                <a:tc>
                  <a:txBody>
                    <a:bodyPr/>
                    <a:lstStyle/>
                    <a:p>
                      <a:pPr algn="ctr" fontAlgn="ctr"/>
                      <a:r>
                        <a:rPr lang="fr-FR" sz="1300" u="none" strike="noStrike"/>
                        <a:t>MS / LB / CPB</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extLst>
                  <a:ext uri="{0D108BD9-81ED-4DB2-BD59-A6C34878D82A}">
                    <a16:rowId xmlns:a16="http://schemas.microsoft.com/office/drawing/2014/main" val="10019"/>
                  </a:ext>
                </a:extLst>
              </a:tr>
              <a:tr h="238625">
                <a:tc>
                  <a:txBody>
                    <a:bodyPr/>
                    <a:lstStyle/>
                    <a:p>
                      <a:pPr algn="ctr" fontAlgn="ctr"/>
                      <a:r>
                        <a:rPr lang="fr-FR" sz="1300" u="none" strike="noStrike" dirty="0"/>
                        <a:t>MTC 6.5</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tc>
                  <a:txBody>
                    <a:bodyPr/>
                    <a:lstStyle/>
                    <a:p>
                      <a:pPr marL="176213" indent="0" algn="l" defTabSz="914400" rtl="0" eaLnBrk="1" fontAlgn="ctr" latinLnBrk="0" hangingPunct="1"/>
                      <a:r>
                        <a:rPr lang="fr-FR" sz="1300" u="none" strike="noStrike" kern="1200" dirty="0">
                          <a:solidFill>
                            <a:schemeClr val="dk1"/>
                          </a:solidFill>
                          <a:latin typeface="+mn-lt"/>
                          <a:ea typeface="+mn-ea"/>
                          <a:cs typeface="+mn-cs"/>
                        </a:rPr>
                        <a:t>Être une personne ressource (5) </a:t>
                      </a:r>
                    </a:p>
                  </a:txBody>
                  <a:tcPr marL="8237" marR="8237" marT="8237" marB="0" anchor="ctr">
                    <a:solidFill>
                      <a:schemeClr val="bg2">
                        <a:lumMod val="75000"/>
                      </a:schemeClr>
                    </a:solidFill>
                  </a:tcPr>
                </a:tc>
                <a:tc>
                  <a:txBody>
                    <a:bodyPr/>
                    <a:lstStyle/>
                    <a:p>
                      <a:pPr algn="ctr" fontAlgn="ctr"/>
                      <a:r>
                        <a:rPr lang="fr-FR" sz="1300" u="none" strike="noStrike" dirty="0"/>
                        <a:t>MS / LB / CPB</a:t>
                      </a:r>
                      <a:endParaRPr lang="fr-FR" sz="1300" b="0" i="0" u="none" strike="noStrike" dirty="0">
                        <a:solidFill>
                          <a:srgbClr val="000000"/>
                        </a:solidFill>
                        <a:latin typeface="Calibri"/>
                      </a:endParaRPr>
                    </a:p>
                  </a:txBody>
                  <a:tcPr marL="8237" marR="8237" marT="8237" marB="0" anchor="ctr">
                    <a:solidFill>
                      <a:schemeClr val="bg2">
                        <a:lumMod val="75000"/>
                      </a:schemeClr>
                    </a:solidFill>
                  </a:tcPr>
                </a:tc>
                <a:extLst>
                  <a:ext uri="{0D108BD9-81ED-4DB2-BD59-A6C34878D82A}">
                    <a16:rowId xmlns:a16="http://schemas.microsoft.com/office/drawing/2014/main" val="10020"/>
                  </a:ext>
                </a:extLst>
              </a:tr>
            </a:tbl>
          </a:graphicData>
        </a:graphic>
      </p:graphicFrame>
      <p:pic>
        <p:nvPicPr>
          <p:cNvPr id="11" name="Picture 4"/>
          <p:cNvPicPr>
            <a:picLocks noChangeAspect="1" noChangeArrowheads="1"/>
          </p:cNvPicPr>
          <p:nvPr/>
        </p:nvPicPr>
        <p:blipFill>
          <a:blip r:embed="rId5" cstate="print"/>
          <a:srcRect/>
          <a:stretch>
            <a:fillRect/>
          </a:stretch>
        </p:blipFill>
        <p:spPr bwMode="auto">
          <a:xfrm>
            <a:off x="1" y="0"/>
            <a:ext cx="2476500" cy="6883400"/>
          </a:xfrm>
          <a:prstGeom prst="rect">
            <a:avLst/>
          </a:prstGeom>
          <a:noFill/>
          <a:ln w="9525">
            <a:noFill/>
            <a:miter lim="800000"/>
            <a:headEnd/>
            <a:tailEnd/>
          </a:ln>
        </p:spPr>
      </p:pic>
      <p:sp>
        <p:nvSpPr>
          <p:cNvPr id="12" name="Titre 1"/>
          <p:cNvSpPr txBox="1">
            <a:spLocks/>
          </p:cNvSpPr>
          <p:nvPr/>
        </p:nvSpPr>
        <p:spPr>
          <a:xfrm>
            <a:off x="2620515" y="198087"/>
            <a:ext cx="9025003" cy="768085"/>
          </a:xfrm>
          <a:prstGeom prst="rect">
            <a:avLst/>
          </a:prstGeom>
          <a:solidFill>
            <a:srgbClr val="ABDB77"/>
          </a:solidFill>
          <a:ln w="38100">
            <a:solidFill>
              <a:schemeClr val="tx2"/>
            </a:solidFill>
          </a:ln>
        </p:spPr>
        <p:txBody>
          <a:bodyPr vert="horz" lIns="121920" tIns="60960" rIns="121920" bIns="60960" rtlCol="0" anchor="ctr">
            <a:normAutofit fontScale="92500"/>
          </a:bodyPr>
          <a:lstStyle/>
          <a:p>
            <a:pPr algn="ctr" defTabSz="1219170">
              <a:spcBef>
                <a:spcPct val="0"/>
              </a:spcBef>
              <a:defRPr/>
            </a:pPr>
            <a:r>
              <a:rPr lang="fr-FR" sz="2667" dirty="0">
                <a:latin typeface="Arial" pitchFamily="34" charset="0"/>
                <a:ea typeface="+mj-ea"/>
                <a:cs typeface="Arial" pitchFamily="34" charset="0"/>
              </a:rPr>
              <a:t>CAPPEI MTC 5 : Processus d’accessibilisation des savoirs 1</a:t>
            </a:r>
          </a:p>
        </p:txBody>
      </p:sp>
      <p:pic>
        <p:nvPicPr>
          <p:cNvPr id="15" name="Picture 3"/>
          <p:cNvPicPr>
            <a:picLocks noChangeAspect="1" noChangeArrowheads="1"/>
          </p:cNvPicPr>
          <p:nvPr/>
        </p:nvPicPr>
        <p:blipFill>
          <a:blip r:embed="rId6" cstate="print"/>
          <a:srcRect/>
          <a:stretch>
            <a:fillRect/>
          </a:stretch>
        </p:blipFill>
        <p:spPr bwMode="auto">
          <a:xfrm>
            <a:off x="143339" y="6021289"/>
            <a:ext cx="2250992" cy="683783"/>
          </a:xfrm>
          <a:prstGeom prst="rect">
            <a:avLst/>
          </a:prstGeom>
          <a:noFill/>
          <a:ln w="9525">
            <a:noFill/>
            <a:miter lim="800000"/>
            <a:headEnd/>
            <a:tailEnd/>
          </a:ln>
        </p:spPr>
      </p:pic>
      <p:sp>
        <p:nvSpPr>
          <p:cNvPr id="22" name="Rectangle 21"/>
          <p:cNvSpPr/>
          <p:nvPr/>
        </p:nvSpPr>
        <p:spPr>
          <a:xfrm>
            <a:off x="2548168" y="2437653"/>
            <a:ext cx="9169695" cy="326825"/>
          </a:xfrm>
          <a:prstGeom prst="rect">
            <a:avLst/>
          </a:prstGeom>
          <a:noFill/>
          <a:ln w="28575">
            <a:solidFill>
              <a:srgbClr val="FF4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3" name="Picture 1" descr="D:\Boulot ludo\INSPE\INSPE 2024-2025\CAPPEI\imagemoodleMTC.jpg"/>
          <p:cNvPicPr>
            <a:picLocks noChangeAspect="1" noChangeArrowheads="1"/>
          </p:cNvPicPr>
          <p:nvPr/>
        </p:nvPicPr>
        <p:blipFill>
          <a:blip r:embed="rId7" cstate="print"/>
          <a:srcRect l="16594" r="64973"/>
          <a:stretch>
            <a:fillRect/>
          </a:stretch>
        </p:blipFill>
        <p:spPr bwMode="auto">
          <a:xfrm>
            <a:off x="0" y="1028734"/>
            <a:ext cx="2400267" cy="4510617"/>
          </a:xfrm>
          <a:prstGeom prst="rect">
            <a:avLst/>
          </a:prstGeom>
          <a:noFill/>
        </p:spPr>
      </p:pic>
      <p:sp>
        <p:nvSpPr>
          <p:cNvPr id="14" name="Rectangle 13"/>
          <p:cNvSpPr/>
          <p:nvPr/>
        </p:nvSpPr>
        <p:spPr>
          <a:xfrm>
            <a:off x="498478" y="2977012"/>
            <a:ext cx="1728192" cy="6022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7" name="Picture 2"/>
          <p:cNvPicPr>
            <a:picLocks noChangeAspect="1" noChangeArrowheads="1"/>
          </p:cNvPicPr>
          <p:nvPr/>
        </p:nvPicPr>
        <p:blipFill>
          <a:blip r:embed="rId3" cstate="print"/>
          <a:srcRect l="24635" b="53571"/>
          <a:stretch>
            <a:fillRect/>
          </a:stretch>
        </p:blipFill>
        <p:spPr bwMode="auto">
          <a:xfrm>
            <a:off x="0" y="0"/>
            <a:ext cx="2447595"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340" y="6021289"/>
            <a:ext cx="2250992" cy="683783"/>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32656" y="-130628"/>
            <a:ext cx="2476500" cy="68834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12" name="ZoneTexte 11"/>
          <p:cNvSpPr txBox="1"/>
          <p:nvPr/>
        </p:nvSpPr>
        <p:spPr>
          <a:xfrm>
            <a:off x="2543605" y="1316766"/>
            <a:ext cx="9217024" cy="830997"/>
          </a:xfrm>
          <a:prstGeom prst="rect">
            <a:avLst/>
          </a:prstGeom>
          <a:noFill/>
        </p:spPr>
        <p:txBody>
          <a:bodyPr wrap="square" rtlCol="0">
            <a:spAutoFit/>
          </a:bodyPr>
          <a:lstStyle/>
          <a:p>
            <a:endParaRPr lang="fr-FR" sz="2400" b="1" dirty="0"/>
          </a:p>
          <a:p>
            <a:endParaRPr lang="fr-FR" sz="2400" b="1" dirty="0"/>
          </a:p>
        </p:txBody>
      </p:sp>
      <p:sp>
        <p:nvSpPr>
          <p:cNvPr id="11" name="Titre 1">
            <a:extLst>
              <a:ext uri="{FF2B5EF4-FFF2-40B4-BE49-F238E27FC236}">
                <a16:creationId xmlns:a16="http://schemas.microsoft.com/office/drawing/2014/main" id="{B926E98C-25E9-4B10-9844-10A8FD531D18}"/>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fontScale="77500" lnSpcReduction="20000"/>
          </a:bodyPr>
          <a:lstStyle/>
          <a:p>
            <a:pPr lvl="1"/>
            <a:r>
              <a:rPr lang="fr-FR" sz="3600" dirty="0"/>
              <a:t>Partie 1: Clarifier le rôle et les missions de l’AESH : connaître le cadre officiel</a:t>
            </a:r>
          </a:p>
        </p:txBody>
      </p:sp>
      <p:pic>
        <p:nvPicPr>
          <p:cNvPr id="6" name="Image 5">
            <a:hlinkClick r:id="rId6"/>
            <a:extLst>
              <a:ext uri="{FF2B5EF4-FFF2-40B4-BE49-F238E27FC236}">
                <a16:creationId xmlns:a16="http://schemas.microsoft.com/office/drawing/2014/main" id="{F5D1EB50-E38F-4975-8339-3835CC8B08BC}"/>
              </a:ext>
            </a:extLst>
          </p:cNvPr>
          <p:cNvPicPr>
            <a:picLocks noChangeAspect="1"/>
          </p:cNvPicPr>
          <p:nvPr/>
        </p:nvPicPr>
        <p:blipFill>
          <a:blip r:embed="rId7"/>
          <a:stretch>
            <a:fillRect/>
          </a:stretch>
        </p:blipFill>
        <p:spPr>
          <a:xfrm>
            <a:off x="8025319" y="647901"/>
            <a:ext cx="3659751" cy="1138440"/>
          </a:xfrm>
          <a:prstGeom prst="rect">
            <a:avLst/>
          </a:prstGeom>
        </p:spPr>
      </p:pic>
      <p:sp>
        <p:nvSpPr>
          <p:cNvPr id="17" name="ZoneTexte 16">
            <a:extLst>
              <a:ext uri="{FF2B5EF4-FFF2-40B4-BE49-F238E27FC236}">
                <a16:creationId xmlns:a16="http://schemas.microsoft.com/office/drawing/2014/main" id="{D6E7F071-ED3D-4244-B1AB-05B274700CA3}"/>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tx2"/>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pic>
        <p:nvPicPr>
          <p:cNvPr id="9" name="Image 8">
            <a:extLst>
              <a:ext uri="{FF2B5EF4-FFF2-40B4-BE49-F238E27FC236}">
                <a16:creationId xmlns:a16="http://schemas.microsoft.com/office/drawing/2014/main" id="{21239278-BF1B-46F3-9341-91DC09C74AE3}"/>
              </a:ext>
            </a:extLst>
          </p:cNvPr>
          <p:cNvPicPr>
            <a:picLocks noChangeAspect="1"/>
          </p:cNvPicPr>
          <p:nvPr/>
        </p:nvPicPr>
        <p:blipFill>
          <a:blip r:embed="rId8"/>
          <a:stretch>
            <a:fillRect/>
          </a:stretch>
        </p:blipFill>
        <p:spPr>
          <a:xfrm>
            <a:off x="2443481" y="1483790"/>
            <a:ext cx="6522289" cy="2510825"/>
          </a:xfrm>
          <a:prstGeom prst="rect">
            <a:avLst/>
          </a:prstGeom>
        </p:spPr>
      </p:pic>
      <p:pic>
        <p:nvPicPr>
          <p:cNvPr id="13" name="Image 12">
            <a:extLst>
              <a:ext uri="{FF2B5EF4-FFF2-40B4-BE49-F238E27FC236}">
                <a16:creationId xmlns:a16="http://schemas.microsoft.com/office/drawing/2014/main" id="{552BC3EE-CBFF-4D54-92A0-D512C9893551}"/>
              </a:ext>
            </a:extLst>
          </p:cNvPr>
          <p:cNvPicPr>
            <a:picLocks noChangeAspect="1"/>
          </p:cNvPicPr>
          <p:nvPr/>
        </p:nvPicPr>
        <p:blipFill>
          <a:blip r:embed="rId9"/>
          <a:stretch>
            <a:fillRect/>
          </a:stretch>
        </p:blipFill>
        <p:spPr>
          <a:xfrm>
            <a:off x="2476498" y="4129238"/>
            <a:ext cx="7617675" cy="1244972"/>
          </a:xfrm>
          <a:prstGeom prst="rect">
            <a:avLst/>
          </a:prstGeom>
        </p:spPr>
      </p:pic>
      <p:pic>
        <p:nvPicPr>
          <p:cNvPr id="19" name="Image 18">
            <a:extLst>
              <a:ext uri="{FF2B5EF4-FFF2-40B4-BE49-F238E27FC236}">
                <a16:creationId xmlns:a16="http://schemas.microsoft.com/office/drawing/2014/main" id="{6AD35C6E-EF5A-4A16-AB5C-E755B345FE6E}"/>
              </a:ext>
            </a:extLst>
          </p:cNvPr>
          <p:cNvPicPr>
            <a:picLocks noChangeAspect="1"/>
          </p:cNvPicPr>
          <p:nvPr/>
        </p:nvPicPr>
        <p:blipFill>
          <a:blip r:embed="rId10"/>
          <a:stretch>
            <a:fillRect/>
          </a:stretch>
        </p:blipFill>
        <p:spPr>
          <a:xfrm>
            <a:off x="2476500" y="5538196"/>
            <a:ext cx="7735844" cy="1016051"/>
          </a:xfrm>
          <a:prstGeom prst="rect">
            <a:avLst/>
          </a:prstGeom>
        </p:spPr>
      </p:pic>
      <p:sp>
        <p:nvSpPr>
          <p:cNvPr id="20" name="Rectangle 19">
            <a:extLst>
              <a:ext uri="{FF2B5EF4-FFF2-40B4-BE49-F238E27FC236}">
                <a16:creationId xmlns:a16="http://schemas.microsoft.com/office/drawing/2014/main" id="{82E34A22-C7A4-4766-A4E5-DFB790370429}"/>
              </a:ext>
            </a:extLst>
          </p:cNvPr>
          <p:cNvSpPr/>
          <p:nvPr/>
        </p:nvSpPr>
        <p:spPr>
          <a:xfrm>
            <a:off x="2476499" y="1483790"/>
            <a:ext cx="6489271" cy="302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2757B82-32DB-4695-A52C-ACD4A323A188}"/>
              </a:ext>
            </a:extLst>
          </p:cNvPr>
          <p:cNvSpPr/>
          <p:nvPr/>
        </p:nvSpPr>
        <p:spPr>
          <a:xfrm>
            <a:off x="2443844" y="4158601"/>
            <a:ext cx="6489271" cy="302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5F6FDB57-62F2-4271-BCAA-C30433D3F489}"/>
              </a:ext>
            </a:extLst>
          </p:cNvPr>
          <p:cNvSpPr/>
          <p:nvPr/>
        </p:nvSpPr>
        <p:spPr>
          <a:xfrm>
            <a:off x="2443843" y="5551407"/>
            <a:ext cx="6489271" cy="302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88B841F-5D7A-4EB7-8E0C-8EA4D710E087}"/>
              </a:ext>
            </a:extLst>
          </p:cNvPr>
          <p:cNvSpPr/>
          <p:nvPr/>
        </p:nvSpPr>
        <p:spPr>
          <a:xfrm>
            <a:off x="2443481" y="1771823"/>
            <a:ext cx="3880317" cy="1917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3B4352C9-AA84-452B-8F95-1422F2B12534}"/>
              </a:ext>
            </a:extLst>
          </p:cNvPr>
          <p:cNvSpPr/>
          <p:nvPr/>
        </p:nvSpPr>
        <p:spPr>
          <a:xfrm>
            <a:off x="2443481" y="2508434"/>
            <a:ext cx="3880317" cy="1917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90AAAA1-A7F6-4153-AB4F-7D0F21A5922A}"/>
              </a:ext>
            </a:extLst>
          </p:cNvPr>
          <p:cNvSpPr/>
          <p:nvPr/>
        </p:nvSpPr>
        <p:spPr>
          <a:xfrm>
            <a:off x="2441787" y="3772808"/>
            <a:ext cx="3880317" cy="1917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705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use d'été">
            <a:extLst>
              <a:ext uri="{FF2B5EF4-FFF2-40B4-BE49-F238E27FC236}">
                <a16:creationId xmlns:a16="http://schemas.microsoft.com/office/drawing/2014/main" id="{8C924E14-EF1A-EEFB-6A5B-F2AB5BE4B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167" y="0"/>
            <a:ext cx="78316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4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5D66D65-135C-44B0-9740-DA15A856DD8D}"/>
              </a:ext>
            </a:extLst>
          </p:cNvPr>
          <p:cNvSpPr txBox="1">
            <a:spLocks/>
          </p:cNvSpPr>
          <p:nvPr/>
        </p:nvSpPr>
        <p:spPr>
          <a:xfrm>
            <a:off x="3009418" y="186512"/>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2 : Analyse d’une situation concrète</a:t>
            </a:r>
            <a:endParaRPr lang="fr-FR" sz="2667" dirty="0">
              <a:latin typeface="Arial" pitchFamily="34" charset="0"/>
              <a:ea typeface="+mj-ea"/>
              <a:cs typeface="Arial" pitchFamily="34" charset="0"/>
            </a:endParaRPr>
          </a:p>
        </p:txBody>
      </p:sp>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3"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8" name="ZoneTexte 7">
            <a:extLst>
              <a:ext uri="{FF2B5EF4-FFF2-40B4-BE49-F238E27FC236}">
                <a16:creationId xmlns:a16="http://schemas.microsoft.com/office/drawing/2014/main" id="{594FE211-42A1-4DF1-9B4C-B7D2391F253E}"/>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bg2">
                    <a:lumMod val="50000"/>
                  </a:schemeClr>
                </a:solidFill>
              </a:rPr>
              <a:t>1°) Les missions de l’AESH, gestes, limites et biais</a:t>
            </a:r>
          </a:p>
          <a:p>
            <a:endParaRPr lang="fr-FR" b="1" dirty="0">
              <a:solidFill>
                <a:schemeClr val="bg2">
                  <a:lumMod val="50000"/>
                </a:schemeClr>
              </a:solidFill>
            </a:endParaRPr>
          </a:p>
          <a:p>
            <a:r>
              <a:rPr lang="fr-FR" b="1" dirty="0">
                <a:solidFill>
                  <a:schemeClr val="tx2">
                    <a:lumMod val="75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7" name="Espace réservé du contenu 2">
            <a:extLst>
              <a:ext uri="{FF2B5EF4-FFF2-40B4-BE49-F238E27FC236}">
                <a16:creationId xmlns:a16="http://schemas.microsoft.com/office/drawing/2014/main" id="{90E3E729-210D-453D-B6AE-6C6F33A775C0}"/>
              </a:ext>
            </a:extLst>
          </p:cNvPr>
          <p:cNvSpPr txBox="1">
            <a:spLocks/>
          </p:cNvSpPr>
          <p:nvPr/>
        </p:nvSpPr>
        <p:spPr>
          <a:xfrm>
            <a:off x="3009418" y="1192800"/>
            <a:ext cx="8786342" cy="5086813"/>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763"/>
            <a:endParaRPr lang="fr-FR" dirty="0">
              <a:solidFill>
                <a:srgbClr val="002060"/>
              </a:solidFill>
            </a:endParaRPr>
          </a:p>
        </p:txBody>
      </p:sp>
      <p:sp>
        <p:nvSpPr>
          <p:cNvPr id="9" name="Espace réservé du contenu 2">
            <a:extLst>
              <a:ext uri="{FF2B5EF4-FFF2-40B4-BE49-F238E27FC236}">
                <a16:creationId xmlns:a16="http://schemas.microsoft.com/office/drawing/2014/main" id="{3607ADBC-5A56-44CC-A5AC-AB59EA9C5337}"/>
              </a:ext>
            </a:extLst>
          </p:cNvPr>
          <p:cNvSpPr txBox="1">
            <a:spLocks/>
          </p:cNvSpPr>
          <p:nvPr/>
        </p:nvSpPr>
        <p:spPr>
          <a:xfrm>
            <a:off x="2627459" y="1762588"/>
            <a:ext cx="9168301" cy="4908899"/>
          </a:xfrm>
          <a:prstGeom prst="rect">
            <a:avLst/>
          </a:prstGeom>
          <a:noFill/>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4000"/>
              </a:lnSpc>
              <a:spcBef>
                <a:spcPts val="600"/>
              </a:spcBef>
            </a:pPr>
            <a:r>
              <a:rPr lang="fr-FR" dirty="0">
                <a:solidFill>
                  <a:schemeClr val="tx1"/>
                </a:solidFill>
              </a:rPr>
              <a:t>Composez 5 sous-groupes mélangés par contexte d’exercice.</a:t>
            </a:r>
          </a:p>
          <a:p>
            <a:pPr>
              <a:lnSpc>
                <a:spcPct val="124000"/>
              </a:lnSpc>
              <a:spcBef>
                <a:spcPts val="600"/>
              </a:spcBef>
            </a:pPr>
            <a:r>
              <a:rPr lang="fr-FR" dirty="0">
                <a:solidFill>
                  <a:schemeClr val="tx1"/>
                </a:solidFill>
              </a:rPr>
              <a:t>En vous aidant des documents d’aide, de la fiche de travail et en réinvestissant vos acquis de formation : </a:t>
            </a:r>
          </a:p>
          <a:p>
            <a:pPr marL="457200" indent="-457200">
              <a:lnSpc>
                <a:spcPct val="124000"/>
              </a:lnSpc>
              <a:spcBef>
                <a:spcPts val="600"/>
              </a:spcBef>
              <a:buFont typeface="+mj-lt"/>
              <a:buAutoNum type="arabicPeriod"/>
            </a:pPr>
            <a:r>
              <a:rPr lang="fr-FR" dirty="0">
                <a:solidFill>
                  <a:schemeClr val="tx1"/>
                </a:solidFill>
              </a:rPr>
              <a:t>Analysez le cas d</a:t>
            </a:r>
            <a:r>
              <a:rPr lang="fr-FR" b="1" dirty="0">
                <a:solidFill>
                  <a:schemeClr val="tx1"/>
                </a:solidFill>
              </a:rPr>
              <a:t>’Hugo</a:t>
            </a:r>
            <a:r>
              <a:rPr lang="fr-FR" dirty="0">
                <a:solidFill>
                  <a:schemeClr val="tx1"/>
                </a:solidFill>
              </a:rPr>
              <a:t> (</a:t>
            </a:r>
            <a:r>
              <a:rPr lang="fr-FR" b="1" dirty="0">
                <a:solidFill>
                  <a:schemeClr val="tx1"/>
                </a:solidFill>
              </a:rPr>
              <a:t>difficultés, points d’appuis, besoins</a:t>
            </a:r>
            <a:r>
              <a:rPr lang="fr-FR" dirty="0">
                <a:solidFill>
                  <a:schemeClr val="tx1"/>
                </a:solidFill>
              </a:rPr>
              <a:t>)</a:t>
            </a:r>
          </a:p>
          <a:p>
            <a:pPr marL="457200" indent="-457200">
              <a:lnSpc>
                <a:spcPct val="124000"/>
              </a:lnSpc>
              <a:spcBef>
                <a:spcPts val="600"/>
              </a:spcBef>
              <a:buFont typeface="+mj-lt"/>
              <a:buAutoNum type="arabicPeriod"/>
            </a:pPr>
            <a:r>
              <a:rPr lang="fr-FR" dirty="0">
                <a:solidFill>
                  <a:schemeClr val="tx1"/>
                </a:solidFill>
              </a:rPr>
              <a:t>Analysez la</a:t>
            </a:r>
            <a:r>
              <a:rPr lang="fr-FR" b="1" dirty="0">
                <a:solidFill>
                  <a:schemeClr val="tx1"/>
                </a:solidFill>
              </a:rPr>
              <a:t> tâche </a:t>
            </a:r>
            <a:r>
              <a:rPr lang="fr-FR" dirty="0">
                <a:solidFill>
                  <a:schemeClr val="tx1"/>
                </a:solidFill>
              </a:rPr>
              <a:t>: </a:t>
            </a:r>
            <a:r>
              <a:rPr lang="fr-FR" b="1" dirty="0">
                <a:solidFill>
                  <a:schemeClr val="tx1"/>
                </a:solidFill>
              </a:rPr>
              <a:t>objectifs, obstacles potentiels</a:t>
            </a:r>
          </a:p>
          <a:p>
            <a:pPr marL="457200" indent="-457200">
              <a:lnSpc>
                <a:spcPct val="124000"/>
              </a:lnSpc>
              <a:spcBef>
                <a:spcPts val="600"/>
              </a:spcBef>
              <a:buFont typeface="+mj-lt"/>
              <a:buAutoNum type="arabicPeriod"/>
            </a:pPr>
            <a:r>
              <a:rPr lang="fr-FR" dirty="0">
                <a:solidFill>
                  <a:schemeClr val="tx1"/>
                </a:solidFill>
              </a:rPr>
              <a:t>Proposez des aides et accompagnements que vous </a:t>
            </a:r>
            <a:r>
              <a:rPr lang="fr-FR" b="1" dirty="0">
                <a:solidFill>
                  <a:schemeClr val="tx1"/>
                </a:solidFill>
              </a:rPr>
              <a:t>communiquerez à l’AESH </a:t>
            </a:r>
            <a:r>
              <a:rPr lang="fr-FR" dirty="0">
                <a:solidFill>
                  <a:schemeClr val="tx1"/>
                </a:solidFill>
              </a:rPr>
              <a:t>autour de la 1</a:t>
            </a:r>
            <a:r>
              <a:rPr lang="fr-FR" baseline="30000" dirty="0">
                <a:solidFill>
                  <a:schemeClr val="tx1"/>
                </a:solidFill>
              </a:rPr>
              <a:t>ère</a:t>
            </a:r>
            <a:r>
              <a:rPr lang="fr-FR" dirty="0">
                <a:solidFill>
                  <a:schemeClr val="tx1"/>
                </a:solidFill>
              </a:rPr>
              <a:t> tâche</a:t>
            </a:r>
          </a:p>
          <a:p>
            <a:pPr marL="457200" indent="-457200">
              <a:lnSpc>
                <a:spcPct val="124000"/>
              </a:lnSpc>
              <a:spcBef>
                <a:spcPts val="600"/>
              </a:spcBef>
              <a:buFont typeface="+mj-lt"/>
              <a:buAutoNum type="arabicPeriod"/>
            </a:pPr>
            <a:r>
              <a:rPr lang="fr-FR" dirty="0">
                <a:solidFill>
                  <a:schemeClr val="tx1"/>
                </a:solidFill>
              </a:rPr>
              <a:t>Proposez des aides et accompagnements que vous </a:t>
            </a:r>
            <a:r>
              <a:rPr lang="fr-FR" b="1" dirty="0">
                <a:solidFill>
                  <a:schemeClr val="tx1"/>
                </a:solidFill>
              </a:rPr>
              <a:t>communiquerez à l’AESH </a:t>
            </a:r>
            <a:r>
              <a:rPr lang="fr-FR" dirty="0">
                <a:solidFill>
                  <a:schemeClr val="tx1"/>
                </a:solidFill>
              </a:rPr>
              <a:t>autour de la 2</a:t>
            </a:r>
            <a:r>
              <a:rPr lang="fr-FR" baseline="30000" dirty="0">
                <a:solidFill>
                  <a:schemeClr val="tx1"/>
                </a:solidFill>
              </a:rPr>
              <a:t>de</a:t>
            </a:r>
            <a:r>
              <a:rPr lang="fr-FR" dirty="0">
                <a:solidFill>
                  <a:schemeClr val="tx1"/>
                </a:solidFill>
              </a:rPr>
              <a:t> tâche</a:t>
            </a:r>
          </a:p>
          <a:p>
            <a:pPr marL="457200" indent="-457200">
              <a:lnSpc>
                <a:spcPct val="124000"/>
              </a:lnSpc>
              <a:spcBef>
                <a:spcPts val="600"/>
              </a:spcBef>
              <a:buFont typeface="+mj-lt"/>
              <a:buAutoNum type="arabicPeriod"/>
            </a:pPr>
            <a:r>
              <a:rPr lang="fr-FR" dirty="0">
                <a:solidFill>
                  <a:schemeClr val="tx1"/>
                </a:solidFill>
              </a:rPr>
              <a:t>Déterminez les gestes professionnels de l’</a:t>
            </a:r>
            <a:r>
              <a:rPr lang="fr-FR" dirty="0" err="1">
                <a:solidFill>
                  <a:schemeClr val="tx1"/>
                </a:solidFill>
              </a:rPr>
              <a:t>enseignant.e</a:t>
            </a:r>
            <a:r>
              <a:rPr lang="fr-FR" dirty="0">
                <a:solidFill>
                  <a:schemeClr val="tx1"/>
                </a:solidFill>
              </a:rPr>
              <a:t> autour du travail de l’AESH</a:t>
            </a:r>
          </a:p>
          <a:p>
            <a:pPr>
              <a:lnSpc>
                <a:spcPct val="124000"/>
              </a:lnSpc>
              <a:spcBef>
                <a:spcPts val="600"/>
              </a:spcBef>
            </a:pPr>
            <a:endParaRPr lang="fr-FR" dirty="0">
              <a:solidFill>
                <a:schemeClr val="tx1"/>
              </a:solidFill>
            </a:endParaRPr>
          </a:p>
          <a:p>
            <a:pPr>
              <a:lnSpc>
                <a:spcPct val="124000"/>
              </a:lnSpc>
              <a:spcBef>
                <a:spcPts val="600"/>
              </a:spcBef>
            </a:pPr>
            <a:r>
              <a:rPr lang="fr-FR" dirty="0">
                <a:solidFill>
                  <a:schemeClr val="tx1"/>
                </a:solidFill>
              </a:rPr>
              <a:t>Identifiez vos facilités, difficultés, procédures pour accomplir ce travail de définition des aménagements.</a:t>
            </a:r>
          </a:p>
        </p:txBody>
      </p:sp>
      <p:sp>
        <p:nvSpPr>
          <p:cNvPr id="10" name="Espace réservé du contenu 2">
            <a:extLst>
              <a:ext uri="{FF2B5EF4-FFF2-40B4-BE49-F238E27FC236}">
                <a16:creationId xmlns:a16="http://schemas.microsoft.com/office/drawing/2014/main" id="{E6734359-7168-46B0-9F54-371A19ABDD68}"/>
              </a:ext>
            </a:extLst>
          </p:cNvPr>
          <p:cNvSpPr txBox="1">
            <a:spLocks/>
          </p:cNvSpPr>
          <p:nvPr/>
        </p:nvSpPr>
        <p:spPr>
          <a:xfrm>
            <a:off x="2880359" y="1589424"/>
            <a:ext cx="9168301" cy="49283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endParaRPr lang="fr-FR" sz="2000" dirty="0"/>
          </a:p>
        </p:txBody>
      </p:sp>
      <p:sp>
        <p:nvSpPr>
          <p:cNvPr id="11" name="ZoneTexte 10">
            <a:extLst>
              <a:ext uri="{FF2B5EF4-FFF2-40B4-BE49-F238E27FC236}">
                <a16:creationId xmlns:a16="http://schemas.microsoft.com/office/drawing/2014/main" id="{A408C5F5-2B6C-4751-B9B7-2EFC5ABE19D7}"/>
              </a:ext>
            </a:extLst>
          </p:cNvPr>
          <p:cNvSpPr txBox="1"/>
          <p:nvPr/>
        </p:nvSpPr>
        <p:spPr>
          <a:xfrm>
            <a:off x="3009418" y="1127760"/>
            <a:ext cx="5174462" cy="461665"/>
          </a:xfrm>
          <a:prstGeom prst="rect">
            <a:avLst/>
          </a:prstGeom>
          <a:noFill/>
        </p:spPr>
        <p:txBody>
          <a:bodyPr wrap="square" rtlCol="0">
            <a:spAutoFit/>
          </a:bodyPr>
          <a:lstStyle/>
          <a:p>
            <a:r>
              <a:rPr lang="fr-FR" sz="2000" b="1" dirty="0">
                <a:highlight>
                  <a:srgbClr val="FF00FF"/>
                </a:highlight>
              </a:rPr>
              <a:t>Mise en pratique : l’analyse du cas d’Hugo</a:t>
            </a:r>
            <a:r>
              <a:rPr lang="fr-FR" sz="2400" dirty="0"/>
              <a:t>:</a:t>
            </a:r>
          </a:p>
        </p:txBody>
      </p:sp>
      <p:pic>
        <p:nvPicPr>
          <p:cNvPr id="4" name="Image 3">
            <a:extLst>
              <a:ext uri="{FF2B5EF4-FFF2-40B4-BE49-F238E27FC236}">
                <a16:creationId xmlns:a16="http://schemas.microsoft.com/office/drawing/2014/main" id="{07074203-36B9-4D6C-8DF3-D0B57F1D7F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022" y="713915"/>
            <a:ext cx="3208738" cy="1165698"/>
          </a:xfrm>
          <a:prstGeom prst="rect">
            <a:avLst/>
          </a:prstGeom>
        </p:spPr>
      </p:pic>
    </p:spTree>
    <p:extLst>
      <p:ext uri="{BB962C8B-B14F-4D97-AF65-F5344CB8AC3E}">
        <p14:creationId xmlns:p14="http://schemas.microsoft.com/office/powerpoint/2010/main" val="925686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E3D40C-0C1D-AABE-5974-61CD8BC20B98}"/>
              </a:ext>
            </a:extLst>
          </p:cNvPr>
          <p:cNvPicPr>
            <a:picLocks noChangeAspect="1"/>
          </p:cNvPicPr>
          <p:nvPr/>
        </p:nvPicPr>
        <p:blipFill>
          <a:blip r:embed="rId3"/>
          <a:stretch>
            <a:fillRect/>
          </a:stretch>
        </p:blipFill>
        <p:spPr>
          <a:xfrm>
            <a:off x="6958694" y="3378904"/>
            <a:ext cx="4045158" cy="1962251"/>
          </a:xfrm>
          <a:prstGeom prst="rect">
            <a:avLst/>
          </a:prstGeom>
        </p:spPr>
      </p:pic>
      <p:sp>
        <p:nvSpPr>
          <p:cNvPr id="3" name="Sous-titre 2"/>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7" name="Picture 2"/>
          <p:cNvPicPr>
            <a:picLocks noChangeAspect="1" noChangeArrowheads="1"/>
          </p:cNvPicPr>
          <p:nvPr/>
        </p:nvPicPr>
        <p:blipFill>
          <a:blip r:embed="rId4" cstate="print"/>
          <a:srcRect l="24635" b="53571"/>
          <a:stretch>
            <a:fillRect/>
          </a:stretch>
        </p:blipFill>
        <p:spPr bwMode="auto">
          <a:xfrm>
            <a:off x="0" y="0"/>
            <a:ext cx="2447595" cy="6858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43340" y="6021289"/>
            <a:ext cx="2250992" cy="683783"/>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32656" y="-130628"/>
            <a:ext cx="2476500" cy="6883400"/>
          </a:xfrm>
          <a:prstGeom prst="rect">
            <a:avLst/>
          </a:prstGeom>
          <a:noFill/>
          <a:ln w="9525">
            <a:noFill/>
            <a:miter lim="800000"/>
            <a:headEnd/>
            <a:tailEnd/>
          </a:ln>
        </p:spPr>
      </p:pic>
      <p:pic>
        <p:nvPicPr>
          <p:cNvPr id="16" name="Picture 3"/>
          <p:cNvPicPr>
            <a:picLocks noChangeAspect="1" noChangeArrowheads="1"/>
          </p:cNvPicPr>
          <p:nvPr/>
        </p:nvPicPr>
        <p:blipFill>
          <a:blip r:embed="rId5" cstate="print"/>
          <a:srcRect/>
          <a:stretch>
            <a:fillRect/>
          </a:stretch>
        </p:blipFill>
        <p:spPr bwMode="auto">
          <a:xfrm>
            <a:off x="143339" y="6021289"/>
            <a:ext cx="2250992" cy="683783"/>
          </a:xfrm>
          <a:prstGeom prst="rect">
            <a:avLst/>
          </a:prstGeom>
          <a:noFill/>
          <a:ln w="9525">
            <a:noFill/>
            <a:miter lim="800000"/>
            <a:headEnd/>
            <a:tailEnd/>
          </a:ln>
        </p:spPr>
      </p:pic>
      <p:sp>
        <p:nvSpPr>
          <p:cNvPr id="9" name="Titre 1">
            <a:extLst>
              <a:ext uri="{FF2B5EF4-FFF2-40B4-BE49-F238E27FC236}">
                <a16:creationId xmlns:a16="http://schemas.microsoft.com/office/drawing/2014/main" id="{3CEE32EE-AA66-4EA2-B138-13C3C25531ED}"/>
              </a:ext>
            </a:extLst>
          </p:cNvPr>
          <p:cNvSpPr txBox="1">
            <a:spLocks/>
          </p:cNvSpPr>
          <p:nvPr/>
        </p:nvSpPr>
        <p:spPr>
          <a:xfrm>
            <a:off x="2922791" y="329040"/>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2 : Analyse d’une situation concrète</a:t>
            </a:r>
            <a:endParaRPr lang="fr-FR" sz="2667" dirty="0">
              <a:latin typeface="Arial" pitchFamily="34" charset="0"/>
              <a:ea typeface="+mj-ea"/>
              <a:cs typeface="Arial" pitchFamily="34" charset="0"/>
            </a:endParaRPr>
          </a:p>
        </p:txBody>
      </p:sp>
      <p:pic>
        <p:nvPicPr>
          <p:cNvPr id="4" name="Image 3">
            <a:extLst>
              <a:ext uri="{FF2B5EF4-FFF2-40B4-BE49-F238E27FC236}">
                <a16:creationId xmlns:a16="http://schemas.microsoft.com/office/drawing/2014/main" id="{701E8DEA-36AD-4D3B-80E5-351A59C2E2F2}"/>
              </a:ext>
            </a:extLst>
          </p:cNvPr>
          <p:cNvPicPr>
            <a:picLocks noChangeAspect="1"/>
          </p:cNvPicPr>
          <p:nvPr/>
        </p:nvPicPr>
        <p:blipFill>
          <a:blip r:embed="rId7"/>
          <a:stretch>
            <a:fillRect/>
          </a:stretch>
        </p:blipFill>
        <p:spPr>
          <a:xfrm>
            <a:off x="3038474" y="1972792"/>
            <a:ext cx="3724781" cy="3724781"/>
          </a:xfrm>
          <a:prstGeom prst="rect">
            <a:avLst/>
          </a:prstGeom>
        </p:spPr>
      </p:pic>
      <p:cxnSp>
        <p:nvCxnSpPr>
          <p:cNvPr id="10" name="Connecteur droit avec flèche 9">
            <a:extLst>
              <a:ext uri="{FF2B5EF4-FFF2-40B4-BE49-F238E27FC236}">
                <a16:creationId xmlns:a16="http://schemas.microsoft.com/office/drawing/2014/main" id="{47184E79-C994-420C-BBF6-9C421EA9607C}"/>
              </a:ext>
            </a:extLst>
          </p:cNvPr>
          <p:cNvCxnSpPr/>
          <p:nvPr/>
        </p:nvCxnSpPr>
        <p:spPr>
          <a:xfrm flipH="1">
            <a:off x="9364629" y="2147763"/>
            <a:ext cx="1021030" cy="25624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30911199-946F-488F-AD52-17F01F97DD2B}"/>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bg2">
                    <a:lumMod val="50000"/>
                  </a:schemeClr>
                </a:solidFill>
              </a:rPr>
              <a:t>1°) Les missions de l’AESH, gestes, limites et biais</a:t>
            </a:r>
          </a:p>
          <a:p>
            <a:endParaRPr lang="fr-FR" b="1" dirty="0">
              <a:solidFill>
                <a:schemeClr val="bg2">
                  <a:lumMod val="50000"/>
                </a:schemeClr>
              </a:solidFill>
            </a:endParaRPr>
          </a:p>
          <a:p>
            <a:r>
              <a:rPr lang="fr-FR" b="1" dirty="0">
                <a:solidFill>
                  <a:schemeClr val="tx2">
                    <a:lumMod val="75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Tree>
    <p:extLst>
      <p:ext uri="{BB962C8B-B14F-4D97-AF65-F5344CB8AC3E}">
        <p14:creationId xmlns:p14="http://schemas.microsoft.com/office/powerpoint/2010/main" val="4078338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3"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8" name="ZoneTexte 7">
            <a:extLst>
              <a:ext uri="{FF2B5EF4-FFF2-40B4-BE49-F238E27FC236}">
                <a16:creationId xmlns:a16="http://schemas.microsoft.com/office/drawing/2014/main" id="{594FE211-42A1-4DF1-9B4C-B7D2391F253E}"/>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bg2">
                    <a:lumMod val="50000"/>
                  </a:schemeClr>
                </a:solidFill>
              </a:rPr>
              <a:t>1°) Les missions de l’AESH, gestes, limites et biais</a:t>
            </a:r>
          </a:p>
          <a:p>
            <a:endParaRPr lang="fr-FR" b="1" dirty="0">
              <a:solidFill>
                <a:schemeClr val="bg2">
                  <a:lumMod val="50000"/>
                </a:schemeClr>
              </a:solidFill>
            </a:endParaRPr>
          </a:p>
          <a:p>
            <a:r>
              <a:rPr lang="fr-FR" b="1" dirty="0">
                <a:solidFill>
                  <a:schemeClr val="tx2">
                    <a:lumMod val="75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10" name="Espace réservé du contenu 2">
            <a:extLst>
              <a:ext uri="{FF2B5EF4-FFF2-40B4-BE49-F238E27FC236}">
                <a16:creationId xmlns:a16="http://schemas.microsoft.com/office/drawing/2014/main" id="{E6734359-7168-46B0-9F54-371A19ABDD68}"/>
              </a:ext>
            </a:extLst>
          </p:cNvPr>
          <p:cNvSpPr txBox="1">
            <a:spLocks/>
          </p:cNvSpPr>
          <p:nvPr/>
        </p:nvSpPr>
        <p:spPr>
          <a:xfrm>
            <a:off x="2880359" y="1589424"/>
            <a:ext cx="9168301" cy="49283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endParaRPr lang="fr-FR" sz="2000" dirty="0"/>
          </a:p>
        </p:txBody>
      </p:sp>
      <p:sp>
        <p:nvSpPr>
          <p:cNvPr id="11" name="ZoneTexte 10">
            <a:extLst>
              <a:ext uri="{FF2B5EF4-FFF2-40B4-BE49-F238E27FC236}">
                <a16:creationId xmlns:a16="http://schemas.microsoft.com/office/drawing/2014/main" id="{A408C5F5-2B6C-4751-B9B7-2EFC5ABE19D7}"/>
              </a:ext>
            </a:extLst>
          </p:cNvPr>
          <p:cNvSpPr txBox="1"/>
          <p:nvPr/>
        </p:nvSpPr>
        <p:spPr>
          <a:xfrm>
            <a:off x="3009418" y="1127760"/>
            <a:ext cx="5174462" cy="461665"/>
          </a:xfrm>
          <a:prstGeom prst="rect">
            <a:avLst/>
          </a:prstGeom>
          <a:noFill/>
        </p:spPr>
        <p:txBody>
          <a:bodyPr wrap="square" rtlCol="0">
            <a:spAutoFit/>
          </a:bodyPr>
          <a:lstStyle/>
          <a:p>
            <a:r>
              <a:rPr lang="fr-FR" sz="2000" b="1" dirty="0">
                <a:highlight>
                  <a:srgbClr val="FF00FF"/>
                </a:highlight>
              </a:rPr>
              <a:t>Mise en pratique : l’analyse du cas d’Hugo</a:t>
            </a:r>
            <a:r>
              <a:rPr lang="fr-FR" sz="2400" dirty="0"/>
              <a:t>:</a:t>
            </a:r>
          </a:p>
        </p:txBody>
      </p:sp>
      <p:sp>
        <p:nvSpPr>
          <p:cNvPr id="12" name="Titre 1">
            <a:extLst>
              <a:ext uri="{FF2B5EF4-FFF2-40B4-BE49-F238E27FC236}">
                <a16:creationId xmlns:a16="http://schemas.microsoft.com/office/drawing/2014/main" id="{FC972AC8-5F82-42AB-AD5A-0976DDA30E99}"/>
              </a:ext>
            </a:extLst>
          </p:cNvPr>
          <p:cNvSpPr txBox="1">
            <a:spLocks/>
          </p:cNvSpPr>
          <p:nvPr/>
        </p:nvSpPr>
        <p:spPr>
          <a:xfrm>
            <a:off x="3009418" y="186512"/>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2 : Analyse d’une situation concrète</a:t>
            </a:r>
            <a:endParaRPr lang="fr-FR" sz="2667" dirty="0">
              <a:latin typeface="Arial" pitchFamily="34" charset="0"/>
              <a:ea typeface="+mj-ea"/>
              <a:cs typeface="Arial" pitchFamily="34" charset="0"/>
            </a:endParaRPr>
          </a:p>
        </p:txBody>
      </p:sp>
      <p:sp>
        <p:nvSpPr>
          <p:cNvPr id="3" name="ZoneTexte 2">
            <a:extLst>
              <a:ext uri="{FF2B5EF4-FFF2-40B4-BE49-F238E27FC236}">
                <a16:creationId xmlns:a16="http://schemas.microsoft.com/office/drawing/2014/main" id="{E4694B78-EA74-286C-C7B4-F35553350259}"/>
              </a:ext>
            </a:extLst>
          </p:cNvPr>
          <p:cNvSpPr txBox="1"/>
          <p:nvPr/>
        </p:nvSpPr>
        <p:spPr>
          <a:xfrm>
            <a:off x="3047070" y="1684554"/>
            <a:ext cx="9001589" cy="4030462"/>
          </a:xfrm>
          <a:prstGeom prst="rect">
            <a:avLst/>
          </a:prstGeom>
          <a:noFill/>
        </p:spPr>
        <p:txBody>
          <a:bodyPr wrap="square">
            <a:spAutoFit/>
          </a:bodyPr>
          <a:lstStyle/>
          <a:p>
            <a:pPr marL="457200" indent="-457200">
              <a:lnSpc>
                <a:spcPct val="124000"/>
              </a:lnSpc>
              <a:spcBef>
                <a:spcPts val="600"/>
              </a:spcBef>
              <a:buFont typeface="+mj-lt"/>
              <a:buAutoNum type="arabicPeriod"/>
            </a:pPr>
            <a:r>
              <a:rPr lang="fr-FR" sz="2400" dirty="0">
                <a:solidFill>
                  <a:schemeClr val="tx1"/>
                </a:solidFill>
              </a:rPr>
              <a:t>Analysez le cas d</a:t>
            </a:r>
            <a:r>
              <a:rPr lang="fr-FR" sz="2400" b="1" dirty="0">
                <a:solidFill>
                  <a:schemeClr val="tx1"/>
                </a:solidFill>
              </a:rPr>
              <a:t>’Hugo</a:t>
            </a:r>
            <a:r>
              <a:rPr lang="fr-FR" sz="2400" dirty="0">
                <a:solidFill>
                  <a:schemeClr val="tx1"/>
                </a:solidFill>
              </a:rPr>
              <a:t> (</a:t>
            </a:r>
            <a:r>
              <a:rPr lang="fr-FR" sz="2400" b="1" dirty="0">
                <a:solidFill>
                  <a:schemeClr val="tx1"/>
                </a:solidFill>
              </a:rPr>
              <a:t>difficultés, points d’appuis, besoins</a:t>
            </a:r>
            <a:r>
              <a:rPr lang="fr-FR" sz="2400" dirty="0">
                <a:solidFill>
                  <a:schemeClr val="tx1"/>
                </a:solidFill>
              </a:rPr>
              <a:t>)</a:t>
            </a:r>
          </a:p>
          <a:p>
            <a:pPr marL="457200" indent="-457200">
              <a:lnSpc>
                <a:spcPct val="124000"/>
              </a:lnSpc>
              <a:spcBef>
                <a:spcPts val="600"/>
              </a:spcBef>
              <a:buFont typeface="+mj-lt"/>
              <a:buAutoNum type="arabicPeriod"/>
            </a:pPr>
            <a:r>
              <a:rPr lang="fr-FR" sz="2400" dirty="0">
                <a:solidFill>
                  <a:schemeClr val="tx1"/>
                </a:solidFill>
              </a:rPr>
              <a:t>Analysez la</a:t>
            </a:r>
            <a:r>
              <a:rPr lang="fr-FR" sz="2400" b="1" dirty="0">
                <a:solidFill>
                  <a:schemeClr val="tx1"/>
                </a:solidFill>
              </a:rPr>
              <a:t> tâche </a:t>
            </a:r>
            <a:r>
              <a:rPr lang="fr-FR" sz="2400" dirty="0">
                <a:solidFill>
                  <a:schemeClr val="tx1"/>
                </a:solidFill>
              </a:rPr>
              <a:t>: </a:t>
            </a:r>
            <a:r>
              <a:rPr lang="fr-FR" sz="2400" b="1" dirty="0">
                <a:solidFill>
                  <a:schemeClr val="tx1"/>
                </a:solidFill>
              </a:rPr>
              <a:t>objectifs, obstacles potentiels</a:t>
            </a:r>
          </a:p>
          <a:p>
            <a:pPr marL="457200" indent="-457200">
              <a:lnSpc>
                <a:spcPct val="124000"/>
              </a:lnSpc>
              <a:spcBef>
                <a:spcPts val="600"/>
              </a:spcBef>
              <a:buFont typeface="+mj-lt"/>
              <a:buAutoNum type="arabicPeriod"/>
            </a:pPr>
            <a:r>
              <a:rPr lang="fr-FR" sz="2400" dirty="0">
                <a:solidFill>
                  <a:schemeClr val="tx1"/>
                </a:solidFill>
              </a:rPr>
              <a:t>Proposez des aides et accompagnements que vous </a:t>
            </a:r>
            <a:r>
              <a:rPr lang="fr-FR" sz="2400" b="1" dirty="0">
                <a:solidFill>
                  <a:schemeClr val="tx1"/>
                </a:solidFill>
              </a:rPr>
              <a:t>communiquerez à l’AESH </a:t>
            </a:r>
            <a:r>
              <a:rPr lang="fr-FR" sz="2400" dirty="0">
                <a:solidFill>
                  <a:schemeClr val="tx1"/>
                </a:solidFill>
              </a:rPr>
              <a:t>autour de la 1</a:t>
            </a:r>
            <a:r>
              <a:rPr lang="fr-FR" sz="2400" baseline="30000" dirty="0">
                <a:solidFill>
                  <a:schemeClr val="tx1"/>
                </a:solidFill>
              </a:rPr>
              <a:t>ère</a:t>
            </a:r>
            <a:r>
              <a:rPr lang="fr-FR" sz="2400" dirty="0">
                <a:solidFill>
                  <a:schemeClr val="tx1"/>
                </a:solidFill>
              </a:rPr>
              <a:t> tâche</a:t>
            </a:r>
          </a:p>
          <a:p>
            <a:pPr marL="457200" indent="-457200">
              <a:lnSpc>
                <a:spcPct val="124000"/>
              </a:lnSpc>
              <a:spcBef>
                <a:spcPts val="600"/>
              </a:spcBef>
              <a:buFont typeface="+mj-lt"/>
              <a:buAutoNum type="arabicPeriod"/>
            </a:pPr>
            <a:r>
              <a:rPr lang="fr-FR" sz="2400" dirty="0">
                <a:solidFill>
                  <a:schemeClr val="tx1"/>
                </a:solidFill>
              </a:rPr>
              <a:t>Proposez des aides et accompagnements que vous </a:t>
            </a:r>
            <a:r>
              <a:rPr lang="fr-FR" sz="2400" b="1" dirty="0">
                <a:solidFill>
                  <a:schemeClr val="tx1"/>
                </a:solidFill>
              </a:rPr>
              <a:t>communiquerez à l’AESH </a:t>
            </a:r>
            <a:r>
              <a:rPr lang="fr-FR" sz="2400" dirty="0">
                <a:solidFill>
                  <a:schemeClr val="tx1"/>
                </a:solidFill>
              </a:rPr>
              <a:t>autour de la 2</a:t>
            </a:r>
            <a:r>
              <a:rPr lang="fr-FR" sz="2400" baseline="30000" dirty="0">
                <a:solidFill>
                  <a:schemeClr val="tx1"/>
                </a:solidFill>
              </a:rPr>
              <a:t>de</a:t>
            </a:r>
            <a:r>
              <a:rPr lang="fr-FR" sz="2400" dirty="0">
                <a:solidFill>
                  <a:schemeClr val="tx1"/>
                </a:solidFill>
              </a:rPr>
              <a:t> tâche</a:t>
            </a:r>
          </a:p>
          <a:p>
            <a:pPr marL="457200" indent="-457200">
              <a:lnSpc>
                <a:spcPct val="124000"/>
              </a:lnSpc>
              <a:spcBef>
                <a:spcPts val="600"/>
              </a:spcBef>
              <a:buFont typeface="+mj-lt"/>
              <a:buAutoNum type="arabicPeriod"/>
            </a:pPr>
            <a:r>
              <a:rPr lang="fr-FR" sz="2400" dirty="0">
                <a:solidFill>
                  <a:schemeClr val="tx1"/>
                </a:solidFill>
              </a:rPr>
              <a:t>Déterminez les gestes professionnels de l’</a:t>
            </a:r>
            <a:r>
              <a:rPr lang="fr-FR" sz="2400" dirty="0" err="1">
                <a:solidFill>
                  <a:schemeClr val="tx1"/>
                </a:solidFill>
              </a:rPr>
              <a:t>enseignant.e</a:t>
            </a:r>
            <a:r>
              <a:rPr lang="fr-FR" sz="2400" dirty="0">
                <a:solidFill>
                  <a:schemeClr val="tx1"/>
                </a:solidFill>
              </a:rPr>
              <a:t> autour du travail de l’AESH</a:t>
            </a:r>
          </a:p>
        </p:txBody>
      </p:sp>
    </p:spTree>
    <p:extLst>
      <p:ext uri="{BB962C8B-B14F-4D97-AF65-F5344CB8AC3E}">
        <p14:creationId xmlns:p14="http://schemas.microsoft.com/office/powerpoint/2010/main" val="26843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3"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8" name="ZoneTexte 7">
            <a:extLst>
              <a:ext uri="{FF2B5EF4-FFF2-40B4-BE49-F238E27FC236}">
                <a16:creationId xmlns:a16="http://schemas.microsoft.com/office/drawing/2014/main" id="{594FE211-42A1-4DF1-9B4C-B7D2391F253E}"/>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bg2">
                    <a:lumMod val="50000"/>
                  </a:schemeClr>
                </a:solidFill>
              </a:rPr>
              <a:t>1°) Les missions de l’AESH, gestes, limites et biais</a:t>
            </a:r>
          </a:p>
          <a:p>
            <a:endParaRPr lang="fr-FR" b="1" dirty="0">
              <a:solidFill>
                <a:schemeClr val="bg2">
                  <a:lumMod val="50000"/>
                </a:schemeClr>
              </a:solidFill>
            </a:endParaRPr>
          </a:p>
          <a:p>
            <a:r>
              <a:rPr lang="fr-FR" b="1" dirty="0">
                <a:solidFill>
                  <a:schemeClr val="tx2">
                    <a:lumMod val="75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9" name="Espace réservé du contenu 2">
            <a:extLst>
              <a:ext uri="{FF2B5EF4-FFF2-40B4-BE49-F238E27FC236}">
                <a16:creationId xmlns:a16="http://schemas.microsoft.com/office/drawing/2014/main" id="{3607ADBC-5A56-44CC-A5AC-AB59EA9C5337}"/>
              </a:ext>
            </a:extLst>
          </p:cNvPr>
          <p:cNvSpPr txBox="1">
            <a:spLocks/>
          </p:cNvSpPr>
          <p:nvPr/>
        </p:nvSpPr>
        <p:spPr>
          <a:xfrm>
            <a:off x="3009418" y="2069616"/>
            <a:ext cx="8786342" cy="2814618"/>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200000"/>
              </a:lnSpc>
            </a:pPr>
            <a:r>
              <a:rPr lang="fr-FR" dirty="0">
                <a:solidFill>
                  <a:schemeClr val="tx1"/>
                </a:solidFill>
              </a:rPr>
              <a:t>Vos facilités</a:t>
            </a:r>
          </a:p>
          <a:p>
            <a:pPr>
              <a:lnSpc>
                <a:spcPct val="200000"/>
              </a:lnSpc>
            </a:pPr>
            <a:r>
              <a:rPr lang="fr-FR" dirty="0">
                <a:solidFill>
                  <a:schemeClr val="tx1"/>
                </a:solidFill>
              </a:rPr>
              <a:t>Vos difficultés</a:t>
            </a:r>
          </a:p>
          <a:p>
            <a:pPr>
              <a:lnSpc>
                <a:spcPct val="200000"/>
              </a:lnSpc>
            </a:pPr>
            <a:r>
              <a:rPr lang="fr-FR" dirty="0">
                <a:solidFill>
                  <a:schemeClr val="tx1"/>
                </a:solidFill>
              </a:rPr>
              <a:t>Vos procédures, votre cheminement, vos actions ?</a:t>
            </a:r>
          </a:p>
        </p:txBody>
      </p:sp>
      <p:sp>
        <p:nvSpPr>
          <p:cNvPr id="10" name="Espace réservé du contenu 2">
            <a:extLst>
              <a:ext uri="{FF2B5EF4-FFF2-40B4-BE49-F238E27FC236}">
                <a16:creationId xmlns:a16="http://schemas.microsoft.com/office/drawing/2014/main" id="{E6734359-7168-46B0-9F54-371A19ABDD68}"/>
              </a:ext>
            </a:extLst>
          </p:cNvPr>
          <p:cNvSpPr txBox="1">
            <a:spLocks/>
          </p:cNvSpPr>
          <p:nvPr/>
        </p:nvSpPr>
        <p:spPr>
          <a:xfrm>
            <a:off x="2880359" y="1589424"/>
            <a:ext cx="9168301" cy="49283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endParaRPr lang="fr-FR" sz="2000" dirty="0"/>
          </a:p>
        </p:txBody>
      </p:sp>
      <p:sp>
        <p:nvSpPr>
          <p:cNvPr id="11" name="ZoneTexte 10">
            <a:extLst>
              <a:ext uri="{FF2B5EF4-FFF2-40B4-BE49-F238E27FC236}">
                <a16:creationId xmlns:a16="http://schemas.microsoft.com/office/drawing/2014/main" id="{A408C5F5-2B6C-4751-B9B7-2EFC5ABE19D7}"/>
              </a:ext>
            </a:extLst>
          </p:cNvPr>
          <p:cNvSpPr txBox="1"/>
          <p:nvPr/>
        </p:nvSpPr>
        <p:spPr>
          <a:xfrm>
            <a:off x="3009418" y="1127760"/>
            <a:ext cx="5174462" cy="461665"/>
          </a:xfrm>
          <a:prstGeom prst="rect">
            <a:avLst/>
          </a:prstGeom>
          <a:noFill/>
        </p:spPr>
        <p:txBody>
          <a:bodyPr wrap="square" rtlCol="0">
            <a:spAutoFit/>
          </a:bodyPr>
          <a:lstStyle/>
          <a:p>
            <a:r>
              <a:rPr lang="fr-FR" sz="2000" b="1" dirty="0">
                <a:highlight>
                  <a:srgbClr val="FF00FF"/>
                </a:highlight>
              </a:rPr>
              <a:t>Mise en pratique : l’analyse du cas d’Hugo</a:t>
            </a:r>
            <a:r>
              <a:rPr lang="fr-FR" sz="2400" dirty="0"/>
              <a:t>:</a:t>
            </a:r>
          </a:p>
        </p:txBody>
      </p:sp>
      <p:sp>
        <p:nvSpPr>
          <p:cNvPr id="12" name="Titre 1">
            <a:extLst>
              <a:ext uri="{FF2B5EF4-FFF2-40B4-BE49-F238E27FC236}">
                <a16:creationId xmlns:a16="http://schemas.microsoft.com/office/drawing/2014/main" id="{FC972AC8-5F82-42AB-AD5A-0976DDA30E99}"/>
              </a:ext>
            </a:extLst>
          </p:cNvPr>
          <p:cNvSpPr txBox="1">
            <a:spLocks/>
          </p:cNvSpPr>
          <p:nvPr/>
        </p:nvSpPr>
        <p:spPr>
          <a:xfrm>
            <a:off x="3009418" y="186512"/>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2 : Analyse d’une situation concrète</a:t>
            </a:r>
            <a:endParaRPr lang="fr-FR" sz="2667" dirty="0">
              <a:latin typeface="Arial" pitchFamily="34" charset="0"/>
              <a:ea typeface="+mj-ea"/>
              <a:cs typeface="Arial" pitchFamily="34" charset="0"/>
            </a:endParaRPr>
          </a:p>
        </p:txBody>
      </p:sp>
    </p:spTree>
    <p:extLst>
      <p:ext uri="{BB962C8B-B14F-4D97-AF65-F5344CB8AC3E}">
        <p14:creationId xmlns:p14="http://schemas.microsoft.com/office/powerpoint/2010/main" val="124121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3D24A-BB62-7A49-74DF-C715C3535CE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8479028D-B9C0-EA91-8D2A-F61CC0913D2F}"/>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C07B9AFC-0192-60DE-830A-205D1A0255B8}"/>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573A72C2-622D-D530-44AA-E866B096AB6A}"/>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69DD7215-7368-E3C3-4187-11DD198EC095}"/>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L’accompagnement des activités d’apprentissage</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983A7591-F24D-1C83-B808-B06EF8E02260}"/>
              </a:ext>
            </a:extLst>
          </p:cNvPr>
          <p:cNvSpPr txBox="1"/>
          <p:nvPr/>
        </p:nvSpPr>
        <p:spPr>
          <a:xfrm>
            <a:off x="2829464" y="1688420"/>
            <a:ext cx="9025003" cy="461665"/>
          </a:xfrm>
          <a:prstGeom prst="rect">
            <a:avLst/>
          </a:prstGeom>
          <a:noFill/>
        </p:spPr>
        <p:txBody>
          <a:bodyPr wrap="square" rtlCol="0">
            <a:spAutoFit/>
          </a:bodyPr>
          <a:lstStyle/>
          <a:p>
            <a:r>
              <a:rPr lang="fr-FR" sz="2400" dirty="0">
                <a:highlight>
                  <a:srgbClr val="FF00FF"/>
                </a:highlight>
              </a:rPr>
              <a:t>Les gestes professionnels de l’</a:t>
            </a:r>
            <a:r>
              <a:rPr lang="fr-FR" sz="2400" dirty="0" err="1">
                <a:highlight>
                  <a:srgbClr val="FF00FF"/>
                </a:highlight>
              </a:rPr>
              <a:t>enseignant.e</a:t>
            </a:r>
            <a:endParaRPr lang="fr-FR" sz="2400" b="1" i="1" u="sng" dirty="0">
              <a:highlight>
                <a:srgbClr val="FF00FF"/>
              </a:highlight>
            </a:endParaRPr>
          </a:p>
        </p:txBody>
      </p:sp>
      <p:sp>
        <p:nvSpPr>
          <p:cNvPr id="6" name="Titre 1">
            <a:extLst>
              <a:ext uri="{FF2B5EF4-FFF2-40B4-BE49-F238E27FC236}">
                <a16:creationId xmlns:a16="http://schemas.microsoft.com/office/drawing/2014/main" id="{4AA1D4DE-F7B9-40A3-409E-5F2E65820C16}"/>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Partie 2:  Co-travailler avec un-e AESH</a:t>
            </a:r>
          </a:p>
        </p:txBody>
      </p:sp>
      <p:sp>
        <p:nvSpPr>
          <p:cNvPr id="11" name="ZoneTexte 10">
            <a:extLst>
              <a:ext uri="{FF2B5EF4-FFF2-40B4-BE49-F238E27FC236}">
                <a16:creationId xmlns:a16="http://schemas.microsoft.com/office/drawing/2014/main" id="{D1DED46C-8523-9F7F-3425-86F77FA01A56}"/>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accent1">
                    <a:lumMod val="7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7" name="Rectangle 2">
            <a:extLst>
              <a:ext uri="{FF2B5EF4-FFF2-40B4-BE49-F238E27FC236}">
                <a16:creationId xmlns:a16="http://schemas.microsoft.com/office/drawing/2014/main" id="{DAD9480C-9217-7953-6DD6-4CD83AFC8C0E}"/>
              </a:ext>
            </a:extLst>
          </p:cNvPr>
          <p:cNvSpPr txBox="1">
            <a:spLocks noChangeArrowheads="1"/>
          </p:cNvSpPr>
          <p:nvPr/>
        </p:nvSpPr>
        <p:spPr>
          <a:xfrm>
            <a:off x="2735627" y="2360494"/>
            <a:ext cx="8534400" cy="5623124"/>
          </a:xfrm>
          <a:prstGeom prst="rect">
            <a:avLst/>
          </a:prstGeom>
        </p:spPr>
        <p:txBody>
          <a:bodyPr vert="horz" lIns="121920" tIns="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a:cs typeface="Arial" panose="020B0604020202020204" pitchFamily="34" charset="0"/>
              </a:rPr>
              <a:t>Actions de l'</a:t>
            </a:r>
            <a:r>
              <a:rPr lang="fr-FR" altLang="fr-FR" sz="1867" b="1">
                <a:cs typeface="Arial" panose="020B0604020202020204" pitchFamily="34" charset="0"/>
              </a:rPr>
              <a:t>enseignant en amont</a:t>
            </a:r>
            <a:r>
              <a:rPr lang="fr-FR" altLang="fr-FR" sz="1867">
                <a:cs typeface="Arial" panose="020B0604020202020204" pitchFamily="34" charset="0"/>
              </a:rPr>
              <a:t>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a:cs typeface="Arial" panose="020B0604020202020204" pitchFamily="34" charset="0"/>
              </a:rPr>
              <a:t>Évaluer finement l'élève</a:t>
            </a:r>
            <a:r>
              <a:rPr lang="fr-FR" altLang="fr-FR" sz="1867">
                <a:cs typeface="Arial" panose="020B0604020202020204" pitchFamily="34" charset="0"/>
              </a:rPr>
              <a:t> : difficultés, points d'appui, besoins particuliers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a:cs typeface="Arial" panose="020B0604020202020204" pitchFamily="34" charset="0"/>
              </a:rPr>
              <a:t>Identifier l'objectif</a:t>
            </a:r>
            <a:r>
              <a:rPr lang="fr-FR" altLang="fr-FR" sz="1867">
                <a:cs typeface="Arial" panose="020B0604020202020204" pitchFamily="34" charset="0"/>
              </a:rPr>
              <a:t> (ou les objectifs) visé(s) par l'activité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a:cs typeface="Arial" panose="020B0604020202020204" pitchFamily="34" charset="0"/>
              </a:rPr>
              <a:t>Identifier l'obstacle potentiel</a:t>
            </a:r>
            <a:r>
              <a:rPr lang="fr-FR" altLang="fr-FR" sz="1867">
                <a:cs typeface="Arial" panose="020B0604020202020204" pitchFamily="34" charset="0"/>
              </a:rPr>
              <a:t> à la réalisation de la tâche au regard des difficultés de l'élève (aide éventuelle de l'AESH)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a:cs typeface="Arial" panose="020B0604020202020204" pitchFamily="34" charset="0"/>
              </a:rPr>
              <a:t>Prévoir et formaliser les accompagnements et adaptations</a:t>
            </a:r>
            <a:r>
              <a:rPr lang="fr-FR" altLang="fr-FR" sz="1867">
                <a:cs typeface="Arial" panose="020B0604020202020204" pitchFamily="34" charset="0"/>
              </a:rPr>
              <a:t> nécessaires au regard des points d'appui ;</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a:cs typeface="Arial" panose="020B0604020202020204" pitchFamily="34" charset="0"/>
              </a:rPr>
              <a:t>Communiquer</a:t>
            </a:r>
            <a:r>
              <a:rPr lang="fr-FR" altLang="fr-FR" sz="1867">
                <a:cs typeface="Arial" panose="020B0604020202020204" pitchFamily="34" charset="0"/>
              </a:rPr>
              <a:t> les consignes à l'AESH (oral et/ou écrit).</a:t>
            </a:r>
          </a:p>
          <a:p>
            <a:pPr marL="1151438" lvl="1" indent="-431789">
              <a:lnSpc>
                <a:spcPct val="117000"/>
              </a:lnSpc>
              <a:buSzPct val="75000"/>
              <a:buFont typeface="Symbol"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a:cs typeface="Arial" panose="020B0604020202020204" pitchFamily="34" charset="0"/>
              </a:rPr>
              <a:t>Anticiper</a:t>
            </a:r>
            <a:r>
              <a:rPr lang="fr-FR" altLang="fr-FR" sz="1867">
                <a:cs typeface="Arial" panose="020B0604020202020204" pitchFamily="34" charset="0"/>
              </a:rPr>
              <a:t> les régulations éventuelles pendant l’action (autoriser l’AESH à interpeller l’enseignant-e par un signe, un geste, une parole). </a:t>
            </a:r>
          </a:p>
          <a:p>
            <a:pPr marL="575719" indent="-43178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a:cs typeface="Arial" panose="020B0604020202020204" pitchFamily="34" charset="0"/>
              </a:rPr>
              <a:t>Actions de l'enseignant-e à l’</a:t>
            </a:r>
            <a:r>
              <a:rPr lang="fr-FR" altLang="fr-FR" sz="1867" b="1">
                <a:cs typeface="Arial" panose="020B0604020202020204" pitchFamily="34" charset="0"/>
              </a:rPr>
              <a:t>aval : partager avec l’AESH</a:t>
            </a:r>
            <a:r>
              <a:rPr lang="fr-FR" altLang="fr-FR" sz="1867">
                <a:cs typeface="Arial" panose="020B0604020202020204" pitchFamily="34" charset="0"/>
              </a:rPr>
              <a:t>.</a:t>
            </a:r>
            <a:endParaRPr lang="fr-FR" altLang="fr-FR" sz="1867" dirty="0">
              <a:cs typeface="Arial" panose="020B0604020202020204" pitchFamily="34" charset="0"/>
            </a:endParaRPr>
          </a:p>
        </p:txBody>
      </p:sp>
    </p:spTree>
    <p:extLst>
      <p:ext uri="{BB962C8B-B14F-4D97-AF65-F5344CB8AC3E}">
        <p14:creationId xmlns:p14="http://schemas.microsoft.com/office/powerpoint/2010/main" val="140376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BA30-5508-713A-FC8D-B204F8D2815D}"/>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93E0866F-0237-45C8-8671-7DDDCE3CABAE}"/>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7B65E7CC-B682-53F8-8B34-6E4C9069E87A}"/>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2C03B352-66E0-B839-11E9-55EC6E01DFF2}"/>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56E397B6-F22A-EAAD-9BD5-23A75E2285C3}"/>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L’accompagnement des activités d’apprentissage</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80FEA312-5BBF-FD49-6AFE-1E88BBD112EB}"/>
              </a:ext>
            </a:extLst>
          </p:cNvPr>
          <p:cNvSpPr txBox="1"/>
          <p:nvPr/>
        </p:nvSpPr>
        <p:spPr>
          <a:xfrm>
            <a:off x="2829464" y="1688420"/>
            <a:ext cx="9025003" cy="461665"/>
          </a:xfrm>
          <a:prstGeom prst="rect">
            <a:avLst/>
          </a:prstGeom>
          <a:noFill/>
        </p:spPr>
        <p:txBody>
          <a:bodyPr wrap="square" rtlCol="0">
            <a:spAutoFit/>
          </a:bodyPr>
          <a:lstStyle/>
          <a:p>
            <a:r>
              <a:rPr lang="fr-FR" sz="2400" dirty="0">
                <a:highlight>
                  <a:srgbClr val="FF00FF"/>
                </a:highlight>
              </a:rPr>
              <a:t>Les gestes professionnels de l’</a:t>
            </a:r>
            <a:r>
              <a:rPr lang="fr-FR" sz="2400" dirty="0" err="1">
                <a:highlight>
                  <a:srgbClr val="FF00FF"/>
                </a:highlight>
              </a:rPr>
              <a:t>enseignant.e</a:t>
            </a:r>
            <a:endParaRPr lang="fr-FR" sz="2400" b="1" i="1" u="sng" dirty="0">
              <a:highlight>
                <a:srgbClr val="FF00FF"/>
              </a:highlight>
            </a:endParaRPr>
          </a:p>
        </p:txBody>
      </p:sp>
      <p:sp>
        <p:nvSpPr>
          <p:cNvPr id="11" name="ZoneTexte 10">
            <a:extLst>
              <a:ext uri="{FF2B5EF4-FFF2-40B4-BE49-F238E27FC236}">
                <a16:creationId xmlns:a16="http://schemas.microsoft.com/office/drawing/2014/main" id="{F2B0B89A-DDB1-FD58-918A-542C24DE4BC5}"/>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accent1">
                    <a:lumMod val="7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20" name="Oval 2">
            <a:extLst>
              <a:ext uri="{FF2B5EF4-FFF2-40B4-BE49-F238E27FC236}">
                <a16:creationId xmlns:a16="http://schemas.microsoft.com/office/drawing/2014/main" id="{DEF239BC-2EDB-8AC0-D184-C18C6FAE0D2A}"/>
              </a:ext>
            </a:extLst>
          </p:cNvPr>
          <p:cNvSpPr>
            <a:spLocks noChangeArrowheads="1"/>
          </p:cNvSpPr>
          <p:nvPr/>
        </p:nvSpPr>
        <p:spPr bwMode="auto">
          <a:xfrm>
            <a:off x="9072331" y="2055541"/>
            <a:ext cx="2392691" cy="9338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120000" tIns="76463" rIns="120000" bIns="60000" anchor="ct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gn="ctr" eaLnBrk="1"/>
            <a:r>
              <a:rPr lang="fr-FR" altLang="fr-FR" sz="1067">
                <a:cs typeface="Arial" panose="020B0604020202020204" pitchFamily="34" charset="0"/>
              </a:rPr>
              <a:t>1/ </a:t>
            </a:r>
            <a:r>
              <a:rPr lang="fr-FR" altLang="fr-FR" sz="1067" b="1">
                <a:cs typeface="Arial" panose="020B0604020202020204" pitchFamily="34" charset="0"/>
              </a:rPr>
              <a:t>Repérer l'obstacle </a:t>
            </a:r>
            <a:r>
              <a:rPr lang="fr-FR" altLang="fr-FR" sz="1067">
                <a:cs typeface="Arial" panose="020B0604020202020204" pitchFamily="34" charset="0"/>
              </a:rPr>
              <a:t>à la </a:t>
            </a:r>
          </a:p>
          <a:p>
            <a:pPr algn="ctr" eaLnBrk="1">
              <a:lnSpc>
                <a:spcPct val="98000"/>
              </a:lnSpc>
            </a:pPr>
            <a:r>
              <a:rPr lang="fr-FR" altLang="fr-FR" sz="1067">
                <a:cs typeface="Arial" panose="020B0604020202020204" pitchFamily="34" charset="0"/>
              </a:rPr>
              <a:t>réalisation de la tâche (évaluation </a:t>
            </a:r>
          </a:p>
          <a:p>
            <a:pPr algn="ctr" eaLnBrk="1">
              <a:lnSpc>
                <a:spcPct val="98000"/>
              </a:lnSpc>
            </a:pPr>
            <a:r>
              <a:rPr lang="fr-FR" altLang="fr-FR" sz="1067">
                <a:cs typeface="Arial" panose="020B0604020202020204" pitchFamily="34" charset="0"/>
              </a:rPr>
              <a:t>de l'objet de savoir)</a:t>
            </a:r>
          </a:p>
        </p:txBody>
      </p:sp>
      <p:sp>
        <p:nvSpPr>
          <p:cNvPr id="21" name="Oval 3">
            <a:extLst>
              <a:ext uri="{FF2B5EF4-FFF2-40B4-BE49-F238E27FC236}">
                <a16:creationId xmlns:a16="http://schemas.microsoft.com/office/drawing/2014/main" id="{A9318BA5-9741-2936-90CA-1F4B4B648CBE}"/>
              </a:ext>
            </a:extLst>
          </p:cNvPr>
          <p:cNvSpPr>
            <a:spLocks noChangeArrowheads="1"/>
          </p:cNvSpPr>
          <p:nvPr/>
        </p:nvSpPr>
        <p:spPr bwMode="auto">
          <a:xfrm>
            <a:off x="5710413" y="3257241"/>
            <a:ext cx="3263105" cy="184504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lIns="120000" tIns="76463" rIns="120000" bIns="60000" anchor="ct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gn="ctr" eaLnBrk="1"/>
            <a:r>
              <a:rPr lang="fr-FR" altLang="fr-FR" sz="1400" dirty="0" err="1">
                <a:solidFill>
                  <a:srgbClr val="FFFFFF"/>
                </a:solidFill>
              </a:rPr>
              <a:t>Co-construire</a:t>
            </a:r>
            <a:r>
              <a:rPr lang="fr-FR" altLang="fr-FR" sz="1400" dirty="0">
                <a:solidFill>
                  <a:srgbClr val="FFFFFF"/>
                </a:solidFill>
              </a:rPr>
              <a:t> l'action </a:t>
            </a:r>
          </a:p>
          <a:p>
            <a:pPr algn="ctr" eaLnBrk="1"/>
            <a:r>
              <a:rPr lang="fr-FR" altLang="fr-FR" sz="1400" dirty="0">
                <a:solidFill>
                  <a:srgbClr val="FFFFFF"/>
                </a:solidFill>
              </a:rPr>
              <a:t>d'apprentissage autour de l'élève </a:t>
            </a:r>
          </a:p>
          <a:p>
            <a:pPr algn="ctr" eaLnBrk="1"/>
            <a:r>
              <a:rPr lang="fr-FR" altLang="fr-FR" sz="1400" dirty="0">
                <a:solidFill>
                  <a:srgbClr val="FFFFFF"/>
                </a:solidFill>
              </a:rPr>
              <a:t>bénéficiant d'un </a:t>
            </a:r>
            <a:r>
              <a:rPr lang="fr-FR" altLang="fr-FR" sz="1467" b="1" dirty="0">
                <a:solidFill>
                  <a:srgbClr val="FFFFFF"/>
                </a:solidFill>
              </a:rPr>
              <a:t>AESH</a:t>
            </a:r>
            <a:r>
              <a:rPr lang="fr-FR" altLang="fr-FR" sz="1400" dirty="0">
                <a:solidFill>
                  <a:srgbClr val="FFFFFF"/>
                </a:solidFill>
              </a:rPr>
              <a:t> </a:t>
            </a:r>
          </a:p>
        </p:txBody>
      </p:sp>
      <p:sp>
        <p:nvSpPr>
          <p:cNvPr id="23" name="Oval 5">
            <a:extLst>
              <a:ext uri="{FF2B5EF4-FFF2-40B4-BE49-F238E27FC236}">
                <a16:creationId xmlns:a16="http://schemas.microsoft.com/office/drawing/2014/main" id="{E941C508-AD40-A31E-34C4-535A8184B2C6}"/>
              </a:ext>
            </a:extLst>
          </p:cNvPr>
          <p:cNvSpPr>
            <a:spLocks noChangeArrowheads="1"/>
          </p:cNvSpPr>
          <p:nvPr/>
        </p:nvSpPr>
        <p:spPr bwMode="auto">
          <a:xfrm>
            <a:off x="9192308" y="5490557"/>
            <a:ext cx="2369539" cy="1126488"/>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120000" tIns="76463" rIns="120000" bIns="60000" anchor="ct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gn="ctr" eaLnBrk="1"/>
            <a:r>
              <a:rPr lang="fr-FR" altLang="fr-FR" sz="1067">
                <a:cs typeface="Arial" panose="020B0604020202020204" pitchFamily="34" charset="0"/>
              </a:rPr>
              <a:t>3/ </a:t>
            </a:r>
            <a:r>
              <a:rPr lang="fr-FR" altLang="fr-FR" sz="1067" b="1">
                <a:cs typeface="Arial" panose="020B0604020202020204" pitchFamily="34" charset="0"/>
              </a:rPr>
              <a:t>Identifier et communiquer </a:t>
            </a:r>
          </a:p>
          <a:p>
            <a:pPr algn="ctr" eaLnBrk="1"/>
            <a:r>
              <a:rPr lang="fr-FR" altLang="fr-FR" sz="1067" b="1">
                <a:cs typeface="Arial" panose="020B0604020202020204" pitchFamily="34" charset="0"/>
              </a:rPr>
              <a:t>l'étayage à l'AESH</a:t>
            </a:r>
          </a:p>
          <a:p>
            <a:pPr algn="ctr" eaLnBrk="1">
              <a:lnSpc>
                <a:spcPct val="98000"/>
              </a:lnSpc>
            </a:pPr>
            <a:r>
              <a:rPr lang="fr-FR" altLang="fr-FR" sz="1067">
                <a:cs typeface="Arial" panose="020B0604020202020204" pitchFamily="34" charset="0"/>
              </a:rPr>
              <a:t>(pilotage et étayage)</a:t>
            </a:r>
          </a:p>
        </p:txBody>
      </p:sp>
      <p:sp>
        <p:nvSpPr>
          <p:cNvPr id="24" name="Oval 6">
            <a:extLst>
              <a:ext uri="{FF2B5EF4-FFF2-40B4-BE49-F238E27FC236}">
                <a16:creationId xmlns:a16="http://schemas.microsoft.com/office/drawing/2014/main" id="{2B7FDCCA-3A51-C261-BAF0-E5E9DC17FDB6}"/>
              </a:ext>
            </a:extLst>
          </p:cNvPr>
          <p:cNvSpPr>
            <a:spLocks noChangeArrowheads="1"/>
          </p:cNvSpPr>
          <p:nvPr/>
        </p:nvSpPr>
        <p:spPr bwMode="auto">
          <a:xfrm>
            <a:off x="9391557" y="3643026"/>
            <a:ext cx="2653971" cy="1179589"/>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120000" tIns="76463" rIns="120000" bIns="60000" anchor="ctr"/>
          <a:lstStyle/>
          <a:p>
            <a:pPr algn="ctr">
              <a:tabLst>
                <a:tab pos="965176" algn="l"/>
                <a:tab pos="1930352" algn="l"/>
                <a:tab pos="2895528" algn="l"/>
                <a:tab pos="3860703" algn="l"/>
              </a:tabLst>
              <a:defRPr/>
            </a:pPr>
            <a:r>
              <a:rPr lang="fr-FR" sz="1200" dirty="0">
                <a:solidFill>
                  <a:schemeClr val="tx1"/>
                </a:solidFill>
                <a:ea typeface="Microsoft YaHei" charset="-122"/>
              </a:rPr>
              <a:t>2/ </a:t>
            </a:r>
            <a:r>
              <a:rPr lang="fr-FR" sz="1200" b="1" dirty="0">
                <a:solidFill>
                  <a:schemeClr val="tx1"/>
                </a:solidFill>
                <a:ea typeface="Microsoft YaHei" charset="-122"/>
              </a:rPr>
              <a:t>Échanger</a:t>
            </a:r>
            <a:r>
              <a:rPr lang="fr-FR" sz="1200" dirty="0">
                <a:solidFill>
                  <a:schemeClr val="tx1"/>
                </a:solidFill>
                <a:ea typeface="Microsoft YaHei" charset="-122"/>
              </a:rPr>
              <a:t> autour du travail</a:t>
            </a:r>
          </a:p>
          <a:p>
            <a:pPr algn="ctr">
              <a:lnSpc>
                <a:spcPct val="98000"/>
              </a:lnSpc>
              <a:tabLst>
                <a:tab pos="965176" algn="l"/>
                <a:tab pos="1930352" algn="l"/>
                <a:tab pos="2895528" algn="l"/>
                <a:tab pos="3860703" algn="l"/>
              </a:tabLst>
              <a:defRPr/>
            </a:pPr>
            <a:r>
              <a:rPr lang="fr-FR" sz="1200" dirty="0">
                <a:solidFill>
                  <a:schemeClr val="tx1"/>
                </a:solidFill>
                <a:ea typeface="Microsoft YaHei" charset="-122"/>
              </a:rPr>
              <a:t>programmé (plan de séquence et de </a:t>
            </a:r>
          </a:p>
          <a:p>
            <a:pPr algn="ctr">
              <a:lnSpc>
                <a:spcPct val="98000"/>
              </a:lnSpc>
              <a:tabLst>
                <a:tab pos="965176" algn="l"/>
                <a:tab pos="1930352" algn="l"/>
                <a:tab pos="2895528" algn="l"/>
                <a:tab pos="3860703" algn="l"/>
              </a:tabLst>
              <a:defRPr/>
            </a:pPr>
            <a:r>
              <a:rPr lang="fr-FR" sz="1200" dirty="0">
                <a:solidFill>
                  <a:schemeClr val="tx1"/>
                </a:solidFill>
                <a:ea typeface="Microsoft YaHei" charset="-122"/>
              </a:rPr>
              <a:t>séances) et des consignes précises</a:t>
            </a:r>
          </a:p>
          <a:p>
            <a:pPr algn="ctr">
              <a:lnSpc>
                <a:spcPct val="98000"/>
              </a:lnSpc>
              <a:tabLst>
                <a:tab pos="965176" algn="l"/>
                <a:tab pos="1930352" algn="l"/>
                <a:tab pos="2895528" algn="l"/>
                <a:tab pos="3860703" algn="l"/>
              </a:tabLst>
              <a:defRPr/>
            </a:pPr>
            <a:r>
              <a:rPr lang="fr-FR" sz="1200" dirty="0">
                <a:solidFill>
                  <a:schemeClr val="tx1"/>
                </a:solidFill>
                <a:ea typeface="Microsoft YaHei" charset="-122"/>
              </a:rPr>
              <a:t>(pilotage et partenariat)</a:t>
            </a:r>
          </a:p>
        </p:txBody>
      </p:sp>
      <p:sp>
        <p:nvSpPr>
          <p:cNvPr id="25" name="Oval 7">
            <a:extLst>
              <a:ext uri="{FF2B5EF4-FFF2-40B4-BE49-F238E27FC236}">
                <a16:creationId xmlns:a16="http://schemas.microsoft.com/office/drawing/2014/main" id="{E7296EF2-4D87-4991-352C-6441C5A1E9A8}"/>
              </a:ext>
            </a:extLst>
          </p:cNvPr>
          <p:cNvSpPr>
            <a:spLocks noChangeArrowheads="1"/>
          </p:cNvSpPr>
          <p:nvPr/>
        </p:nvSpPr>
        <p:spPr bwMode="auto">
          <a:xfrm>
            <a:off x="2619840" y="4641565"/>
            <a:ext cx="3689725" cy="202692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120000" tIns="76463" rIns="120000" bIns="60000" anchor="ctr"/>
          <a:lstStyle/>
          <a:p>
            <a:pPr algn="ctr">
              <a:tabLst>
                <a:tab pos="965176" algn="l"/>
                <a:tab pos="1930352" algn="l"/>
                <a:tab pos="2895528" algn="l"/>
                <a:tab pos="3860703" algn="l"/>
                <a:tab pos="4825879" algn="l"/>
                <a:tab pos="5791055" algn="l"/>
              </a:tabLst>
              <a:defRPr/>
            </a:pPr>
            <a:r>
              <a:rPr lang="fr-FR" sz="1200" dirty="0">
                <a:solidFill>
                  <a:schemeClr val="tx1"/>
                </a:solidFill>
                <a:ea typeface="Microsoft YaHei" charset="-122"/>
              </a:rPr>
              <a:t>4/ Cadrer et </a:t>
            </a:r>
            <a:r>
              <a:rPr lang="fr-FR" sz="1200" b="1" dirty="0">
                <a:solidFill>
                  <a:schemeClr val="tx1"/>
                </a:solidFill>
                <a:ea typeface="Microsoft YaHei" charset="-122"/>
              </a:rPr>
              <a:t>formaliser </a:t>
            </a:r>
          </a:p>
          <a:p>
            <a:pPr algn="ctr">
              <a:lnSpc>
                <a:spcPct val="98000"/>
              </a:lnSpc>
              <a:tabLst>
                <a:tab pos="965176" algn="l"/>
                <a:tab pos="1930352" algn="l"/>
                <a:tab pos="2895528" algn="l"/>
                <a:tab pos="3860703" algn="l"/>
                <a:tab pos="4825879" algn="l"/>
                <a:tab pos="5791055" algn="l"/>
              </a:tabLst>
              <a:defRPr/>
            </a:pPr>
            <a:r>
              <a:rPr lang="fr-FR" sz="1200" b="1" dirty="0">
                <a:solidFill>
                  <a:schemeClr val="tx1"/>
                </a:solidFill>
                <a:ea typeface="Microsoft YaHei" charset="-122"/>
              </a:rPr>
              <a:t>les échanges </a:t>
            </a:r>
            <a:r>
              <a:rPr lang="fr-FR" sz="1200" dirty="0">
                <a:solidFill>
                  <a:schemeClr val="tx1"/>
                </a:solidFill>
                <a:ea typeface="Microsoft YaHei" charset="-122"/>
              </a:rPr>
              <a:t>avec l'AESH pendant et </a:t>
            </a:r>
          </a:p>
          <a:p>
            <a:pPr algn="ctr">
              <a:lnSpc>
                <a:spcPct val="98000"/>
              </a:lnSpc>
              <a:tabLst>
                <a:tab pos="965176" algn="l"/>
                <a:tab pos="1930352" algn="l"/>
                <a:tab pos="2895528" algn="l"/>
                <a:tab pos="3860703" algn="l"/>
                <a:tab pos="4825879" algn="l"/>
                <a:tab pos="5791055" algn="l"/>
              </a:tabLst>
              <a:defRPr/>
            </a:pPr>
            <a:r>
              <a:rPr lang="fr-FR" sz="1200" dirty="0">
                <a:solidFill>
                  <a:schemeClr val="tx1"/>
                </a:solidFill>
                <a:ea typeface="Microsoft YaHei" charset="-122"/>
              </a:rPr>
              <a:t>après l'action (cahier de suivi, échange sur la </a:t>
            </a:r>
          </a:p>
          <a:p>
            <a:pPr algn="ctr">
              <a:lnSpc>
                <a:spcPct val="98000"/>
              </a:lnSpc>
              <a:tabLst>
                <a:tab pos="965176" algn="l"/>
                <a:tab pos="1930352" algn="l"/>
                <a:tab pos="2895528" algn="l"/>
                <a:tab pos="3860703" algn="l"/>
                <a:tab pos="4825879" algn="l"/>
                <a:tab pos="5791055" algn="l"/>
              </a:tabLst>
              <a:defRPr/>
            </a:pPr>
            <a:r>
              <a:rPr lang="fr-FR" sz="1200" dirty="0">
                <a:solidFill>
                  <a:schemeClr val="tx1"/>
                </a:solidFill>
                <a:ea typeface="Microsoft YaHei" charset="-122"/>
              </a:rPr>
              <a:t>réalisation de la </a:t>
            </a:r>
            <a:r>
              <a:rPr lang="fr-FR" sz="1200" dirty="0" err="1">
                <a:solidFill>
                  <a:schemeClr val="tx1"/>
                </a:solidFill>
                <a:ea typeface="Microsoft YaHei" charset="-122"/>
              </a:rPr>
              <a:t>tâche,retour</a:t>
            </a:r>
            <a:r>
              <a:rPr lang="fr-FR" sz="1200" dirty="0">
                <a:solidFill>
                  <a:schemeClr val="tx1"/>
                </a:solidFill>
                <a:ea typeface="Microsoft YaHei" charset="-122"/>
              </a:rPr>
              <a:t> sur les temps d'inclusion </a:t>
            </a:r>
          </a:p>
          <a:p>
            <a:pPr algn="ctr">
              <a:lnSpc>
                <a:spcPct val="98000"/>
              </a:lnSpc>
              <a:tabLst>
                <a:tab pos="965176" algn="l"/>
                <a:tab pos="1930352" algn="l"/>
                <a:tab pos="2895528" algn="l"/>
                <a:tab pos="3860703" algn="l"/>
                <a:tab pos="4825879" algn="l"/>
                <a:tab pos="5791055" algn="l"/>
              </a:tabLst>
              <a:defRPr/>
            </a:pPr>
            <a:r>
              <a:rPr lang="fr-FR" sz="1200" dirty="0">
                <a:solidFill>
                  <a:schemeClr val="tx1"/>
                </a:solidFill>
                <a:ea typeface="Microsoft YaHei" charset="-122"/>
              </a:rPr>
              <a:t>hors classe...) sur la base d'une observation réalisée </a:t>
            </a:r>
          </a:p>
          <a:p>
            <a:pPr algn="ctr">
              <a:lnSpc>
                <a:spcPct val="98000"/>
              </a:lnSpc>
              <a:tabLst>
                <a:tab pos="965176" algn="l"/>
                <a:tab pos="1930352" algn="l"/>
                <a:tab pos="2895528" algn="l"/>
                <a:tab pos="3860703" algn="l"/>
                <a:tab pos="4825879" algn="l"/>
                <a:tab pos="5791055" algn="l"/>
              </a:tabLst>
              <a:defRPr/>
            </a:pPr>
            <a:r>
              <a:rPr lang="fr-FR" sz="1200" dirty="0">
                <a:solidFill>
                  <a:schemeClr val="tx1"/>
                </a:solidFill>
                <a:ea typeface="Microsoft YaHei" charset="-122"/>
              </a:rPr>
              <a:t>par l'AESH autour des 3 axes affectif, social,</a:t>
            </a:r>
          </a:p>
          <a:p>
            <a:pPr algn="ctr">
              <a:lnSpc>
                <a:spcPct val="98000"/>
              </a:lnSpc>
              <a:tabLst>
                <a:tab pos="965176" algn="l"/>
                <a:tab pos="1930352" algn="l"/>
                <a:tab pos="2895528" algn="l"/>
                <a:tab pos="3860703" algn="l"/>
                <a:tab pos="4825879" algn="l"/>
                <a:tab pos="5791055" algn="l"/>
              </a:tabLst>
              <a:defRPr/>
            </a:pPr>
            <a:r>
              <a:rPr lang="fr-FR" sz="1200" dirty="0">
                <a:solidFill>
                  <a:schemeClr val="tx1"/>
                </a:solidFill>
                <a:ea typeface="Microsoft YaHei" charset="-122"/>
              </a:rPr>
              <a:t>cognitif (partenariat)</a:t>
            </a:r>
          </a:p>
        </p:txBody>
      </p:sp>
      <p:sp>
        <p:nvSpPr>
          <p:cNvPr id="26" name="Oval 8">
            <a:extLst>
              <a:ext uri="{FF2B5EF4-FFF2-40B4-BE49-F238E27FC236}">
                <a16:creationId xmlns:a16="http://schemas.microsoft.com/office/drawing/2014/main" id="{F2B5C099-F685-B7C3-0162-CD0D9197C3D1}"/>
              </a:ext>
            </a:extLst>
          </p:cNvPr>
          <p:cNvSpPr>
            <a:spLocks noChangeArrowheads="1"/>
          </p:cNvSpPr>
          <p:nvPr/>
        </p:nvSpPr>
        <p:spPr bwMode="auto">
          <a:xfrm>
            <a:off x="2582373" y="2287442"/>
            <a:ext cx="3024419" cy="15262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120000" tIns="76463" rIns="120000" bIns="60000" anchor="ct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gn="ctr" eaLnBrk="1"/>
            <a:r>
              <a:rPr lang="fr-FR" altLang="fr-FR" sz="1200" dirty="0">
                <a:cs typeface="Arial" panose="020B0604020202020204" pitchFamily="34" charset="0"/>
              </a:rPr>
              <a:t>5/ </a:t>
            </a:r>
            <a:r>
              <a:rPr lang="fr-FR" altLang="fr-FR" sz="1200" b="1" dirty="0">
                <a:cs typeface="Arial" panose="020B0604020202020204" pitchFamily="34" charset="0"/>
              </a:rPr>
              <a:t>Piloter</a:t>
            </a:r>
            <a:r>
              <a:rPr lang="fr-FR" altLang="fr-FR" sz="1200" dirty="0">
                <a:cs typeface="Arial" panose="020B0604020202020204" pitchFamily="34" charset="0"/>
              </a:rPr>
              <a:t> sur la durée </a:t>
            </a:r>
          </a:p>
          <a:p>
            <a:pPr algn="ctr" eaLnBrk="1">
              <a:lnSpc>
                <a:spcPct val="98000"/>
              </a:lnSpc>
            </a:pPr>
            <a:r>
              <a:rPr lang="fr-FR" altLang="fr-FR" sz="1200" dirty="0">
                <a:cs typeface="Arial" panose="020B0604020202020204" pitchFamily="34" charset="0"/>
              </a:rPr>
              <a:t>la réflexion autour de </a:t>
            </a:r>
            <a:r>
              <a:rPr lang="fr-FR" altLang="fr-FR" sz="1200" b="1" dirty="0">
                <a:cs typeface="Arial" panose="020B0604020202020204" pitchFamily="34" charset="0"/>
              </a:rPr>
              <a:t>l'autonomie</a:t>
            </a:r>
            <a:r>
              <a:rPr lang="fr-FR" altLang="fr-FR" sz="1200" dirty="0">
                <a:cs typeface="Arial" panose="020B0604020202020204" pitchFamily="34" charset="0"/>
              </a:rPr>
              <a:t> de</a:t>
            </a:r>
          </a:p>
          <a:p>
            <a:pPr algn="ctr" eaLnBrk="1">
              <a:lnSpc>
                <a:spcPct val="98000"/>
              </a:lnSpc>
            </a:pPr>
            <a:r>
              <a:rPr lang="fr-FR" altLang="fr-FR" sz="1200" dirty="0">
                <a:cs typeface="Arial" panose="020B0604020202020204" pitchFamily="34" charset="0"/>
              </a:rPr>
              <a:t>l'élève et du </a:t>
            </a:r>
            <a:r>
              <a:rPr lang="fr-FR" altLang="fr-FR" sz="1200" b="1" dirty="0" err="1">
                <a:cs typeface="Arial" panose="020B0604020202020204" pitchFamily="34" charset="0"/>
              </a:rPr>
              <a:t>désétayage</a:t>
            </a:r>
            <a:r>
              <a:rPr lang="fr-FR" altLang="fr-FR" sz="1200" dirty="0">
                <a:cs typeface="Arial" panose="020B0604020202020204" pitchFamily="34" charset="0"/>
              </a:rPr>
              <a:t> nécessaire</a:t>
            </a:r>
          </a:p>
          <a:p>
            <a:pPr algn="ctr" eaLnBrk="1">
              <a:lnSpc>
                <a:spcPct val="98000"/>
              </a:lnSpc>
            </a:pPr>
            <a:r>
              <a:rPr lang="fr-FR" altLang="fr-FR" sz="1200" dirty="0">
                <a:cs typeface="Arial" panose="020B0604020202020204" pitchFamily="34" charset="0"/>
              </a:rPr>
              <a:t>(évaluation formative, pilotage).</a:t>
            </a:r>
          </a:p>
        </p:txBody>
      </p:sp>
      <p:cxnSp>
        <p:nvCxnSpPr>
          <p:cNvPr id="32" name="Connecteur droit 31">
            <a:extLst>
              <a:ext uri="{FF2B5EF4-FFF2-40B4-BE49-F238E27FC236}">
                <a16:creationId xmlns:a16="http://schemas.microsoft.com/office/drawing/2014/main" id="{EA40A40E-7A9E-8D9F-FDF9-524E9AE00B53}"/>
              </a:ext>
            </a:extLst>
          </p:cNvPr>
          <p:cNvCxnSpPr>
            <a:stCxn id="21" idx="7"/>
            <a:endCxn id="20" idx="3"/>
          </p:cNvCxnSpPr>
          <p:nvPr/>
        </p:nvCxnSpPr>
        <p:spPr>
          <a:xfrm flipV="1">
            <a:off x="8495647" y="2852660"/>
            <a:ext cx="927085" cy="674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cteur droit 33">
            <a:extLst>
              <a:ext uri="{FF2B5EF4-FFF2-40B4-BE49-F238E27FC236}">
                <a16:creationId xmlns:a16="http://schemas.microsoft.com/office/drawing/2014/main" id="{371F582B-D9E7-903D-3F08-3A21508CB86F}"/>
              </a:ext>
            </a:extLst>
          </p:cNvPr>
          <p:cNvCxnSpPr>
            <a:cxnSpLocks/>
            <a:stCxn id="21" idx="1"/>
            <a:endCxn id="26" idx="6"/>
          </p:cNvCxnSpPr>
          <p:nvPr/>
        </p:nvCxnSpPr>
        <p:spPr>
          <a:xfrm flipH="1" flipV="1">
            <a:off x="5606792" y="3050591"/>
            <a:ext cx="581491" cy="47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cteur droit 35">
            <a:extLst>
              <a:ext uri="{FF2B5EF4-FFF2-40B4-BE49-F238E27FC236}">
                <a16:creationId xmlns:a16="http://schemas.microsoft.com/office/drawing/2014/main" id="{F753ED38-F3E9-57F6-2D9C-2CE164BD1009}"/>
              </a:ext>
            </a:extLst>
          </p:cNvPr>
          <p:cNvCxnSpPr>
            <a:stCxn id="21" idx="3"/>
            <a:endCxn id="25" idx="7"/>
          </p:cNvCxnSpPr>
          <p:nvPr/>
        </p:nvCxnSpPr>
        <p:spPr>
          <a:xfrm flipH="1">
            <a:off x="5769218" y="4832082"/>
            <a:ext cx="419065" cy="106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cteur droit 37">
            <a:extLst>
              <a:ext uri="{FF2B5EF4-FFF2-40B4-BE49-F238E27FC236}">
                <a16:creationId xmlns:a16="http://schemas.microsoft.com/office/drawing/2014/main" id="{FF1E9A9C-958C-9980-100C-DAC247DE850B}"/>
              </a:ext>
            </a:extLst>
          </p:cNvPr>
          <p:cNvCxnSpPr>
            <a:stCxn id="21" idx="5"/>
            <a:endCxn id="23" idx="1"/>
          </p:cNvCxnSpPr>
          <p:nvPr/>
        </p:nvCxnSpPr>
        <p:spPr>
          <a:xfrm>
            <a:off x="8495647" y="4832082"/>
            <a:ext cx="1043672" cy="82344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30C2B320-1EDE-3151-4AE6-C6AB4CDA534C}"/>
              </a:ext>
            </a:extLst>
          </p:cNvPr>
          <p:cNvCxnSpPr>
            <a:stCxn id="21" idx="6"/>
            <a:endCxn id="24" idx="2"/>
          </p:cNvCxnSpPr>
          <p:nvPr/>
        </p:nvCxnSpPr>
        <p:spPr>
          <a:xfrm>
            <a:off x="8973517" y="4179761"/>
            <a:ext cx="418040" cy="53059"/>
          </a:xfrm>
          <a:prstGeom prst="line">
            <a:avLst/>
          </a:prstGeom>
        </p:spPr>
        <p:style>
          <a:lnRef idx="2">
            <a:schemeClr val="accent1"/>
          </a:lnRef>
          <a:fillRef idx="0">
            <a:schemeClr val="accent1"/>
          </a:fillRef>
          <a:effectRef idx="1">
            <a:schemeClr val="accent1"/>
          </a:effectRef>
          <a:fontRef idx="minor">
            <a:schemeClr val="tx1"/>
          </a:fontRef>
        </p:style>
      </p:cxnSp>
      <p:sp>
        <p:nvSpPr>
          <p:cNvPr id="27" name="Titre 1">
            <a:extLst>
              <a:ext uri="{FF2B5EF4-FFF2-40B4-BE49-F238E27FC236}">
                <a16:creationId xmlns:a16="http://schemas.microsoft.com/office/drawing/2014/main" id="{2D890A79-D606-4685-8F23-000C8127DAAB}"/>
              </a:ext>
            </a:extLst>
          </p:cNvPr>
          <p:cNvSpPr txBox="1">
            <a:spLocks/>
          </p:cNvSpPr>
          <p:nvPr/>
        </p:nvSpPr>
        <p:spPr>
          <a:xfrm>
            <a:off x="2707501" y="127754"/>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Partie 2:  Co-travailler avec un-e AESH</a:t>
            </a:r>
          </a:p>
        </p:txBody>
      </p:sp>
      <p:sp>
        <p:nvSpPr>
          <p:cNvPr id="22" name="Oval 4">
            <a:extLst>
              <a:ext uri="{FF2B5EF4-FFF2-40B4-BE49-F238E27FC236}">
                <a16:creationId xmlns:a16="http://schemas.microsoft.com/office/drawing/2014/main" id="{20A0A483-05CD-14B9-B4F4-292DCAB305C6}"/>
              </a:ext>
            </a:extLst>
          </p:cNvPr>
          <p:cNvSpPr>
            <a:spLocks noChangeArrowheads="1"/>
          </p:cNvSpPr>
          <p:nvPr/>
        </p:nvSpPr>
        <p:spPr bwMode="auto">
          <a:xfrm>
            <a:off x="5710412" y="740701"/>
            <a:ext cx="4320117" cy="287867"/>
          </a:xfrm>
          <a:prstGeom prst="ellipse">
            <a:avLst/>
          </a:prstGeom>
          <a:noFill/>
          <a:ln w="9525">
            <a:solidFill>
              <a:srgbClr val="3465AF"/>
            </a:solidFill>
            <a:round/>
            <a:headEnd/>
            <a:tailEnd/>
          </a:ln>
          <a:extLst>
            <a:ext uri="{909E8E84-426E-40DD-AFC4-6F175D3DCCD1}">
              <a14:hiddenFill xmlns:a14="http://schemas.microsoft.com/office/drawing/2010/main">
                <a:solidFill>
                  <a:srgbClr val="FFFFFF"/>
                </a:solidFill>
              </a14:hiddenFill>
            </a:ext>
          </a:extLst>
        </p:spPr>
        <p:txBody>
          <a:bodyPr wrap="none" lIns="120000" tIns="60000" rIns="120000" bIns="60000" anchor="ct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17000"/>
              </a:lnSpc>
            </a:pPr>
            <a:r>
              <a:rPr lang="fr-FR" altLang="fr-FR" sz="1333">
                <a:solidFill>
                  <a:srgbClr val="000000"/>
                </a:solidFill>
                <a:latin typeface="Comic Sans MS" panose="030F0902030302020204" pitchFamily="66" charset="0"/>
              </a:rPr>
              <a:t>Schéma : O. Douce R. Javellas, INSPE-UGA Grenoble</a:t>
            </a:r>
          </a:p>
        </p:txBody>
      </p:sp>
    </p:spTree>
    <p:extLst>
      <p:ext uri="{BB962C8B-B14F-4D97-AF65-F5344CB8AC3E}">
        <p14:creationId xmlns:p14="http://schemas.microsoft.com/office/powerpoint/2010/main" val="6693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935BA-2DD1-B59A-231E-110EA058C63D}"/>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4089AC65-D5A3-27E2-7FCA-51115ADBA796}"/>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113B8B3D-73E3-880A-29FF-282B82EA24B7}"/>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E6FAE271-2672-78EA-07FF-5D420EE48B0D}"/>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593129E9-8602-104C-3839-A7AD76D3A81F}"/>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L’accompagnement des activités d’apprentissage</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2" name="ZoneTexte 1">
            <a:extLst>
              <a:ext uri="{FF2B5EF4-FFF2-40B4-BE49-F238E27FC236}">
                <a16:creationId xmlns:a16="http://schemas.microsoft.com/office/drawing/2014/main" id="{FB811036-C69D-2CB7-BADE-02731C51CC57}"/>
              </a:ext>
            </a:extLst>
          </p:cNvPr>
          <p:cNvSpPr txBox="1"/>
          <p:nvPr/>
        </p:nvSpPr>
        <p:spPr>
          <a:xfrm>
            <a:off x="2829464" y="1688420"/>
            <a:ext cx="9025003" cy="461665"/>
          </a:xfrm>
          <a:prstGeom prst="rect">
            <a:avLst/>
          </a:prstGeom>
          <a:noFill/>
        </p:spPr>
        <p:txBody>
          <a:bodyPr wrap="square" rtlCol="0">
            <a:spAutoFit/>
          </a:bodyPr>
          <a:lstStyle/>
          <a:p>
            <a:r>
              <a:rPr lang="fr-FR" sz="2400" dirty="0">
                <a:highlight>
                  <a:srgbClr val="FF00FF"/>
                </a:highlight>
              </a:rPr>
              <a:t>Les gestes professionnels de l’AESH</a:t>
            </a:r>
            <a:endParaRPr lang="fr-FR" sz="2400" b="1" i="1" u="sng" dirty="0">
              <a:highlight>
                <a:srgbClr val="FF00FF"/>
              </a:highlight>
            </a:endParaRPr>
          </a:p>
        </p:txBody>
      </p:sp>
      <p:sp>
        <p:nvSpPr>
          <p:cNvPr id="6" name="Titre 1">
            <a:extLst>
              <a:ext uri="{FF2B5EF4-FFF2-40B4-BE49-F238E27FC236}">
                <a16:creationId xmlns:a16="http://schemas.microsoft.com/office/drawing/2014/main" id="{8C97D64D-4B4B-A358-16CE-E090696BD37B}"/>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Partie 2: Co-travailler avec un-e AESH</a:t>
            </a:r>
          </a:p>
        </p:txBody>
      </p:sp>
      <p:sp>
        <p:nvSpPr>
          <p:cNvPr id="11" name="ZoneTexte 10">
            <a:extLst>
              <a:ext uri="{FF2B5EF4-FFF2-40B4-BE49-F238E27FC236}">
                <a16:creationId xmlns:a16="http://schemas.microsoft.com/office/drawing/2014/main" id="{DACFDDBB-FEA9-79B3-FCE9-6F7C2BF620EE}"/>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accent1">
                    <a:lumMod val="7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5" name="Rectangle 2">
            <a:extLst>
              <a:ext uri="{FF2B5EF4-FFF2-40B4-BE49-F238E27FC236}">
                <a16:creationId xmlns:a16="http://schemas.microsoft.com/office/drawing/2014/main" id="{78B15091-292E-3CFB-F20C-21404C82D51E}"/>
              </a:ext>
            </a:extLst>
          </p:cNvPr>
          <p:cNvSpPr txBox="1">
            <a:spLocks noChangeArrowheads="1"/>
          </p:cNvSpPr>
          <p:nvPr/>
        </p:nvSpPr>
        <p:spPr>
          <a:xfrm>
            <a:off x="2597482" y="2298254"/>
            <a:ext cx="8208565" cy="4757772"/>
          </a:xfrm>
          <a:prstGeom prst="rect">
            <a:avLst/>
          </a:prstGeom>
        </p:spPr>
        <p:txBody>
          <a:bodyPr vert="horz" lIns="121920" tIns="0" rIns="121920" bIns="6096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lvl="1"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ea typeface="ArialMT" charset="0"/>
                <a:cs typeface="Arial" panose="020B0604020202020204" pitchFamily="34" charset="0"/>
              </a:rPr>
              <a:t>Visionnage du film témoignage d’une AESH sur son travail quotidien auprès d’élèves de primaire, ULIS ou classe ordinaire : « </a:t>
            </a:r>
            <a:r>
              <a:rPr lang="fr-FR" altLang="fr-FR" sz="2133" dirty="0" err="1">
                <a:ea typeface="ArialMT" charset="0"/>
                <a:cs typeface="Arial" panose="020B0604020202020204" pitchFamily="34" charset="0"/>
              </a:rPr>
              <a:t>Hend</a:t>
            </a:r>
            <a:r>
              <a:rPr lang="fr-FR" altLang="fr-FR" sz="2133" dirty="0">
                <a:ea typeface="ArialMT" charset="0"/>
                <a:cs typeface="Arial" panose="020B0604020202020204" pitchFamily="34" charset="0"/>
              </a:rPr>
              <a:t> - portrait d’une accompagnante d’élèves en situation de handicap », MEN juillet 2018, modifié novembre 2019.</a:t>
            </a:r>
          </a:p>
          <a:p>
            <a:pPr marL="575719" lvl="1"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ea typeface="ArialMT" charset="0"/>
                <a:cs typeface="Arial" panose="020B0604020202020204" pitchFamily="34" charset="0"/>
              </a:rPr>
              <a:t>S’attacher :</a:t>
            </a:r>
          </a:p>
          <a:p>
            <a:pPr marL="863578" lvl="2"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ea typeface="ArialMT" charset="0"/>
                <a:cs typeface="Arial" panose="020B0604020202020204" pitchFamily="34" charset="0"/>
              </a:rPr>
              <a:t>Aux types de gestes d’accompagnement (cf. page 2 du MOPPS) : faciliter la communication de l’élève, stimuler et recentrer, manipuler, écrire-prendre notes, utiliser des supports adaptés, contribuer à l’adaptation de la situation, aider à la compréhension et l’application des consignes ;</a:t>
            </a:r>
          </a:p>
          <a:p>
            <a:pPr marL="863578" lvl="2"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ea typeface="ArialMT" charset="0"/>
                <a:cs typeface="Arial" panose="020B0604020202020204" pitchFamily="34" charset="0"/>
              </a:rPr>
              <a:t>À l’organisation du </a:t>
            </a:r>
            <a:r>
              <a:rPr lang="fr-FR" altLang="fr-FR" sz="2133" dirty="0" err="1">
                <a:ea typeface="ArialMT" charset="0"/>
                <a:cs typeface="Arial" panose="020B0604020202020204" pitchFamily="34" charset="0"/>
              </a:rPr>
              <a:t>co-travail</a:t>
            </a:r>
            <a:r>
              <a:rPr lang="fr-FR" altLang="fr-FR" sz="2133" dirty="0">
                <a:ea typeface="ArialMT" charset="0"/>
                <a:cs typeface="Arial" panose="020B0604020202020204" pitchFamily="34" charset="0"/>
              </a:rPr>
              <a:t> entre les PE et l’AESH : communication anticipée et bilan de l’accompagnement après le temps d’enseignement ;</a:t>
            </a:r>
          </a:p>
          <a:p>
            <a:pPr marL="863578" lvl="2"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ea typeface="ArialMT" charset="0"/>
                <a:cs typeface="Arial" panose="020B0604020202020204" pitchFamily="34" charset="0"/>
              </a:rPr>
              <a:t>À la posture de veille par rapport au risque de sur-adaptation ;</a:t>
            </a:r>
          </a:p>
          <a:p>
            <a:pPr marL="863578" lvl="2"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ea typeface="ArialMT" charset="0"/>
                <a:cs typeface="Arial" panose="020B0604020202020204" pitchFamily="34" charset="0"/>
              </a:rPr>
              <a:t>À l’accompagnement singulier (Lapeyre et Bonjour).</a:t>
            </a:r>
          </a:p>
        </p:txBody>
      </p:sp>
      <p:sp>
        <p:nvSpPr>
          <p:cNvPr id="8" name="ZoneTexte 7">
            <a:extLst>
              <a:ext uri="{FF2B5EF4-FFF2-40B4-BE49-F238E27FC236}">
                <a16:creationId xmlns:a16="http://schemas.microsoft.com/office/drawing/2014/main" id="{332196F5-3153-FDEA-A1B8-438BAA120412}"/>
              </a:ext>
            </a:extLst>
          </p:cNvPr>
          <p:cNvSpPr txBox="1"/>
          <p:nvPr/>
        </p:nvSpPr>
        <p:spPr>
          <a:xfrm>
            <a:off x="10713398" y="2360493"/>
            <a:ext cx="1025623" cy="1077218"/>
          </a:xfrm>
          <a:prstGeom prst="rect">
            <a:avLst/>
          </a:prstGeom>
          <a:noFill/>
        </p:spPr>
        <p:txBody>
          <a:bodyPr wrap="square" rtlCol="0">
            <a:spAutoFit/>
          </a:bodyPr>
          <a:lstStyle/>
          <a:p>
            <a:r>
              <a:rPr lang="fr-FR" sz="6400" dirty="0">
                <a:hlinkClick r:id="rId5"/>
              </a:rPr>
              <a:t>🎬</a:t>
            </a:r>
            <a:endParaRPr lang="fr-FR" sz="6400" dirty="0"/>
          </a:p>
        </p:txBody>
      </p:sp>
    </p:spTree>
    <p:extLst>
      <p:ext uri="{BB962C8B-B14F-4D97-AF65-F5344CB8AC3E}">
        <p14:creationId xmlns:p14="http://schemas.microsoft.com/office/powerpoint/2010/main" val="2512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7" name="Picture 2"/>
          <p:cNvPicPr>
            <a:picLocks noChangeAspect="1" noChangeArrowheads="1"/>
          </p:cNvPicPr>
          <p:nvPr/>
        </p:nvPicPr>
        <p:blipFill>
          <a:blip r:embed="rId3" cstate="print"/>
          <a:srcRect l="24635" b="53571"/>
          <a:stretch>
            <a:fillRect/>
          </a:stretch>
        </p:blipFill>
        <p:spPr bwMode="auto">
          <a:xfrm>
            <a:off x="0" y="0"/>
            <a:ext cx="2447595"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340" y="6021289"/>
            <a:ext cx="2250992" cy="683783"/>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32656" y="-130628"/>
            <a:ext cx="2476500" cy="68834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12" name="ZoneTexte 11"/>
          <p:cNvSpPr txBox="1"/>
          <p:nvPr/>
        </p:nvSpPr>
        <p:spPr>
          <a:xfrm>
            <a:off x="2543605" y="1316766"/>
            <a:ext cx="9217024" cy="830997"/>
          </a:xfrm>
          <a:prstGeom prst="rect">
            <a:avLst/>
          </a:prstGeom>
          <a:noFill/>
        </p:spPr>
        <p:txBody>
          <a:bodyPr wrap="square" rtlCol="0">
            <a:spAutoFit/>
          </a:bodyPr>
          <a:lstStyle/>
          <a:p>
            <a:endParaRPr lang="fr-FR" sz="2400" b="1" dirty="0"/>
          </a:p>
          <a:p>
            <a:endParaRPr lang="fr-FR" sz="2400" b="1" dirty="0"/>
          </a:p>
        </p:txBody>
      </p:sp>
      <p:sp>
        <p:nvSpPr>
          <p:cNvPr id="9" name="Titre 1">
            <a:extLst>
              <a:ext uri="{FF2B5EF4-FFF2-40B4-BE49-F238E27FC236}">
                <a16:creationId xmlns:a16="http://schemas.microsoft.com/office/drawing/2014/main" id="{96817082-8A9A-41D8-B9F9-4A419BD5C23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Partie 2: Co-travailler avec un-e AESH</a:t>
            </a:r>
          </a:p>
        </p:txBody>
      </p:sp>
      <p:sp>
        <p:nvSpPr>
          <p:cNvPr id="11" name="Espace réservé du contenu 2">
            <a:extLst>
              <a:ext uri="{FF2B5EF4-FFF2-40B4-BE49-F238E27FC236}">
                <a16:creationId xmlns:a16="http://schemas.microsoft.com/office/drawing/2014/main" id="{B1CA18E6-48DE-4002-9022-7F95A572256C}"/>
              </a:ext>
            </a:extLst>
          </p:cNvPr>
          <p:cNvSpPr txBox="1">
            <a:spLocks/>
          </p:cNvSpPr>
          <p:nvPr/>
        </p:nvSpPr>
        <p:spPr>
          <a:xfrm>
            <a:off x="2971527" y="2387789"/>
            <a:ext cx="8361179" cy="3836553"/>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t>Enrôlement</a:t>
            </a:r>
            <a:r>
              <a:rPr lang="fr-FR" sz="2000" dirty="0"/>
              <a:t> : susciter l’adhésion de l’enfant aux exigences de la tâche.</a:t>
            </a:r>
          </a:p>
          <a:p>
            <a:pPr algn="l"/>
            <a:r>
              <a:rPr lang="fr-FR" sz="2000" b="1" dirty="0"/>
              <a:t>Maintien de l’orientation : </a:t>
            </a:r>
            <a:r>
              <a:rPr lang="fr-FR" sz="2000" dirty="0"/>
              <a:t>relances, répétition de la consigne, contact, aide à la gestion du matériel</a:t>
            </a:r>
            <a:endParaRPr lang="fr-FR" sz="2000" b="1" dirty="0"/>
          </a:p>
          <a:p>
            <a:pPr algn="l"/>
            <a:r>
              <a:rPr lang="fr-FR" sz="2000" b="1" dirty="0"/>
              <a:t>Contrôle de la frustration </a:t>
            </a:r>
            <a:r>
              <a:rPr lang="fr-FR" sz="2000" dirty="0"/>
              <a:t>: maintien de l’intérêt et motivation, éviter que l’erreur se transforme en échec</a:t>
            </a:r>
          </a:p>
          <a:p>
            <a:pPr algn="l"/>
            <a:r>
              <a:rPr lang="fr-FR" sz="2000" dirty="0"/>
              <a:t> </a:t>
            </a:r>
            <a:r>
              <a:rPr lang="fr-FR" sz="2000" b="1" dirty="0">
                <a:highlight>
                  <a:srgbClr val="FF0000"/>
                </a:highlight>
              </a:rPr>
              <a:t>Démonstration ou présentation de modèles</a:t>
            </a:r>
            <a:r>
              <a:rPr lang="fr-FR" sz="2000" dirty="0">
                <a:highlight>
                  <a:srgbClr val="FF0000"/>
                </a:highlight>
              </a:rPr>
              <a:t> </a:t>
            </a:r>
            <a:r>
              <a:rPr lang="fr-FR" sz="2000" dirty="0"/>
              <a:t>: rappel des stratégies.</a:t>
            </a:r>
          </a:p>
          <a:p>
            <a:pPr algn="l"/>
            <a:r>
              <a:rPr lang="fr-FR" sz="2000" dirty="0"/>
              <a:t> </a:t>
            </a:r>
            <a:r>
              <a:rPr lang="fr-FR" sz="2000" b="1" dirty="0">
                <a:highlight>
                  <a:srgbClr val="FF0000"/>
                </a:highlight>
              </a:rPr>
              <a:t>Réduction des degrés de liberté</a:t>
            </a:r>
            <a:r>
              <a:rPr lang="fr-FR" sz="2000" b="1" dirty="0"/>
              <a:t> </a:t>
            </a:r>
            <a:r>
              <a:rPr lang="fr-FR" sz="2000" dirty="0"/>
              <a:t>: simplification (matérielle) de la tâche, aide à la planification (guidance), décomposer la consigne…</a:t>
            </a:r>
          </a:p>
          <a:p>
            <a:pPr algn="l"/>
            <a:r>
              <a:rPr lang="fr-FR" sz="2000" b="1" dirty="0">
                <a:highlight>
                  <a:srgbClr val="FF0000"/>
                </a:highlight>
              </a:rPr>
              <a:t>Signalisation des caractéristiques déterminantes </a:t>
            </a:r>
            <a:r>
              <a:rPr lang="fr-FR" sz="2000" dirty="0"/>
              <a:t>: prise de conscience des écarts / réalisation et rappeler critères de réussite. </a:t>
            </a:r>
          </a:p>
          <a:p>
            <a:pPr algn="l"/>
            <a:endParaRPr lang="fr-FR" sz="2000" dirty="0"/>
          </a:p>
          <a:p>
            <a:pPr algn="l"/>
            <a:endParaRPr lang="fr-FR" sz="2000" dirty="0"/>
          </a:p>
          <a:p>
            <a:pPr algn="l"/>
            <a:endParaRPr lang="fr-FR" dirty="0">
              <a:solidFill>
                <a:srgbClr val="002060"/>
              </a:solidFill>
            </a:endParaRPr>
          </a:p>
        </p:txBody>
      </p:sp>
      <p:sp>
        <p:nvSpPr>
          <p:cNvPr id="13" name="ZoneTexte 12">
            <a:extLst>
              <a:ext uri="{FF2B5EF4-FFF2-40B4-BE49-F238E27FC236}">
                <a16:creationId xmlns:a16="http://schemas.microsoft.com/office/drawing/2014/main" id="{DE16AC98-7B34-400A-BCAC-0CD654CA617F}"/>
              </a:ext>
            </a:extLst>
          </p:cNvPr>
          <p:cNvSpPr txBox="1"/>
          <p:nvPr/>
        </p:nvSpPr>
        <p:spPr>
          <a:xfrm>
            <a:off x="2831637" y="1686098"/>
            <a:ext cx="9025003" cy="461665"/>
          </a:xfrm>
          <a:prstGeom prst="rect">
            <a:avLst/>
          </a:prstGeom>
          <a:noFill/>
        </p:spPr>
        <p:txBody>
          <a:bodyPr wrap="square" rtlCol="0">
            <a:spAutoFit/>
          </a:bodyPr>
          <a:lstStyle/>
          <a:p>
            <a:r>
              <a:rPr lang="fr-FR" sz="2400" dirty="0">
                <a:highlight>
                  <a:srgbClr val="FF00FF"/>
                </a:highlight>
              </a:rPr>
              <a:t>Les gestes professionnels de l’AESH</a:t>
            </a:r>
            <a:endParaRPr lang="fr-FR" sz="2400" b="1" i="1" u="sng" dirty="0">
              <a:highlight>
                <a:srgbClr val="FF00FF"/>
              </a:highlight>
            </a:endParaRPr>
          </a:p>
        </p:txBody>
      </p:sp>
      <p:sp>
        <p:nvSpPr>
          <p:cNvPr id="17" name="ZoneTexte 16">
            <a:extLst>
              <a:ext uri="{FF2B5EF4-FFF2-40B4-BE49-F238E27FC236}">
                <a16:creationId xmlns:a16="http://schemas.microsoft.com/office/drawing/2014/main" id="{6F073822-4C83-4587-803B-CD712CDCA6AF}"/>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accent1">
                    <a:lumMod val="7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Tree>
    <p:extLst>
      <p:ext uri="{BB962C8B-B14F-4D97-AF65-F5344CB8AC3E}">
        <p14:creationId xmlns:p14="http://schemas.microsoft.com/office/powerpoint/2010/main" val="23972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8C02C-F795-4959-B011-27F0CC7868CE}"/>
              </a:ext>
            </a:extLst>
          </p:cNvPr>
          <p:cNvSpPr>
            <a:spLocks noGrp="1"/>
          </p:cNvSpPr>
          <p:nvPr>
            <p:ph type="title"/>
          </p:nvPr>
        </p:nvSpPr>
        <p:spPr>
          <a:xfrm>
            <a:off x="2642649" y="1053624"/>
            <a:ext cx="8202386" cy="647246"/>
          </a:xfrm>
        </p:spPr>
        <p:txBody>
          <a:bodyPr>
            <a:normAutofit/>
          </a:bodyPr>
          <a:lstStyle/>
          <a:p>
            <a:r>
              <a:rPr lang="fr-FR" sz="2400" dirty="0">
                <a:highlight>
                  <a:srgbClr val="FF00FF"/>
                </a:highlight>
                <a:latin typeface="+mn-lt"/>
              </a:rPr>
              <a:t>Objectifs généraux </a:t>
            </a:r>
            <a:r>
              <a:rPr lang="fr-FR" sz="2800" b="1" dirty="0">
                <a:highlight>
                  <a:srgbClr val="FF00FF"/>
                </a:highlight>
              </a:rPr>
              <a:t>:</a:t>
            </a:r>
          </a:p>
        </p:txBody>
      </p:sp>
      <p:sp>
        <p:nvSpPr>
          <p:cNvPr id="3" name="Espace réservé du contenu 2">
            <a:extLst>
              <a:ext uri="{FF2B5EF4-FFF2-40B4-BE49-F238E27FC236}">
                <a16:creationId xmlns:a16="http://schemas.microsoft.com/office/drawing/2014/main" id="{723BAADE-6A0B-4D4E-99A8-1576780D7793}"/>
              </a:ext>
            </a:extLst>
          </p:cNvPr>
          <p:cNvSpPr>
            <a:spLocks noGrp="1"/>
          </p:cNvSpPr>
          <p:nvPr>
            <p:ph idx="1"/>
          </p:nvPr>
        </p:nvSpPr>
        <p:spPr>
          <a:xfrm>
            <a:off x="2826293" y="2011841"/>
            <a:ext cx="9025003" cy="4648071"/>
          </a:xfrm>
        </p:spPr>
        <p:txBody>
          <a:bodyPr>
            <a:normAutofit/>
          </a:bodyPr>
          <a:lstStyle/>
          <a:p>
            <a:pPr marL="6160" indent="0">
              <a:buNone/>
            </a:pPr>
            <a:r>
              <a:rPr lang="fr-FR" dirty="0"/>
              <a:t>Être en capacité de : </a:t>
            </a:r>
          </a:p>
          <a:p>
            <a:pPr marL="6160" indent="0">
              <a:buNone/>
            </a:pPr>
            <a:endParaRPr lang="fr-FR" sz="1800" dirty="0"/>
          </a:p>
          <a:p>
            <a:r>
              <a:rPr lang="fr-FR" sz="2400" dirty="0"/>
              <a:t>Définir les missions de l’AESH</a:t>
            </a:r>
          </a:p>
          <a:p>
            <a:r>
              <a:rPr lang="fr-FR" sz="2400" dirty="0"/>
              <a:t>Envisager les modalités d’une collaboration PE-AESH la plus professionnelle et efficace possible dans l’intérêt des élèves accompagnés</a:t>
            </a:r>
          </a:p>
          <a:p>
            <a:r>
              <a:rPr lang="fr-FR" sz="2400" dirty="0"/>
              <a:t>Adopter une démarche permettant de proposer des adaptations pédagogiques opérantes impliquant l’aide humaine ;</a:t>
            </a:r>
          </a:p>
          <a:p>
            <a:r>
              <a:rPr lang="fr-FR" sz="2400" dirty="0"/>
              <a:t>Percevoir les limites et les biais des actions et des relations élève / professeur(e) / AESH ;</a:t>
            </a:r>
          </a:p>
          <a:p>
            <a:endParaRPr lang="fr-FR" dirty="0"/>
          </a:p>
        </p:txBody>
      </p:sp>
      <p:pic>
        <p:nvPicPr>
          <p:cNvPr id="4" name="Picture 4">
            <a:extLst>
              <a:ext uri="{FF2B5EF4-FFF2-40B4-BE49-F238E27FC236}">
                <a16:creationId xmlns:a16="http://schemas.microsoft.com/office/drawing/2014/main" id="{FFA2FC7A-5A66-46A1-9AA3-586154B76957}"/>
              </a:ext>
            </a:extLst>
          </p:cNvPr>
          <p:cNvPicPr>
            <a:picLocks noChangeAspect="1" noChangeArrowheads="1"/>
          </p:cNvPicPr>
          <p:nvPr/>
        </p:nvPicPr>
        <p:blipFill>
          <a:blip r:embed="rId2" cstate="print"/>
          <a:srcRect/>
          <a:stretch>
            <a:fillRect/>
          </a:stretch>
        </p:blipFill>
        <p:spPr bwMode="auto">
          <a:xfrm>
            <a:off x="-32656" y="0"/>
            <a:ext cx="2476500" cy="6883400"/>
          </a:xfrm>
          <a:prstGeom prst="rect">
            <a:avLst/>
          </a:prstGeom>
          <a:noFill/>
          <a:ln w="9525">
            <a:noFill/>
            <a:miter lim="800000"/>
            <a:headEnd/>
            <a:tailEnd/>
          </a:ln>
        </p:spPr>
      </p:pic>
      <p:pic>
        <p:nvPicPr>
          <p:cNvPr id="5" name="Picture 3">
            <a:extLst>
              <a:ext uri="{FF2B5EF4-FFF2-40B4-BE49-F238E27FC236}">
                <a16:creationId xmlns:a16="http://schemas.microsoft.com/office/drawing/2014/main" id="{E6ACEA6C-E6B9-4BAA-8A0C-41D5BEA5F078}"/>
              </a:ext>
            </a:extLst>
          </p:cNvPr>
          <p:cNvPicPr>
            <a:picLocks noChangeAspect="1" noChangeArrowheads="1"/>
          </p:cNvPicPr>
          <p:nvPr/>
        </p:nvPicPr>
        <p:blipFill>
          <a:blip r:embed="rId3" cstate="print"/>
          <a:srcRect/>
          <a:stretch>
            <a:fillRect/>
          </a:stretch>
        </p:blipFill>
        <p:spPr bwMode="auto">
          <a:xfrm>
            <a:off x="143339" y="6021289"/>
            <a:ext cx="2250992" cy="683783"/>
          </a:xfrm>
          <a:prstGeom prst="rect">
            <a:avLst/>
          </a:prstGeom>
          <a:noFill/>
          <a:ln w="9525">
            <a:noFill/>
            <a:miter lim="800000"/>
            <a:headEnd/>
            <a:tailEnd/>
          </a:ln>
        </p:spPr>
      </p:pic>
      <p:sp>
        <p:nvSpPr>
          <p:cNvPr id="6" name="Titre 1">
            <a:extLst>
              <a:ext uri="{FF2B5EF4-FFF2-40B4-BE49-F238E27FC236}">
                <a16:creationId xmlns:a16="http://schemas.microsoft.com/office/drawing/2014/main" id="{EA4CB961-1E64-47DB-B70C-7E548D77FE78}"/>
              </a:ext>
            </a:extLst>
          </p:cNvPr>
          <p:cNvSpPr txBox="1">
            <a:spLocks/>
          </p:cNvSpPr>
          <p:nvPr/>
        </p:nvSpPr>
        <p:spPr>
          <a:xfrm>
            <a:off x="2620515" y="198087"/>
            <a:ext cx="9025003" cy="768085"/>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Travailler avec </a:t>
            </a:r>
            <a:r>
              <a:rPr lang="fr-FR" sz="2667" dirty="0" err="1">
                <a:latin typeface="Arial" pitchFamily="34" charset="0"/>
                <a:ea typeface="+mj-ea"/>
                <a:cs typeface="Arial" pitchFamily="34" charset="0"/>
              </a:rPr>
              <a:t>un.e</a:t>
            </a:r>
            <a:r>
              <a:rPr lang="fr-FR" sz="2667" dirty="0">
                <a:latin typeface="Arial" pitchFamily="34" charset="0"/>
                <a:ea typeface="+mj-ea"/>
                <a:cs typeface="Arial" pitchFamily="34" charset="0"/>
              </a:rPr>
              <a:t> AESH</a:t>
            </a:r>
          </a:p>
        </p:txBody>
      </p:sp>
    </p:spTree>
    <p:extLst>
      <p:ext uri="{BB962C8B-B14F-4D97-AF65-F5344CB8AC3E}">
        <p14:creationId xmlns:p14="http://schemas.microsoft.com/office/powerpoint/2010/main" val="4067341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CE5F-2F96-1A22-BCEA-C3C1507388A7}"/>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65C0EF31-12E9-F1CF-2CCE-5623BAA65E21}"/>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C5BB9F46-D6DB-D162-D95C-5EA0C43DB995}"/>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E1DFAEFA-7DEF-96C7-7254-C82FA490AF28}"/>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5EAE3FC5-77AD-A13D-DE69-E5E72561E0D5}"/>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éclairages de la recherche</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6" name="Titre 1">
            <a:extLst>
              <a:ext uri="{FF2B5EF4-FFF2-40B4-BE49-F238E27FC236}">
                <a16:creationId xmlns:a16="http://schemas.microsoft.com/office/drawing/2014/main" id="{9CA72601-263E-AB13-A655-874EAF93D074}"/>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D1E04B51-5C4A-8FB8-987E-A27536795789}"/>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accent1">
                    <a:lumMod val="7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7" name="Rectangle 2">
            <a:extLst>
              <a:ext uri="{FF2B5EF4-FFF2-40B4-BE49-F238E27FC236}">
                <a16:creationId xmlns:a16="http://schemas.microsoft.com/office/drawing/2014/main" id="{6682BE0B-BE0B-9CB0-197C-D0E1CE2DA8E7}"/>
              </a:ext>
            </a:extLst>
          </p:cNvPr>
          <p:cNvSpPr txBox="1">
            <a:spLocks noChangeArrowheads="1"/>
          </p:cNvSpPr>
          <p:nvPr/>
        </p:nvSpPr>
        <p:spPr>
          <a:xfrm>
            <a:off x="3076939" y="2610379"/>
            <a:ext cx="8592013" cy="1276779"/>
          </a:xfrm>
          <a:prstGeom prst="rect">
            <a:avLst/>
          </a:prstGeom>
        </p:spPr>
        <p:style>
          <a:lnRef idx="2">
            <a:schemeClr val="accent2"/>
          </a:lnRef>
          <a:fillRef idx="1">
            <a:schemeClr val="lt1"/>
          </a:fillRef>
          <a:effectRef idx="0">
            <a:schemeClr val="accent2"/>
          </a:effectRef>
          <a:fontRef idx="minor">
            <a:schemeClr val="dk1"/>
          </a:fontRef>
        </p:style>
        <p:txBody>
          <a:bodyPr vert="horz" lIns="121920" tIns="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5719" indent="-431789" algn="ctr">
              <a:lnSpc>
                <a:spcPct val="117000"/>
              </a:lnSpc>
              <a:buSzPct val="45000"/>
              <a:buNone/>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Étude de </a:t>
            </a:r>
            <a:r>
              <a:rPr lang="fr-FR" altLang="fr-FR" sz="2133" dirty="0" err="1">
                <a:cs typeface="Arial" panose="020B0604020202020204" pitchFamily="34" charset="0"/>
              </a:rPr>
              <a:t>Nadege</a:t>
            </a:r>
            <a:r>
              <a:rPr lang="fr-FR" altLang="fr-FR" sz="2133" dirty="0">
                <a:cs typeface="Arial" panose="020B0604020202020204" pitchFamily="34" charset="0"/>
              </a:rPr>
              <a:t> CHAUVOT « Habiletés éducatives et gestes professionnels d'ajustement d'un AVS accompagnant un élève autiste », Travail et formation en éducation, 8-2011</a:t>
            </a:r>
          </a:p>
        </p:txBody>
      </p:sp>
    </p:spTree>
    <p:extLst>
      <p:ext uri="{BB962C8B-B14F-4D97-AF65-F5344CB8AC3E}">
        <p14:creationId xmlns:p14="http://schemas.microsoft.com/office/powerpoint/2010/main" val="2686328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5D66D65-135C-44B0-9740-DA15A856DD8D}"/>
              </a:ext>
            </a:extLst>
          </p:cNvPr>
          <p:cNvSpPr txBox="1">
            <a:spLocks/>
          </p:cNvSpPr>
          <p:nvPr/>
        </p:nvSpPr>
        <p:spPr>
          <a:xfrm>
            <a:off x="3009418" y="128455"/>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3 : L’éclairage de la recherche : rappels</a:t>
            </a:r>
            <a:endParaRPr lang="fr-FR" sz="2667" dirty="0">
              <a:latin typeface="Arial" pitchFamily="34" charset="0"/>
              <a:ea typeface="+mj-ea"/>
              <a:cs typeface="Arial" pitchFamily="34" charset="0"/>
            </a:endParaRPr>
          </a:p>
        </p:txBody>
      </p:sp>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3"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8" name="ZoneTexte 7">
            <a:extLst>
              <a:ext uri="{FF2B5EF4-FFF2-40B4-BE49-F238E27FC236}">
                <a16:creationId xmlns:a16="http://schemas.microsoft.com/office/drawing/2014/main" id="{594FE211-42A1-4DF1-9B4C-B7D2391F253E}"/>
              </a:ext>
            </a:extLst>
          </p:cNvPr>
          <p:cNvSpPr txBox="1"/>
          <p:nvPr/>
        </p:nvSpPr>
        <p:spPr>
          <a:xfrm>
            <a:off x="239743" y="741787"/>
            <a:ext cx="2009552" cy="3693319"/>
          </a:xfrm>
          <a:prstGeom prst="rect">
            <a:avLst/>
          </a:prstGeom>
          <a:noFill/>
        </p:spPr>
        <p:txBody>
          <a:bodyPr wrap="square" rtlCol="0">
            <a:spAutoFit/>
          </a:bodyPr>
          <a:lstStyle/>
          <a:p>
            <a:r>
              <a:rPr lang="fr-FR" b="1" dirty="0">
                <a:solidFill>
                  <a:schemeClr val="bg2">
                    <a:lumMod val="50000"/>
                  </a:schemeClr>
                </a:solidFill>
              </a:rPr>
              <a:t>1°) Les missions de l’AESH, gestes, limites et biais</a:t>
            </a:r>
          </a:p>
          <a:p>
            <a:endParaRPr lang="fr-FR" b="1" dirty="0">
              <a:solidFill>
                <a:schemeClr val="bg2">
                  <a:lumMod val="50000"/>
                </a:schemeClr>
              </a:solidFill>
            </a:endParaRPr>
          </a:p>
          <a:p>
            <a:r>
              <a:rPr lang="fr-FR" b="1" dirty="0">
                <a:solidFill>
                  <a:schemeClr val="bg2">
                    <a:lumMod val="50000"/>
                  </a:schemeClr>
                </a:solidFill>
              </a:rPr>
              <a:t>2°) L’accompagnement des activités d’apprentissage </a:t>
            </a:r>
          </a:p>
          <a:p>
            <a:endParaRPr lang="fr-FR" b="1" dirty="0">
              <a:solidFill>
                <a:schemeClr val="bg2">
                  <a:lumMod val="50000"/>
                </a:schemeClr>
              </a:solidFill>
            </a:endParaRPr>
          </a:p>
          <a:p>
            <a:r>
              <a:rPr lang="fr-FR" b="1" dirty="0">
                <a:solidFill>
                  <a:schemeClr val="accent1">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7" name="Espace réservé du contenu 2">
            <a:extLst>
              <a:ext uri="{FF2B5EF4-FFF2-40B4-BE49-F238E27FC236}">
                <a16:creationId xmlns:a16="http://schemas.microsoft.com/office/drawing/2014/main" id="{90E3E729-210D-453D-B6AE-6C6F33A775C0}"/>
              </a:ext>
            </a:extLst>
          </p:cNvPr>
          <p:cNvSpPr txBox="1">
            <a:spLocks/>
          </p:cNvSpPr>
          <p:nvPr/>
        </p:nvSpPr>
        <p:spPr>
          <a:xfrm>
            <a:off x="3009418" y="2452914"/>
            <a:ext cx="8786342" cy="4252158"/>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ctr"/>
            <a:endParaRPr lang="fr-FR" sz="2800" dirty="0">
              <a:solidFill>
                <a:srgbClr val="4472C4"/>
              </a:solidFill>
            </a:endParaRPr>
          </a:p>
        </p:txBody>
      </p:sp>
      <p:sp>
        <p:nvSpPr>
          <p:cNvPr id="10" name="Espace réservé du contenu 2">
            <a:extLst>
              <a:ext uri="{FF2B5EF4-FFF2-40B4-BE49-F238E27FC236}">
                <a16:creationId xmlns:a16="http://schemas.microsoft.com/office/drawing/2014/main" id="{E6734359-7168-46B0-9F54-371A19ABDD68}"/>
              </a:ext>
            </a:extLst>
          </p:cNvPr>
          <p:cNvSpPr txBox="1">
            <a:spLocks/>
          </p:cNvSpPr>
          <p:nvPr/>
        </p:nvSpPr>
        <p:spPr>
          <a:xfrm>
            <a:off x="2880359" y="1589424"/>
            <a:ext cx="9168301" cy="49283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endParaRPr lang="fr-FR" sz="2000" dirty="0"/>
          </a:p>
        </p:txBody>
      </p:sp>
      <p:pic>
        <p:nvPicPr>
          <p:cNvPr id="9" name="Image 8">
            <a:extLst>
              <a:ext uri="{FF2B5EF4-FFF2-40B4-BE49-F238E27FC236}">
                <a16:creationId xmlns:a16="http://schemas.microsoft.com/office/drawing/2014/main" id="{6DF9A09C-DBB9-4684-826B-D1114443E66D}"/>
              </a:ext>
            </a:extLst>
          </p:cNvPr>
          <p:cNvPicPr>
            <a:picLocks noChangeAspect="1"/>
          </p:cNvPicPr>
          <p:nvPr/>
        </p:nvPicPr>
        <p:blipFill>
          <a:blip r:embed="rId5"/>
          <a:stretch>
            <a:fillRect/>
          </a:stretch>
        </p:blipFill>
        <p:spPr>
          <a:xfrm>
            <a:off x="2629572" y="1194299"/>
            <a:ext cx="9322685" cy="5168881"/>
          </a:xfrm>
          <a:prstGeom prst="rect">
            <a:avLst/>
          </a:prstGeom>
        </p:spPr>
      </p:pic>
    </p:spTree>
    <p:extLst>
      <p:ext uri="{BB962C8B-B14F-4D97-AF65-F5344CB8AC3E}">
        <p14:creationId xmlns:p14="http://schemas.microsoft.com/office/powerpoint/2010/main" val="864155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7B621-E6F3-D22B-28F6-E6B067BA3E46}"/>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DCCC3971-C113-1FC7-F7F1-84B9045DE924}"/>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CA2676E0-526B-6CAC-8152-30B659CC5E34}"/>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DCC988B7-A8D7-F42D-D08B-E4E9B08862BC}"/>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8F815019-72CB-8003-714E-105485B589FC}"/>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éclairages de la recherche</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6" name="Titre 1">
            <a:extLst>
              <a:ext uri="{FF2B5EF4-FFF2-40B4-BE49-F238E27FC236}">
                <a16:creationId xmlns:a16="http://schemas.microsoft.com/office/drawing/2014/main" id="{31D8E087-990D-7CCF-EC85-FF9C6CCD8FD5}"/>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43BF1A9E-CB8F-1D52-A4B8-75ECE9CDFF84}"/>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accent1">
                    <a:lumMod val="7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5" name="Rectangle 2">
            <a:extLst>
              <a:ext uri="{FF2B5EF4-FFF2-40B4-BE49-F238E27FC236}">
                <a16:creationId xmlns:a16="http://schemas.microsoft.com/office/drawing/2014/main" id="{FCD1C133-9F7B-F23C-0A24-656FD63B71C3}"/>
              </a:ext>
            </a:extLst>
          </p:cNvPr>
          <p:cNvSpPr txBox="1">
            <a:spLocks noChangeArrowheads="1"/>
          </p:cNvSpPr>
          <p:nvPr/>
        </p:nvSpPr>
        <p:spPr>
          <a:xfrm>
            <a:off x="2555859" y="1695819"/>
            <a:ext cx="8736971" cy="5719135"/>
          </a:xfrm>
          <a:prstGeom prst="rect">
            <a:avLst/>
          </a:prstGeom>
        </p:spPr>
        <p:txBody>
          <a:bodyPr vert="horz" lIns="121920" tIns="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1438" lvl="1" indent="-431789">
              <a:lnSpc>
                <a:spcPct val="117000"/>
              </a:lnSpc>
              <a:buSzPct val="75000"/>
              <a:buNone/>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a:cs typeface="Arial" panose="020B0604020202020204" pitchFamily="34" charset="0"/>
              </a:rPr>
              <a:t>La partition des tâches entre le professeur et l’AESH est souvent implicite :</a:t>
            </a:r>
          </a:p>
          <a:p>
            <a:pPr marL="1727157" lvl="2" indent="-383108">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a:cs typeface="Arial" panose="020B0604020202020204" pitchFamily="34" charset="0"/>
              </a:rPr>
              <a:t>Ca révèle la </a:t>
            </a:r>
            <a:r>
              <a:rPr lang="fr-FR" altLang="fr-FR" sz="2133" b="1">
                <a:cs typeface="Arial" panose="020B0604020202020204" pitchFamily="34" charset="0"/>
              </a:rPr>
              <a:t>complexité</a:t>
            </a:r>
            <a:r>
              <a:rPr lang="fr-FR" altLang="fr-FR" sz="2133">
                <a:cs typeface="Arial" panose="020B0604020202020204" pitchFamily="34" charset="0"/>
              </a:rPr>
              <a:t> de l'agir de l'AESH.</a:t>
            </a:r>
          </a:p>
          <a:p>
            <a:pPr marL="1727157" lvl="2" indent="-383108">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a:cs typeface="Arial" panose="020B0604020202020204" pitchFamily="34" charset="0"/>
              </a:rPr>
              <a:t>L'</a:t>
            </a:r>
            <a:r>
              <a:rPr lang="fr-FR" altLang="fr-FR" sz="2133" b="1">
                <a:cs typeface="Arial" panose="020B0604020202020204" pitchFamily="34" charset="0"/>
              </a:rPr>
              <a:t>absence de concertation</a:t>
            </a:r>
            <a:r>
              <a:rPr lang="fr-FR" altLang="fr-FR" sz="2133">
                <a:cs typeface="Arial" panose="020B0604020202020204" pitchFamily="34" charset="0"/>
              </a:rPr>
              <a:t> en amont des séance contraint l'AESH à se débrouiller en sollicitant ses propres normes, ses propres valeurs (alors que la formation est réduite : 60 h max).</a:t>
            </a:r>
          </a:p>
          <a:p>
            <a:pPr marL="1727157" lvl="2" indent="-383108">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a:cs typeface="Arial" panose="020B0604020202020204" pitchFamily="34" charset="0"/>
              </a:rPr>
              <a:t>Le  </a:t>
            </a:r>
            <a:r>
              <a:rPr lang="fr-FR" altLang="fr-FR" sz="2133" b="1">
                <a:cs typeface="Arial" panose="020B0604020202020204" pitchFamily="34" charset="0"/>
              </a:rPr>
              <a:t>Professeur  ne modifie pas ses façons de faire</a:t>
            </a:r>
            <a:r>
              <a:rPr lang="fr-FR" altLang="fr-FR" sz="2133">
                <a:cs typeface="Arial" panose="020B0604020202020204" pitchFamily="34" charset="0"/>
              </a:rPr>
              <a:t> avec l’élève comme si AESH = expert-e.</a:t>
            </a:r>
          </a:p>
          <a:p>
            <a:pPr marL="1727157" lvl="2" indent="-383108">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b="1">
                <a:cs typeface="Arial" panose="020B0604020202020204" pitchFamily="34" charset="0"/>
              </a:rPr>
              <a:t>=&gt; L’AESH prend alors des décisions</a:t>
            </a:r>
            <a:r>
              <a:rPr lang="fr-FR" altLang="fr-FR" sz="2133">
                <a:cs typeface="Arial" panose="020B0604020202020204" pitchFamily="34" charset="0"/>
              </a:rPr>
              <a:t> quand les consignes et cadrages ne sont pas suffisamment donnés clairement par l’enseignant  (ref. « trous de normes », Y. Schwartz).</a:t>
            </a:r>
            <a:endParaRPr lang="fr-FR" altLang="fr-FR" sz="2133" dirty="0">
              <a:cs typeface="Arial" panose="020B0604020202020204" pitchFamily="34" charset="0"/>
            </a:endParaRPr>
          </a:p>
        </p:txBody>
      </p:sp>
    </p:spTree>
    <p:extLst>
      <p:ext uri="{BB962C8B-B14F-4D97-AF65-F5344CB8AC3E}">
        <p14:creationId xmlns:p14="http://schemas.microsoft.com/office/powerpoint/2010/main" val="14783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58A26-9C7A-CDAE-4E3C-DD352BC8F78B}"/>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4101A211-8E60-E20E-FCF6-FBB497979749}"/>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EC7E8307-9509-872E-7875-43143B9D4ACC}"/>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C870D1BA-95A5-69E3-D18B-2DDC08ECA9EB}"/>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022728E9-4FEA-0588-2116-80E65B4B1C45}"/>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Les éclairages de la recherche</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6" name="Titre 1">
            <a:extLst>
              <a:ext uri="{FF2B5EF4-FFF2-40B4-BE49-F238E27FC236}">
                <a16:creationId xmlns:a16="http://schemas.microsoft.com/office/drawing/2014/main" id="{C65F53FD-D4B3-0787-21CD-F0E8EA61821E}"/>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2BEECD26-1702-461E-929E-3191FC0373CF}"/>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accent1">
                    <a:lumMod val="7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bg1">
                    <a:lumMod val="6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2" name="Rectangle 2">
            <a:extLst>
              <a:ext uri="{FF2B5EF4-FFF2-40B4-BE49-F238E27FC236}">
                <a16:creationId xmlns:a16="http://schemas.microsoft.com/office/drawing/2014/main" id="{00CD8E57-5AB6-FC23-593D-60E027BD29F6}"/>
              </a:ext>
            </a:extLst>
          </p:cNvPr>
          <p:cNvSpPr txBox="1">
            <a:spLocks noChangeArrowheads="1"/>
          </p:cNvSpPr>
          <p:nvPr/>
        </p:nvSpPr>
        <p:spPr>
          <a:xfrm>
            <a:off x="2447595" y="1984674"/>
            <a:ext cx="8928563" cy="4233961"/>
          </a:xfrm>
          <a:prstGeom prst="rect">
            <a:avLst/>
          </a:prstGeom>
        </p:spPr>
        <p:txBody>
          <a:bodyPr vert="horz" lIns="121920" tIns="0" rIns="121920" bIns="6096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1438" lvl="1" indent="-431789">
              <a:lnSpc>
                <a:spcPct val="117000"/>
              </a:lnSpc>
              <a:buSzPct val="75000"/>
              <a:buNone/>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dirty="0">
                <a:cs typeface="Arial" panose="020B0604020202020204" pitchFamily="34" charset="0"/>
              </a:rPr>
              <a:t>Constat d’une </a:t>
            </a:r>
            <a:r>
              <a:rPr lang="fr-FR" altLang="fr-FR" sz="2133" b="1" dirty="0">
                <a:solidFill>
                  <a:srgbClr val="FF0000"/>
                </a:solidFill>
                <a:cs typeface="Arial" panose="020B0604020202020204" pitchFamily="34" charset="0"/>
              </a:rPr>
              <a:t>partition</a:t>
            </a:r>
            <a:r>
              <a:rPr lang="fr-FR" altLang="fr-FR" sz="2133" dirty="0">
                <a:cs typeface="Arial" panose="020B0604020202020204" pitchFamily="34" charset="0"/>
              </a:rPr>
              <a:t> des rôles entre le professeur et l’AESH qui marque des territoires respectifs :</a:t>
            </a:r>
          </a:p>
          <a:p>
            <a:pPr marL="1727157" lvl="2" indent="-383108">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b="1" dirty="0">
                <a:cs typeface="Arial" panose="020B0604020202020204" pitchFamily="34" charset="0"/>
              </a:rPr>
              <a:t>Une position surplombante de l’AESH </a:t>
            </a:r>
            <a:r>
              <a:rPr lang="fr-FR" altLang="fr-FR" sz="2133" dirty="0">
                <a:cs typeface="Arial" panose="020B0604020202020204" pitchFamily="34" charset="0"/>
              </a:rPr>
              <a:t>quand il est considéré par l’enseignant comme expert des problématiques de l'élève.</a:t>
            </a:r>
          </a:p>
          <a:p>
            <a:pPr marL="1727157" lvl="2" indent="-383108">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b="1" dirty="0">
                <a:cs typeface="Arial" panose="020B0604020202020204" pitchFamily="34" charset="0"/>
              </a:rPr>
              <a:t>Une position surplombante de l’enseignant</a:t>
            </a:r>
            <a:r>
              <a:rPr lang="fr-FR" altLang="fr-FR" sz="2133" dirty="0">
                <a:cs typeface="Arial" panose="020B0604020202020204" pitchFamily="34" charset="0"/>
              </a:rPr>
              <a:t> quand l’enseignant mène les apprentissages en insérant l’élève en situation de handicap, avec ou sans aménagements spécifiques pour lui.</a:t>
            </a:r>
          </a:p>
          <a:p>
            <a:pPr marL="1727157" lvl="2" indent="-383108">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2133" b="1" dirty="0">
                <a:cs typeface="Arial" panose="020B0604020202020204" pitchFamily="34" charset="0"/>
              </a:rPr>
              <a:t>Une certaine symétrie entre l’AESH et le professeur</a:t>
            </a:r>
            <a:r>
              <a:rPr lang="fr-FR" altLang="fr-FR" sz="2133" dirty="0">
                <a:cs typeface="Arial" panose="020B0604020202020204" pitchFamily="34" charset="0"/>
              </a:rPr>
              <a:t>, c’est-à-dire que l’AESH fait comme le professeur, avec l’élève qu’il accompagne, </a:t>
            </a:r>
            <a:r>
              <a:rPr lang="fr-FR" altLang="fr-FR" sz="2133" b="1" dirty="0">
                <a:cs typeface="Arial" panose="020B0604020202020204" pitchFamily="34" charset="0"/>
              </a:rPr>
              <a:t>mais</a:t>
            </a:r>
            <a:r>
              <a:rPr lang="fr-FR" altLang="fr-FR" sz="2133" dirty="0">
                <a:cs typeface="Arial" panose="020B0604020202020204" pitchFamily="34" charset="0"/>
              </a:rPr>
              <a:t> sans parfois maîtriser les enjeux d’apprentissage de la situation.</a:t>
            </a:r>
          </a:p>
        </p:txBody>
      </p:sp>
    </p:spTree>
    <p:extLst>
      <p:ext uri="{BB962C8B-B14F-4D97-AF65-F5344CB8AC3E}">
        <p14:creationId xmlns:p14="http://schemas.microsoft.com/office/powerpoint/2010/main" val="73802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EF555-F447-C2CE-930B-FE407AE230EE}"/>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5551D14F-028D-32D3-96D3-52D969B81108}"/>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0B12E702-2713-F9D3-304F-EFBB2651F891}"/>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42292489-2B81-C25A-70A0-15321F835D43}"/>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07C2A4AE-24EC-EFE8-1867-6327F3797C92}"/>
              </a:ext>
            </a:extLst>
          </p:cNvPr>
          <p:cNvSpPr txBox="1">
            <a:spLocks/>
          </p:cNvSpPr>
          <p:nvPr/>
        </p:nvSpPr>
        <p:spPr>
          <a:xfrm>
            <a:off x="6547487" y="1215067"/>
            <a:ext cx="1651784"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Conclusion</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6" name="Titre 1">
            <a:extLst>
              <a:ext uri="{FF2B5EF4-FFF2-40B4-BE49-F238E27FC236}">
                <a16:creationId xmlns:a16="http://schemas.microsoft.com/office/drawing/2014/main" id="{D7124C31-F076-5699-9AB9-5CC57F02DBC9}"/>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6C0D2424-31F5-989F-DCEC-5910D2291A80}"/>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accent1">
                    <a:lumMod val="7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pic>
        <p:nvPicPr>
          <p:cNvPr id="9" name="Image 8">
            <a:extLst>
              <a:ext uri="{FF2B5EF4-FFF2-40B4-BE49-F238E27FC236}">
                <a16:creationId xmlns:a16="http://schemas.microsoft.com/office/drawing/2014/main" id="{CC37C575-314B-4731-A107-46BD8BF09A78}"/>
              </a:ext>
            </a:extLst>
          </p:cNvPr>
          <p:cNvPicPr>
            <a:picLocks noChangeAspect="1"/>
          </p:cNvPicPr>
          <p:nvPr/>
        </p:nvPicPr>
        <p:blipFill>
          <a:blip r:embed="rId5"/>
          <a:stretch>
            <a:fillRect/>
          </a:stretch>
        </p:blipFill>
        <p:spPr>
          <a:xfrm>
            <a:off x="2902007" y="1256316"/>
            <a:ext cx="3428745" cy="2032853"/>
          </a:xfrm>
          <a:prstGeom prst="rect">
            <a:avLst/>
          </a:prstGeom>
          <a:ln w="28575">
            <a:solidFill>
              <a:schemeClr val="tx1"/>
            </a:solidFill>
          </a:ln>
        </p:spPr>
      </p:pic>
      <p:pic>
        <p:nvPicPr>
          <p:cNvPr id="10" name="Image 9">
            <a:extLst>
              <a:ext uri="{FF2B5EF4-FFF2-40B4-BE49-F238E27FC236}">
                <a16:creationId xmlns:a16="http://schemas.microsoft.com/office/drawing/2014/main" id="{D6342F6D-4288-42D2-B2D5-689CFE0EAA92}"/>
              </a:ext>
            </a:extLst>
          </p:cNvPr>
          <p:cNvPicPr>
            <a:picLocks noChangeAspect="1"/>
          </p:cNvPicPr>
          <p:nvPr/>
        </p:nvPicPr>
        <p:blipFill>
          <a:blip r:embed="rId6"/>
          <a:stretch>
            <a:fillRect/>
          </a:stretch>
        </p:blipFill>
        <p:spPr>
          <a:xfrm>
            <a:off x="5526865" y="2485943"/>
            <a:ext cx="3160986" cy="1480145"/>
          </a:xfrm>
          <a:prstGeom prst="rect">
            <a:avLst/>
          </a:prstGeom>
        </p:spPr>
      </p:pic>
      <p:pic>
        <p:nvPicPr>
          <p:cNvPr id="7" name="Image 6">
            <a:extLst>
              <a:ext uri="{FF2B5EF4-FFF2-40B4-BE49-F238E27FC236}">
                <a16:creationId xmlns:a16="http://schemas.microsoft.com/office/drawing/2014/main" id="{494E92C8-3FB4-4740-A9F1-897A78785229}"/>
              </a:ext>
            </a:extLst>
          </p:cNvPr>
          <p:cNvPicPr>
            <a:picLocks noChangeAspect="1"/>
          </p:cNvPicPr>
          <p:nvPr/>
        </p:nvPicPr>
        <p:blipFill>
          <a:blip r:embed="rId7"/>
          <a:stretch>
            <a:fillRect/>
          </a:stretch>
        </p:blipFill>
        <p:spPr>
          <a:xfrm>
            <a:off x="8416007" y="1220755"/>
            <a:ext cx="3370264" cy="2212437"/>
          </a:xfrm>
          <a:prstGeom prst="rect">
            <a:avLst/>
          </a:prstGeom>
        </p:spPr>
      </p:pic>
      <p:pic>
        <p:nvPicPr>
          <p:cNvPr id="14" name="Image 13">
            <a:extLst>
              <a:ext uri="{FF2B5EF4-FFF2-40B4-BE49-F238E27FC236}">
                <a16:creationId xmlns:a16="http://schemas.microsoft.com/office/drawing/2014/main" id="{B91E0424-ADE1-405C-9A96-530FC72A4599}"/>
              </a:ext>
            </a:extLst>
          </p:cNvPr>
          <p:cNvPicPr>
            <a:picLocks noChangeAspect="1"/>
          </p:cNvPicPr>
          <p:nvPr/>
        </p:nvPicPr>
        <p:blipFill>
          <a:blip r:embed="rId8"/>
          <a:stretch>
            <a:fillRect/>
          </a:stretch>
        </p:blipFill>
        <p:spPr>
          <a:xfrm>
            <a:off x="2460459" y="4120126"/>
            <a:ext cx="4198757" cy="1818957"/>
          </a:xfrm>
          <a:prstGeom prst="rect">
            <a:avLst/>
          </a:prstGeom>
        </p:spPr>
      </p:pic>
      <p:pic>
        <p:nvPicPr>
          <p:cNvPr id="15" name="Image 14">
            <a:extLst>
              <a:ext uri="{FF2B5EF4-FFF2-40B4-BE49-F238E27FC236}">
                <a16:creationId xmlns:a16="http://schemas.microsoft.com/office/drawing/2014/main" id="{C0F9762C-2D45-4BE8-AE8A-0E0A106BE5EA}"/>
              </a:ext>
            </a:extLst>
          </p:cNvPr>
          <p:cNvPicPr>
            <a:picLocks noChangeAspect="1"/>
          </p:cNvPicPr>
          <p:nvPr/>
        </p:nvPicPr>
        <p:blipFill>
          <a:blip r:embed="rId9"/>
          <a:stretch>
            <a:fillRect/>
          </a:stretch>
        </p:blipFill>
        <p:spPr>
          <a:xfrm>
            <a:off x="8055084" y="3429000"/>
            <a:ext cx="4092109" cy="1600605"/>
          </a:xfrm>
          <a:prstGeom prst="rect">
            <a:avLst/>
          </a:prstGeom>
        </p:spPr>
      </p:pic>
      <p:sp>
        <p:nvSpPr>
          <p:cNvPr id="18" name="Ellipse 17">
            <a:extLst>
              <a:ext uri="{FF2B5EF4-FFF2-40B4-BE49-F238E27FC236}">
                <a16:creationId xmlns:a16="http://schemas.microsoft.com/office/drawing/2014/main" id="{214E1F7F-DC8B-4890-91DD-D647D9611B6C}"/>
              </a:ext>
            </a:extLst>
          </p:cNvPr>
          <p:cNvSpPr/>
          <p:nvPr/>
        </p:nvSpPr>
        <p:spPr>
          <a:xfrm>
            <a:off x="2745772" y="1197106"/>
            <a:ext cx="507567" cy="4980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2" name="Ellipse 21">
            <a:extLst>
              <a:ext uri="{FF2B5EF4-FFF2-40B4-BE49-F238E27FC236}">
                <a16:creationId xmlns:a16="http://schemas.microsoft.com/office/drawing/2014/main" id="{E136EF31-EBC0-464D-8EB3-467FE56EA926}"/>
              </a:ext>
            </a:extLst>
          </p:cNvPr>
          <p:cNvSpPr/>
          <p:nvPr/>
        </p:nvSpPr>
        <p:spPr>
          <a:xfrm>
            <a:off x="7073607" y="3446128"/>
            <a:ext cx="507567" cy="4980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3" name="Ellipse 22">
            <a:extLst>
              <a:ext uri="{FF2B5EF4-FFF2-40B4-BE49-F238E27FC236}">
                <a16:creationId xmlns:a16="http://schemas.microsoft.com/office/drawing/2014/main" id="{70261012-775C-413D-A4DB-D20573C8C2A5}"/>
              </a:ext>
            </a:extLst>
          </p:cNvPr>
          <p:cNvSpPr/>
          <p:nvPr/>
        </p:nvSpPr>
        <p:spPr>
          <a:xfrm>
            <a:off x="11278704" y="1123488"/>
            <a:ext cx="507567" cy="4980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4" name="Ellipse 23">
            <a:extLst>
              <a:ext uri="{FF2B5EF4-FFF2-40B4-BE49-F238E27FC236}">
                <a16:creationId xmlns:a16="http://schemas.microsoft.com/office/drawing/2014/main" id="{E45ED999-2088-48FF-BBF2-53C17E6C9841}"/>
              </a:ext>
            </a:extLst>
          </p:cNvPr>
          <p:cNvSpPr/>
          <p:nvPr/>
        </p:nvSpPr>
        <p:spPr>
          <a:xfrm>
            <a:off x="2577853" y="3927605"/>
            <a:ext cx="507567" cy="4980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25" name="Ellipse 24">
            <a:extLst>
              <a:ext uri="{FF2B5EF4-FFF2-40B4-BE49-F238E27FC236}">
                <a16:creationId xmlns:a16="http://schemas.microsoft.com/office/drawing/2014/main" id="{AE4377E1-EDBF-472F-996C-FC6B13480A86}"/>
              </a:ext>
            </a:extLst>
          </p:cNvPr>
          <p:cNvSpPr/>
          <p:nvPr/>
        </p:nvSpPr>
        <p:spPr>
          <a:xfrm>
            <a:off x="11114252" y="4339673"/>
            <a:ext cx="507567" cy="4980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2" name="Oval 8">
            <a:extLst>
              <a:ext uri="{FF2B5EF4-FFF2-40B4-BE49-F238E27FC236}">
                <a16:creationId xmlns:a16="http://schemas.microsoft.com/office/drawing/2014/main" id="{69399583-4780-ACA5-3790-14384955DDA1}"/>
              </a:ext>
            </a:extLst>
          </p:cNvPr>
          <p:cNvSpPr>
            <a:spLocks noChangeArrowheads="1"/>
          </p:cNvSpPr>
          <p:nvPr/>
        </p:nvSpPr>
        <p:spPr bwMode="auto">
          <a:xfrm>
            <a:off x="6672079" y="4675635"/>
            <a:ext cx="4198757" cy="192322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120000" tIns="76463" rIns="120000" bIns="60000" anchor="ct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gn="ctr" eaLnBrk="1"/>
            <a:r>
              <a:rPr lang="fr-FR" altLang="fr-FR" dirty="0">
                <a:cs typeface="Arial" panose="020B0604020202020204" pitchFamily="34" charset="0"/>
              </a:rPr>
              <a:t>5/ </a:t>
            </a:r>
            <a:r>
              <a:rPr lang="fr-FR" altLang="fr-FR" b="1" dirty="0">
                <a:cs typeface="Arial" panose="020B0604020202020204" pitchFamily="34" charset="0"/>
              </a:rPr>
              <a:t>Piloter</a:t>
            </a:r>
            <a:r>
              <a:rPr lang="fr-FR" altLang="fr-FR" dirty="0">
                <a:cs typeface="Arial" panose="020B0604020202020204" pitchFamily="34" charset="0"/>
              </a:rPr>
              <a:t> sur la durée </a:t>
            </a:r>
          </a:p>
          <a:p>
            <a:pPr algn="ctr" eaLnBrk="1">
              <a:lnSpc>
                <a:spcPct val="98000"/>
              </a:lnSpc>
            </a:pPr>
            <a:r>
              <a:rPr lang="fr-FR" altLang="fr-FR" dirty="0">
                <a:cs typeface="Arial" panose="020B0604020202020204" pitchFamily="34" charset="0"/>
              </a:rPr>
              <a:t>la réflexion autour de </a:t>
            </a:r>
            <a:r>
              <a:rPr lang="fr-FR" altLang="fr-FR" b="1" dirty="0">
                <a:cs typeface="Arial" panose="020B0604020202020204" pitchFamily="34" charset="0"/>
              </a:rPr>
              <a:t>l'autonomie</a:t>
            </a:r>
            <a:r>
              <a:rPr lang="fr-FR" altLang="fr-FR" dirty="0">
                <a:cs typeface="Arial" panose="020B0604020202020204" pitchFamily="34" charset="0"/>
              </a:rPr>
              <a:t> de</a:t>
            </a:r>
          </a:p>
          <a:p>
            <a:pPr algn="ctr" eaLnBrk="1">
              <a:lnSpc>
                <a:spcPct val="98000"/>
              </a:lnSpc>
            </a:pPr>
            <a:r>
              <a:rPr lang="fr-FR" altLang="fr-FR" dirty="0">
                <a:cs typeface="Arial" panose="020B0604020202020204" pitchFamily="34" charset="0"/>
              </a:rPr>
              <a:t>l'élève et du </a:t>
            </a:r>
            <a:r>
              <a:rPr lang="fr-FR" altLang="fr-FR" b="1" dirty="0" err="1">
                <a:cs typeface="Arial" panose="020B0604020202020204" pitchFamily="34" charset="0"/>
              </a:rPr>
              <a:t>désétayage</a:t>
            </a:r>
            <a:r>
              <a:rPr lang="fr-FR" altLang="fr-FR" dirty="0">
                <a:cs typeface="Arial" panose="020B0604020202020204" pitchFamily="34" charset="0"/>
              </a:rPr>
              <a:t> nécessaire</a:t>
            </a:r>
          </a:p>
          <a:p>
            <a:pPr algn="ctr" eaLnBrk="1">
              <a:lnSpc>
                <a:spcPct val="98000"/>
              </a:lnSpc>
            </a:pPr>
            <a:r>
              <a:rPr lang="fr-FR" altLang="fr-FR" dirty="0">
                <a:cs typeface="Arial" panose="020B0604020202020204" pitchFamily="34" charset="0"/>
              </a:rPr>
              <a:t>(évaluation formative, pilotage).</a:t>
            </a:r>
          </a:p>
        </p:txBody>
      </p:sp>
      <p:sp>
        <p:nvSpPr>
          <p:cNvPr id="26" name="Ellipse 25">
            <a:extLst>
              <a:ext uri="{FF2B5EF4-FFF2-40B4-BE49-F238E27FC236}">
                <a16:creationId xmlns:a16="http://schemas.microsoft.com/office/drawing/2014/main" id="{0028F05C-601F-47A5-BA0B-C2B1BB805A80}"/>
              </a:ext>
            </a:extLst>
          </p:cNvPr>
          <p:cNvSpPr/>
          <p:nvPr/>
        </p:nvSpPr>
        <p:spPr>
          <a:xfrm>
            <a:off x="9072296" y="6228839"/>
            <a:ext cx="507567" cy="4980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Tree>
    <p:extLst>
      <p:ext uri="{BB962C8B-B14F-4D97-AF65-F5344CB8AC3E}">
        <p14:creationId xmlns:p14="http://schemas.microsoft.com/office/powerpoint/2010/main" val="63975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EF555-F447-C2CE-930B-FE407AE230EE}"/>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5551D14F-028D-32D3-96D3-52D969B81108}"/>
              </a:ext>
            </a:extLst>
          </p:cNvPr>
          <p:cNvPicPr>
            <a:picLocks noChangeAspect="1" noChangeArrowheads="1"/>
          </p:cNvPicPr>
          <p:nvPr/>
        </p:nvPicPr>
        <p:blipFill>
          <a:blip r:embed="rId3" cstate="print"/>
          <a:srcRect/>
          <a:stretch>
            <a:fillRect/>
          </a:stretch>
        </p:blipFill>
        <p:spPr bwMode="auto">
          <a:xfrm>
            <a:off x="1" y="-25400"/>
            <a:ext cx="2476500" cy="6883400"/>
          </a:xfrm>
          <a:prstGeom prst="rect">
            <a:avLst/>
          </a:prstGeom>
          <a:noFill/>
          <a:ln w="9525">
            <a:noFill/>
            <a:miter lim="800000"/>
            <a:headEnd/>
            <a:tailEnd/>
          </a:ln>
        </p:spPr>
      </p:pic>
      <p:sp>
        <p:nvSpPr>
          <p:cNvPr id="3" name="Sous-titre 2">
            <a:extLst>
              <a:ext uri="{FF2B5EF4-FFF2-40B4-BE49-F238E27FC236}">
                <a16:creationId xmlns:a16="http://schemas.microsoft.com/office/drawing/2014/main" id="{0B12E702-2713-F9D3-304F-EFBB2651F891}"/>
              </a:ext>
            </a:extLst>
          </p:cNvPr>
          <p:cNvSpPr>
            <a:spLocks noGrp="1"/>
          </p:cNvSpPr>
          <p:nvPr>
            <p:ph type="subTitle" idx="1"/>
          </p:nvPr>
        </p:nvSpPr>
        <p:spPr>
          <a:xfrm>
            <a:off x="2063552" y="1581645"/>
            <a:ext cx="8534400" cy="1752600"/>
          </a:xfrm>
        </p:spPr>
        <p:txBody>
          <a:bodyPr/>
          <a:lstStyle/>
          <a:p>
            <a:endParaRPr lang="fr-FR" dirty="0"/>
          </a:p>
          <a:p>
            <a:pPr algn="l"/>
            <a:endParaRPr lang="fr-FR" dirty="0"/>
          </a:p>
        </p:txBody>
      </p:sp>
      <p:pic>
        <p:nvPicPr>
          <p:cNvPr id="13" name="Picture 3">
            <a:extLst>
              <a:ext uri="{FF2B5EF4-FFF2-40B4-BE49-F238E27FC236}">
                <a16:creationId xmlns:a16="http://schemas.microsoft.com/office/drawing/2014/main" id="{42292489-2B81-C25A-70A0-15321F835D43}"/>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4" name="Sous-titre 2">
            <a:extLst>
              <a:ext uri="{FF2B5EF4-FFF2-40B4-BE49-F238E27FC236}">
                <a16:creationId xmlns:a16="http://schemas.microsoft.com/office/drawing/2014/main" id="{07C2A4AE-24EC-EFE8-1867-6327F3797C92}"/>
              </a:ext>
            </a:extLst>
          </p:cNvPr>
          <p:cNvSpPr txBox="1">
            <a:spLocks/>
          </p:cNvSpPr>
          <p:nvPr/>
        </p:nvSpPr>
        <p:spPr>
          <a:xfrm>
            <a:off x="3076939" y="1220755"/>
            <a:ext cx="8534400" cy="480053"/>
          </a:xfrm>
          <a:prstGeom prst="rect">
            <a:avLst/>
          </a:prstGeom>
          <a:ln>
            <a:noFill/>
          </a:ln>
        </p:spPr>
        <p:txBody>
          <a:bodyPr vert="horz" lIns="121920" tIns="60960" rIns="121920" bIns="6096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a:solidFill>
                  <a:schemeClr val="tx1"/>
                </a:solidFill>
              </a:rPr>
              <a:t>Conclusion</a:t>
            </a:r>
          </a:p>
          <a:p>
            <a:endParaRPr lang="fr-FR" sz="2400" dirty="0">
              <a:solidFill>
                <a:schemeClr val="tx1"/>
              </a:solidFill>
            </a:endParaRPr>
          </a:p>
          <a:p>
            <a:endParaRPr lang="fr-FR" sz="4267" dirty="0">
              <a:solidFill>
                <a:schemeClr val="tx1"/>
              </a:solidFill>
            </a:endParaRPr>
          </a:p>
          <a:p>
            <a:pPr algn="l"/>
            <a:endParaRPr lang="fr-FR" sz="4267" dirty="0">
              <a:solidFill>
                <a:schemeClr val="tx1"/>
              </a:solidFill>
            </a:endParaRPr>
          </a:p>
          <a:p>
            <a:pPr algn="l"/>
            <a:endParaRPr lang="fr-FR" sz="4267" dirty="0"/>
          </a:p>
          <a:p>
            <a:pPr algn="l"/>
            <a:endParaRPr lang="fr-FR" sz="4267" dirty="0"/>
          </a:p>
        </p:txBody>
      </p:sp>
      <p:sp>
        <p:nvSpPr>
          <p:cNvPr id="6" name="Titre 1">
            <a:extLst>
              <a:ext uri="{FF2B5EF4-FFF2-40B4-BE49-F238E27FC236}">
                <a16:creationId xmlns:a16="http://schemas.microsoft.com/office/drawing/2014/main" id="{D7124C31-F076-5699-9AB9-5CC57F02DBC9}"/>
              </a:ext>
            </a:extLst>
          </p:cNvPr>
          <p:cNvSpPr txBox="1">
            <a:spLocks/>
          </p:cNvSpPr>
          <p:nvPr/>
        </p:nvSpPr>
        <p:spPr>
          <a:xfrm>
            <a:off x="2831637" y="164637"/>
            <a:ext cx="9025003" cy="864096"/>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Co-travailler avec un-e AESH</a:t>
            </a:r>
          </a:p>
        </p:txBody>
      </p:sp>
      <p:sp>
        <p:nvSpPr>
          <p:cNvPr id="11" name="ZoneTexte 10">
            <a:extLst>
              <a:ext uri="{FF2B5EF4-FFF2-40B4-BE49-F238E27FC236}">
                <a16:creationId xmlns:a16="http://schemas.microsoft.com/office/drawing/2014/main" id="{6C0D2424-31F5-989F-DCEC-5910D2291A80}"/>
              </a:ext>
            </a:extLst>
          </p:cNvPr>
          <p:cNvSpPr txBox="1"/>
          <p:nvPr/>
        </p:nvSpPr>
        <p:spPr>
          <a:xfrm>
            <a:off x="0" y="0"/>
            <a:ext cx="2447595" cy="6391045"/>
          </a:xfrm>
          <a:prstGeom prst="rect">
            <a:avLst/>
          </a:prstGeom>
          <a:noFill/>
        </p:spPr>
        <p:txBody>
          <a:bodyPr wrap="square" rtlCol="0">
            <a:spAutoFit/>
          </a:bodyPr>
          <a:lstStyle/>
          <a:p>
            <a:pPr algn="ctr"/>
            <a:r>
              <a:rPr lang="fr-FR" sz="2133" b="1" dirty="0"/>
              <a:t>CAPPEI  - MTC 3</a:t>
            </a:r>
          </a:p>
          <a:p>
            <a:pPr algn="ctr"/>
            <a:endParaRPr lang="fr-FR" sz="1600" b="1" dirty="0"/>
          </a:p>
          <a:p>
            <a:pPr algn="ctr"/>
            <a:r>
              <a:rPr lang="fr-FR" sz="1600" b="1" dirty="0"/>
              <a:t>Co-travailler avec un-e AESH</a:t>
            </a:r>
            <a:endParaRPr lang="fr-FR" sz="1467" b="1" dirty="0">
              <a:solidFill>
                <a:schemeClr val="tx2"/>
              </a:solidFill>
            </a:endParaRPr>
          </a:p>
          <a:p>
            <a:pPr algn="ctr"/>
            <a:endParaRPr lang="fr-FR" sz="1467" b="1" dirty="0">
              <a:solidFill>
                <a:schemeClr val="tx2"/>
              </a:solidFill>
            </a:endParaRPr>
          </a:p>
          <a:p>
            <a:pPr marL="304792" indent="-304792">
              <a:buFont typeface="+mj-lt"/>
              <a:buAutoNum type="arabicPeriod"/>
            </a:pPr>
            <a:r>
              <a:rPr lang="fr-FR" sz="1600" b="1" dirty="0">
                <a:solidFill>
                  <a:schemeClr val="bg1">
                    <a:lumMod val="65000"/>
                  </a:schemeClr>
                </a:solidFill>
              </a:rPr>
              <a:t>Les missions des AESH, gestes, limites et biais</a:t>
            </a:r>
          </a:p>
          <a:p>
            <a:endParaRPr lang="fr-FR" sz="1600" b="1" dirty="0">
              <a:solidFill>
                <a:schemeClr val="tx2"/>
              </a:solidFill>
            </a:endParaRPr>
          </a:p>
          <a:p>
            <a:pPr marL="304792" indent="-304792">
              <a:buFont typeface="+mj-lt"/>
              <a:buAutoNum type="arabicPeriod" startAt="2"/>
            </a:pPr>
            <a:r>
              <a:rPr lang="fr-FR" sz="1600" b="1" dirty="0">
                <a:solidFill>
                  <a:schemeClr val="bg1">
                    <a:lumMod val="65000"/>
                  </a:schemeClr>
                </a:solidFill>
              </a:rPr>
              <a:t>L’accompagnement des activités d’apprentissages</a:t>
            </a:r>
          </a:p>
          <a:p>
            <a:pPr marL="304792" indent="-304792">
              <a:buFont typeface="+mj-lt"/>
              <a:buAutoNum type="arabicPeriod" startAt="2"/>
            </a:pPr>
            <a:endParaRPr lang="fr-FR" sz="1600" b="1" dirty="0">
              <a:solidFill>
                <a:schemeClr val="bg1">
                  <a:lumMod val="65000"/>
                </a:schemeClr>
              </a:solidFill>
            </a:endParaRPr>
          </a:p>
          <a:p>
            <a:pPr marL="304792" indent="-304792">
              <a:buFont typeface="+mj-lt"/>
              <a:buAutoNum type="arabicPeriod" startAt="2"/>
            </a:pPr>
            <a:r>
              <a:rPr lang="fr-FR" sz="1600" b="1" dirty="0">
                <a:solidFill>
                  <a:schemeClr val="bg1">
                    <a:lumMod val="65000"/>
                  </a:schemeClr>
                </a:solidFill>
              </a:rPr>
              <a:t>Les éclairages de la recherche</a:t>
            </a:r>
          </a:p>
          <a:p>
            <a:endParaRPr lang="fr-FR" sz="1600" b="1" dirty="0">
              <a:solidFill>
                <a:schemeClr val="bg1">
                  <a:lumMod val="65000"/>
                </a:schemeClr>
              </a:solidFill>
            </a:endParaRPr>
          </a:p>
          <a:p>
            <a:endParaRPr lang="fr-FR" sz="1600" b="1" dirty="0">
              <a:solidFill>
                <a:schemeClr val="bg1">
                  <a:lumMod val="65000"/>
                </a:schemeClr>
              </a:solidFill>
            </a:endParaRPr>
          </a:p>
          <a:p>
            <a:pPr algn="ctr"/>
            <a:r>
              <a:rPr lang="fr-FR" sz="1600" b="1" dirty="0">
                <a:solidFill>
                  <a:schemeClr val="accent1">
                    <a:lumMod val="75000"/>
                  </a:schemeClr>
                </a:solidFill>
              </a:rPr>
              <a:t>CONCLUSION</a:t>
            </a: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pPr>
              <a:buFont typeface="Arial" pitchFamily="34" charset="0"/>
              <a:buChar char="•"/>
            </a:pPr>
            <a:endParaRPr lang="fr-FR" sz="1733" b="1" dirty="0">
              <a:solidFill>
                <a:schemeClr val="accent1">
                  <a:lumMod val="50000"/>
                </a:schemeClr>
              </a:solidFill>
            </a:endParaRPr>
          </a:p>
          <a:p>
            <a:endParaRPr lang="fr-FR" sz="2133" b="1" dirty="0">
              <a:solidFill>
                <a:schemeClr val="bg1"/>
              </a:solidFill>
            </a:endParaRPr>
          </a:p>
          <a:p>
            <a:endParaRPr lang="fr-FR" sz="2133" b="1" dirty="0">
              <a:solidFill>
                <a:schemeClr val="bg1"/>
              </a:solidFill>
            </a:endParaRPr>
          </a:p>
          <a:p>
            <a:endParaRPr lang="fr-FR" sz="2133" b="1" dirty="0">
              <a:solidFill>
                <a:schemeClr val="bg1"/>
              </a:solidFill>
            </a:endParaRPr>
          </a:p>
        </p:txBody>
      </p:sp>
      <p:sp>
        <p:nvSpPr>
          <p:cNvPr id="5" name="Rectangle 2">
            <a:extLst>
              <a:ext uri="{FF2B5EF4-FFF2-40B4-BE49-F238E27FC236}">
                <a16:creationId xmlns:a16="http://schemas.microsoft.com/office/drawing/2014/main" id="{2674FA53-4697-2EF5-5FBF-F437038DB73C}"/>
              </a:ext>
            </a:extLst>
          </p:cNvPr>
          <p:cNvSpPr txBox="1">
            <a:spLocks noChangeArrowheads="1"/>
          </p:cNvSpPr>
          <p:nvPr/>
        </p:nvSpPr>
        <p:spPr>
          <a:xfrm>
            <a:off x="2927392" y="1945258"/>
            <a:ext cx="8539328" cy="3883797"/>
          </a:xfrm>
          <a:prstGeom prst="rect">
            <a:avLst/>
          </a:prstGeom>
        </p:spPr>
        <p:txBody>
          <a:bodyPr vert="horz" lIns="121920" tIns="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859" indent="-287859">
              <a:lnSpc>
                <a:spcPct val="117000"/>
              </a:lnSpc>
              <a:spcBef>
                <a:spcPts val="1900"/>
              </a:spcBef>
              <a:spcAft>
                <a:spcPct val="0"/>
              </a:spcAft>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b="1" dirty="0">
                <a:cs typeface="Arial" panose="020B0604020202020204" pitchFamily="34" charset="0"/>
              </a:rPr>
              <a:t>Les idées clés à retenir :</a:t>
            </a:r>
          </a:p>
          <a:p>
            <a:pPr marL="575719" lvl="1"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Le travail en </a:t>
            </a:r>
            <a:r>
              <a:rPr lang="fr-FR" altLang="fr-FR" sz="1867" dirty="0">
                <a:highlight>
                  <a:srgbClr val="00FF00"/>
                </a:highlight>
                <a:cs typeface="Arial" panose="020B0604020202020204" pitchFamily="34" charset="0"/>
              </a:rPr>
              <a:t>co-construction</a:t>
            </a:r>
            <a:r>
              <a:rPr lang="fr-FR" altLang="fr-FR" sz="1867" dirty="0">
                <a:cs typeface="Arial" panose="020B0604020202020204" pitchFamily="34" charset="0"/>
              </a:rPr>
              <a:t>, avec l’équipe, avec l’AESH, permet de croiser les regards, d’analyser finement la situation, de proposer des aménagements cohérents, de construire un projet pour l’élève et d’accompagner son parcours.</a:t>
            </a:r>
          </a:p>
          <a:p>
            <a:pPr marL="575719" lvl="1"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L’</a:t>
            </a:r>
            <a:r>
              <a:rPr lang="fr-FR" altLang="fr-FR" sz="1867" dirty="0">
                <a:highlight>
                  <a:srgbClr val="00FF00"/>
                </a:highlight>
                <a:cs typeface="Arial" panose="020B0604020202020204" pitchFamily="34" charset="0"/>
              </a:rPr>
              <a:t>anticipation </a:t>
            </a:r>
            <a:r>
              <a:rPr lang="fr-FR" altLang="fr-FR" sz="1867" dirty="0">
                <a:cs typeface="Arial" panose="020B0604020202020204" pitchFamily="34" charset="0"/>
              </a:rPr>
              <a:t>des aménagements et gestes d’étayage de l’AESH permet d’éviter les « trous de norme » (Schwartz Y. 2009, université de Provence).</a:t>
            </a:r>
          </a:p>
          <a:p>
            <a:pPr marL="575719" lvl="1"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Les aménagements qui valent pour une ou un élève peuvent aussi être pertinents pour d’autres = </a:t>
            </a:r>
            <a:r>
              <a:rPr lang="fr-FR" altLang="fr-FR" sz="1867" dirty="0">
                <a:highlight>
                  <a:srgbClr val="00FF00"/>
                </a:highlight>
                <a:cs typeface="Arial" panose="020B0604020202020204" pitchFamily="34" charset="0"/>
              </a:rPr>
              <a:t>accessibilité universelle</a:t>
            </a:r>
            <a:r>
              <a:rPr lang="fr-FR" altLang="fr-FR" sz="1867" dirty="0">
                <a:cs typeface="Arial" panose="020B0604020202020204" pitchFamily="34" charset="0"/>
              </a:rPr>
              <a:t>.</a:t>
            </a:r>
          </a:p>
          <a:p>
            <a:pPr marL="575719" lvl="1"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r>
              <a:rPr lang="fr-FR" altLang="fr-FR" sz="1867" dirty="0">
                <a:cs typeface="Arial" panose="020B0604020202020204" pitchFamily="34" charset="0"/>
              </a:rPr>
              <a:t>Néanmoins une </a:t>
            </a:r>
            <a:r>
              <a:rPr lang="fr-FR" altLang="fr-FR" sz="1867" dirty="0">
                <a:highlight>
                  <a:srgbClr val="00FF00"/>
                </a:highlight>
                <a:cs typeface="Arial" panose="020B0604020202020204" pitchFamily="34" charset="0"/>
              </a:rPr>
              <a:t>individualisation</a:t>
            </a:r>
            <a:r>
              <a:rPr lang="fr-FR" altLang="fr-FR" sz="1867" dirty="0">
                <a:cs typeface="Arial" panose="020B0604020202020204" pitchFamily="34" charset="0"/>
              </a:rPr>
              <a:t> des aménagements est parfois nécessaire = adaptation en contexte d’inclusion.</a:t>
            </a:r>
          </a:p>
          <a:p>
            <a:pPr marL="575719" lvl="1" indent="-287859">
              <a:lnSpc>
                <a:spcPct val="117000"/>
              </a:lnSpc>
              <a:buSzPct val="45000"/>
              <a:buFont typeface="Wingdings" pitchFamily="2" charset="2"/>
              <a:buChar char=""/>
              <a:tabLst>
                <a:tab pos="965176" algn="l"/>
                <a:tab pos="1930352" algn="l"/>
                <a:tab pos="2895528" algn="l"/>
                <a:tab pos="3860703" algn="l"/>
                <a:tab pos="4825879" algn="l"/>
                <a:tab pos="5791055" algn="l"/>
                <a:tab pos="6756231" algn="l"/>
                <a:tab pos="7721407" algn="l"/>
                <a:tab pos="8686583" algn="l"/>
                <a:tab pos="9651759" algn="l"/>
                <a:tab pos="10616935" algn="l"/>
              </a:tabLst>
            </a:pPr>
            <a:endParaRPr lang="fr-FR" altLang="fr-FR" sz="1867" dirty="0">
              <a:cs typeface="Arial" panose="020B0604020202020204" pitchFamily="34" charset="0"/>
            </a:endParaRPr>
          </a:p>
        </p:txBody>
      </p:sp>
    </p:spTree>
    <p:extLst>
      <p:ext uri="{BB962C8B-B14F-4D97-AF65-F5344CB8AC3E}">
        <p14:creationId xmlns:p14="http://schemas.microsoft.com/office/powerpoint/2010/main" val="21207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8C02C-F795-4959-B011-27F0CC7868CE}"/>
              </a:ext>
            </a:extLst>
          </p:cNvPr>
          <p:cNvSpPr>
            <a:spLocks noGrp="1"/>
          </p:cNvSpPr>
          <p:nvPr>
            <p:ph type="title"/>
          </p:nvPr>
        </p:nvSpPr>
        <p:spPr>
          <a:xfrm>
            <a:off x="2620515" y="1079766"/>
            <a:ext cx="8202386" cy="647246"/>
          </a:xfrm>
        </p:spPr>
        <p:txBody>
          <a:bodyPr>
            <a:normAutofit/>
          </a:bodyPr>
          <a:lstStyle/>
          <a:p>
            <a:pPr>
              <a:lnSpc>
                <a:spcPct val="150000"/>
              </a:lnSpc>
            </a:pPr>
            <a:r>
              <a:rPr lang="fr-FR" sz="2400" b="1" dirty="0"/>
              <a:t>Plan :</a:t>
            </a:r>
          </a:p>
        </p:txBody>
      </p:sp>
      <p:sp>
        <p:nvSpPr>
          <p:cNvPr id="3" name="Espace réservé du contenu 2">
            <a:extLst>
              <a:ext uri="{FF2B5EF4-FFF2-40B4-BE49-F238E27FC236}">
                <a16:creationId xmlns:a16="http://schemas.microsoft.com/office/drawing/2014/main" id="{723BAADE-6A0B-4D4E-99A8-1576780D7793}"/>
              </a:ext>
            </a:extLst>
          </p:cNvPr>
          <p:cNvSpPr>
            <a:spLocks noGrp="1"/>
          </p:cNvSpPr>
          <p:nvPr>
            <p:ph idx="1"/>
          </p:nvPr>
        </p:nvSpPr>
        <p:spPr>
          <a:xfrm>
            <a:off x="2812647" y="1825624"/>
            <a:ext cx="9236013" cy="4834289"/>
          </a:xfrm>
        </p:spPr>
        <p:txBody>
          <a:bodyPr>
            <a:normAutofit/>
          </a:bodyPr>
          <a:lstStyle/>
          <a:p>
            <a:pPr marL="0" indent="0">
              <a:buNone/>
            </a:pPr>
            <a:r>
              <a:rPr lang="fr-FR" dirty="0"/>
              <a:t>Partie 1 – Les missions de l’AESH, gestes, limites et biais</a:t>
            </a:r>
          </a:p>
          <a:p>
            <a:pPr lvl="1"/>
            <a:r>
              <a:rPr lang="fr-FR" dirty="0"/>
              <a:t>Repères historiques</a:t>
            </a:r>
          </a:p>
          <a:p>
            <a:pPr lvl="1"/>
            <a:r>
              <a:rPr lang="fr-FR" dirty="0"/>
              <a:t>Clarifier le rôle et les missions de l’AESH : connaître le cadre officiel</a:t>
            </a:r>
          </a:p>
          <a:p>
            <a:pPr lvl="1"/>
            <a:endParaRPr lang="fr-FR" dirty="0"/>
          </a:p>
          <a:p>
            <a:pPr marL="0" indent="0">
              <a:buNone/>
            </a:pPr>
            <a:r>
              <a:rPr lang="fr-FR" dirty="0"/>
              <a:t>Partie 2 – L’accompagnement des activités d’apprentissage :</a:t>
            </a:r>
          </a:p>
          <a:p>
            <a:pPr lvl="1"/>
            <a:r>
              <a:rPr lang="fr-FR" dirty="0"/>
              <a:t>Analyse d’une situation concrète</a:t>
            </a:r>
          </a:p>
          <a:p>
            <a:pPr lvl="1"/>
            <a:r>
              <a:rPr lang="fr-FR" dirty="0"/>
              <a:t>Gestes de pilotage du travail de l’AESH par l’enseignant</a:t>
            </a:r>
          </a:p>
          <a:p>
            <a:pPr lvl="1"/>
            <a:endParaRPr lang="fr-FR" dirty="0"/>
          </a:p>
          <a:p>
            <a:pPr marL="0" indent="0">
              <a:buNone/>
            </a:pPr>
            <a:r>
              <a:rPr lang="fr-FR" dirty="0"/>
              <a:t>Partie 3 – Les éclairages de la recherche :</a:t>
            </a:r>
          </a:p>
          <a:p>
            <a:pPr lvl="1"/>
            <a:r>
              <a:rPr lang="fr-FR" dirty="0"/>
              <a:t>Présentation de l’étude de Nadège </a:t>
            </a:r>
            <a:r>
              <a:rPr lang="fr-FR" dirty="0" err="1"/>
              <a:t>Chauvot</a:t>
            </a:r>
            <a:endParaRPr lang="fr-FR" dirty="0"/>
          </a:p>
          <a:p>
            <a:pPr lvl="1"/>
            <a:r>
              <a:rPr lang="fr-FR" dirty="0"/>
              <a:t>Points de vigilance pour accueillir et accompagner l’AESH</a:t>
            </a:r>
          </a:p>
        </p:txBody>
      </p:sp>
      <p:pic>
        <p:nvPicPr>
          <p:cNvPr id="4" name="Picture 4">
            <a:extLst>
              <a:ext uri="{FF2B5EF4-FFF2-40B4-BE49-F238E27FC236}">
                <a16:creationId xmlns:a16="http://schemas.microsoft.com/office/drawing/2014/main" id="{FFA2FC7A-5A66-46A1-9AA3-586154B76957}"/>
              </a:ext>
            </a:extLst>
          </p:cNvPr>
          <p:cNvPicPr>
            <a:picLocks noChangeAspect="1" noChangeArrowheads="1"/>
          </p:cNvPicPr>
          <p:nvPr/>
        </p:nvPicPr>
        <p:blipFill>
          <a:blip r:embed="rId2" cstate="print"/>
          <a:srcRect/>
          <a:stretch>
            <a:fillRect/>
          </a:stretch>
        </p:blipFill>
        <p:spPr bwMode="auto">
          <a:xfrm>
            <a:off x="6269" y="-25400"/>
            <a:ext cx="2476500" cy="6883400"/>
          </a:xfrm>
          <a:prstGeom prst="rect">
            <a:avLst/>
          </a:prstGeom>
          <a:noFill/>
          <a:ln w="9525">
            <a:noFill/>
            <a:miter lim="800000"/>
            <a:headEnd/>
            <a:tailEnd/>
          </a:ln>
        </p:spPr>
      </p:pic>
      <p:pic>
        <p:nvPicPr>
          <p:cNvPr id="5" name="Picture 3">
            <a:extLst>
              <a:ext uri="{FF2B5EF4-FFF2-40B4-BE49-F238E27FC236}">
                <a16:creationId xmlns:a16="http://schemas.microsoft.com/office/drawing/2014/main" id="{E6ACEA6C-E6B9-4BAA-8A0C-41D5BEA5F078}"/>
              </a:ext>
            </a:extLst>
          </p:cNvPr>
          <p:cNvPicPr>
            <a:picLocks noChangeAspect="1" noChangeArrowheads="1"/>
          </p:cNvPicPr>
          <p:nvPr/>
        </p:nvPicPr>
        <p:blipFill>
          <a:blip r:embed="rId3" cstate="print"/>
          <a:srcRect/>
          <a:stretch>
            <a:fillRect/>
          </a:stretch>
        </p:blipFill>
        <p:spPr bwMode="auto">
          <a:xfrm>
            <a:off x="143339" y="6021289"/>
            <a:ext cx="2250992" cy="683783"/>
          </a:xfrm>
          <a:prstGeom prst="rect">
            <a:avLst/>
          </a:prstGeom>
          <a:noFill/>
          <a:ln w="9525">
            <a:noFill/>
            <a:miter lim="800000"/>
            <a:headEnd/>
            <a:tailEnd/>
          </a:ln>
        </p:spPr>
      </p:pic>
      <p:sp>
        <p:nvSpPr>
          <p:cNvPr id="6" name="Titre 1">
            <a:extLst>
              <a:ext uri="{FF2B5EF4-FFF2-40B4-BE49-F238E27FC236}">
                <a16:creationId xmlns:a16="http://schemas.microsoft.com/office/drawing/2014/main" id="{EA4CB961-1E64-47DB-B70C-7E548D77FE78}"/>
              </a:ext>
            </a:extLst>
          </p:cNvPr>
          <p:cNvSpPr txBox="1">
            <a:spLocks/>
          </p:cNvSpPr>
          <p:nvPr/>
        </p:nvSpPr>
        <p:spPr>
          <a:xfrm>
            <a:off x="2620515" y="186512"/>
            <a:ext cx="9025003" cy="768085"/>
          </a:xfrm>
          <a:prstGeom prst="rect">
            <a:avLst/>
          </a:prstGeom>
          <a:solidFill>
            <a:srgbClr val="ABDB77"/>
          </a:solidFill>
          <a:ln w="38100">
            <a:solidFill>
              <a:schemeClr val="tx2"/>
            </a:solidFill>
          </a:ln>
        </p:spPr>
        <p:txBody>
          <a:bodyPr vert="horz" lIns="121920" tIns="60960" rIns="121920" bIns="60960" rtlCol="0" anchor="ctr">
            <a:normAutofit/>
          </a:bodyPr>
          <a:lstStyle/>
          <a:p>
            <a:pPr algn="ctr" defTabSz="1219170">
              <a:spcBef>
                <a:spcPct val="0"/>
              </a:spcBef>
              <a:defRPr/>
            </a:pPr>
            <a:r>
              <a:rPr lang="fr-FR" sz="2667" dirty="0">
                <a:latin typeface="Arial" pitchFamily="34" charset="0"/>
                <a:ea typeface="+mj-ea"/>
                <a:cs typeface="Arial" pitchFamily="34" charset="0"/>
              </a:rPr>
              <a:t>CAPPEI MTC 3 : Travailler avec </a:t>
            </a:r>
            <a:r>
              <a:rPr lang="fr-FR" sz="2667" dirty="0" err="1">
                <a:latin typeface="Arial" pitchFamily="34" charset="0"/>
                <a:ea typeface="+mj-ea"/>
                <a:cs typeface="Arial" pitchFamily="34" charset="0"/>
              </a:rPr>
              <a:t>un.e</a:t>
            </a:r>
            <a:r>
              <a:rPr lang="fr-FR" sz="2667" dirty="0">
                <a:latin typeface="Arial" pitchFamily="34" charset="0"/>
                <a:ea typeface="+mj-ea"/>
                <a:cs typeface="Arial" pitchFamily="34" charset="0"/>
              </a:rPr>
              <a:t> AESH</a:t>
            </a:r>
          </a:p>
        </p:txBody>
      </p:sp>
      <p:sp>
        <p:nvSpPr>
          <p:cNvPr id="7" name="ZoneTexte 6">
            <a:extLst>
              <a:ext uri="{FF2B5EF4-FFF2-40B4-BE49-F238E27FC236}">
                <a16:creationId xmlns:a16="http://schemas.microsoft.com/office/drawing/2014/main" id="{C54266E1-E4E5-4A85-9343-B6C9DBCB386D}"/>
              </a:ext>
            </a:extLst>
          </p:cNvPr>
          <p:cNvSpPr txBox="1"/>
          <p:nvPr/>
        </p:nvSpPr>
        <p:spPr>
          <a:xfrm>
            <a:off x="143339" y="582129"/>
            <a:ext cx="2009552" cy="3693319"/>
          </a:xfrm>
          <a:prstGeom prst="rect">
            <a:avLst/>
          </a:prstGeom>
          <a:noFill/>
        </p:spPr>
        <p:txBody>
          <a:bodyPr wrap="square" rtlCol="0">
            <a:spAutoFit/>
          </a:bodyPr>
          <a:lstStyle/>
          <a:p>
            <a:r>
              <a:rPr lang="fr-FR" dirty="0"/>
              <a:t>1°) Les missions de l’AESH, gestes, limites et biais</a:t>
            </a:r>
          </a:p>
          <a:p>
            <a:endParaRPr lang="fr-FR" dirty="0"/>
          </a:p>
          <a:p>
            <a:r>
              <a:rPr lang="fr-FR" dirty="0"/>
              <a:t>2°) L’accompagnement des activités d’apprentissage </a:t>
            </a:r>
          </a:p>
          <a:p>
            <a:endParaRPr lang="fr-FR" dirty="0"/>
          </a:p>
          <a:p>
            <a:r>
              <a:rPr lang="fr-FR" dirty="0"/>
              <a:t>3°) Les éclairages de la recherche</a:t>
            </a:r>
          </a:p>
          <a:p>
            <a:endParaRPr lang="fr-FR" dirty="0"/>
          </a:p>
          <a:p>
            <a:r>
              <a:rPr lang="fr-FR" dirty="0"/>
              <a:t>4°) Conclusion</a:t>
            </a:r>
          </a:p>
        </p:txBody>
      </p:sp>
    </p:spTree>
    <p:extLst>
      <p:ext uri="{BB962C8B-B14F-4D97-AF65-F5344CB8AC3E}">
        <p14:creationId xmlns:p14="http://schemas.microsoft.com/office/powerpoint/2010/main" val="365961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5360" y="1556792"/>
            <a:ext cx="8534400" cy="1752600"/>
          </a:xfrm>
        </p:spPr>
        <p:txBody>
          <a:bodyPr/>
          <a:lstStyle/>
          <a:p>
            <a:endParaRPr lang="fr-FR" dirty="0"/>
          </a:p>
          <a:p>
            <a:pPr algn="l"/>
            <a:endParaRPr lang="fr-FR" dirty="0"/>
          </a:p>
        </p:txBody>
      </p:sp>
      <p:pic>
        <p:nvPicPr>
          <p:cNvPr id="7" name="Picture 2"/>
          <p:cNvPicPr>
            <a:picLocks noChangeAspect="1" noChangeArrowheads="1"/>
          </p:cNvPicPr>
          <p:nvPr/>
        </p:nvPicPr>
        <p:blipFill>
          <a:blip r:embed="rId3" cstate="print"/>
          <a:srcRect l="24635" b="53571"/>
          <a:stretch>
            <a:fillRect/>
          </a:stretch>
        </p:blipFill>
        <p:spPr bwMode="auto">
          <a:xfrm>
            <a:off x="0" y="0"/>
            <a:ext cx="2447595"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340" y="6021289"/>
            <a:ext cx="2250992" cy="683783"/>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39817" y="0"/>
            <a:ext cx="2476500" cy="6883400"/>
          </a:xfrm>
          <a:prstGeom prst="rect">
            <a:avLst/>
          </a:prstGeom>
          <a:noFill/>
          <a:ln w="9525">
            <a:noFill/>
            <a:miter lim="800000"/>
            <a:headEnd/>
            <a:tailEnd/>
          </a:ln>
        </p:spPr>
      </p:pic>
      <p:sp>
        <p:nvSpPr>
          <p:cNvPr id="15" name="Titre 1"/>
          <p:cNvSpPr txBox="1">
            <a:spLocks/>
          </p:cNvSpPr>
          <p:nvPr/>
        </p:nvSpPr>
        <p:spPr>
          <a:xfrm>
            <a:off x="2831637" y="164638"/>
            <a:ext cx="9025003" cy="1056117"/>
          </a:xfrm>
          <a:prstGeom prst="rect">
            <a:avLst/>
          </a:prstGeom>
          <a:solidFill>
            <a:schemeClr val="tx2"/>
          </a:solidFill>
          <a:ln w="38100">
            <a:solidFill>
              <a:schemeClr val="accent3"/>
            </a:solidFill>
          </a:ln>
        </p:spPr>
        <p:txBody>
          <a:bodyPr vert="horz" lIns="121920" tIns="60960" rIns="121920" bIns="60960" rtlCol="0" anchor="ctr">
            <a:normAutofit/>
          </a:bodyPr>
          <a:lstStyle/>
          <a:p>
            <a:pPr algn="ctr" defTabSz="1219170">
              <a:spcBef>
                <a:spcPct val="0"/>
              </a:spcBef>
              <a:defRPr/>
            </a:pPr>
            <a:r>
              <a:rPr lang="fr-FR" sz="2667" dirty="0">
                <a:solidFill>
                  <a:schemeClr val="accent3"/>
                </a:solidFill>
                <a:latin typeface="Arial" pitchFamily="34" charset="0"/>
                <a:ea typeface="+mj-ea"/>
                <a:cs typeface="Arial" pitchFamily="34" charset="0"/>
              </a:rPr>
              <a:t>CAPPEI Module de Tronc Commun</a:t>
            </a:r>
          </a:p>
        </p:txBody>
      </p:sp>
      <p:pic>
        <p:nvPicPr>
          <p:cNvPr id="16" name="Picture 3"/>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12" name="ZoneTexte 11"/>
          <p:cNvSpPr txBox="1"/>
          <p:nvPr/>
        </p:nvSpPr>
        <p:spPr>
          <a:xfrm>
            <a:off x="2543605" y="1316766"/>
            <a:ext cx="9217024" cy="830997"/>
          </a:xfrm>
          <a:prstGeom prst="rect">
            <a:avLst/>
          </a:prstGeom>
          <a:noFill/>
        </p:spPr>
        <p:txBody>
          <a:bodyPr wrap="square" rtlCol="0">
            <a:spAutoFit/>
          </a:bodyPr>
          <a:lstStyle/>
          <a:p>
            <a:endParaRPr lang="fr-FR" sz="2400" b="1" dirty="0"/>
          </a:p>
          <a:p>
            <a:endParaRPr lang="fr-FR" sz="2400" b="1" dirty="0"/>
          </a:p>
        </p:txBody>
      </p:sp>
      <p:pic>
        <p:nvPicPr>
          <p:cNvPr id="13" name="Image 12">
            <a:extLst>
              <a:ext uri="{FF2B5EF4-FFF2-40B4-BE49-F238E27FC236}">
                <a16:creationId xmlns:a16="http://schemas.microsoft.com/office/drawing/2014/main" id="{658A21D3-C9AF-4573-99AD-4C5B5CD972D8}"/>
              </a:ext>
            </a:extLst>
          </p:cNvPr>
          <p:cNvPicPr>
            <a:picLocks noChangeAspect="1"/>
          </p:cNvPicPr>
          <p:nvPr/>
        </p:nvPicPr>
        <p:blipFill>
          <a:blip r:embed="rId6"/>
          <a:stretch>
            <a:fillRect/>
          </a:stretch>
        </p:blipFill>
        <p:spPr>
          <a:xfrm>
            <a:off x="2539854" y="-8279"/>
            <a:ext cx="9643712" cy="6857241"/>
          </a:xfrm>
          <a:prstGeom prst="rect">
            <a:avLst/>
          </a:prstGeom>
        </p:spPr>
      </p:pic>
      <p:sp>
        <p:nvSpPr>
          <p:cNvPr id="17" name="Espace réservé du contenu 2">
            <a:extLst>
              <a:ext uri="{FF2B5EF4-FFF2-40B4-BE49-F238E27FC236}">
                <a16:creationId xmlns:a16="http://schemas.microsoft.com/office/drawing/2014/main" id="{5BD4DBF8-AECB-48DA-BA45-878B4B4396D8}"/>
              </a:ext>
            </a:extLst>
          </p:cNvPr>
          <p:cNvSpPr txBox="1">
            <a:spLocks/>
          </p:cNvSpPr>
          <p:nvPr/>
        </p:nvSpPr>
        <p:spPr>
          <a:xfrm>
            <a:off x="357552" y="3063325"/>
            <a:ext cx="1732489" cy="2655066"/>
          </a:xfrm>
          <a:prstGeom prst="rect">
            <a:avLst/>
          </a:prstGeom>
          <a:solidFill>
            <a:schemeClr val="accent3"/>
          </a:solidFill>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763">
              <a:lnSpc>
                <a:spcPct val="114000"/>
              </a:lnSpc>
            </a:pPr>
            <a:r>
              <a:rPr lang="fr-FR" sz="2000" dirty="0">
                <a:solidFill>
                  <a:srgbClr val="002060"/>
                </a:solidFill>
              </a:rPr>
              <a:t>En quoi le référentiel des compétences des </a:t>
            </a:r>
            <a:r>
              <a:rPr lang="fr-FR" sz="2000" dirty="0" err="1">
                <a:solidFill>
                  <a:srgbClr val="002060"/>
                </a:solidFill>
              </a:rPr>
              <a:t>professeur.e.s</a:t>
            </a:r>
            <a:r>
              <a:rPr lang="fr-FR" sz="2000" dirty="0">
                <a:solidFill>
                  <a:srgbClr val="002060"/>
                </a:solidFill>
              </a:rPr>
              <a:t> croises les missions des AESH ?</a:t>
            </a:r>
          </a:p>
        </p:txBody>
      </p:sp>
      <p:sp>
        <p:nvSpPr>
          <p:cNvPr id="2" name="Ellipse 1">
            <a:extLst>
              <a:ext uri="{FF2B5EF4-FFF2-40B4-BE49-F238E27FC236}">
                <a16:creationId xmlns:a16="http://schemas.microsoft.com/office/drawing/2014/main" id="{53D4546C-F8D1-49AD-B085-F17F9E155061}"/>
              </a:ext>
            </a:extLst>
          </p:cNvPr>
          <p:cNvSpPr/>
          <p:nvPr/>
        </p:nvSpPr>
        <p:spPr>
          <a:xfrm>
            <a:off x="6391175" y="40426"/>
            <a:ext cx="2331891" cy="118032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6957C914-3731-4ACB-802C-8A3D0893D2A5}"/>
              </a:ext>
            </a:extLst>
          </p:cNvPr>
          <p:cNvSpPr/>
          <p:nvPr/>
        </p:nvSpPr>
        <p:spPr>
          <a:xfrm>
            <a:off x="7808359" y="841402"/>
            <a:ext cx="2331891" cy="105611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949F9B62-E238-46E5-BD6F-01D29998C6F3}"/>
              </a:ext>
            </a:extLst>
          </p:cNvPr>
          <p:cNvSpPr/>
          <p:nvPr/>
        </p:nvSpPr>
        <p:spPr>
          <a:xfrm>
            <a:off x="9450061" y="136616"/>
            <a:ext cx="2331891" cy="13770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ADAACC3-8863-4DC6-95EB-73B4FFAE364E}"/>
              </a:ext>
            </a:extLst>
          </p:cNvPr>
          <p:cNvSpPr/>
          <p:nvPr/>
        </p:nvSpPr>
        <p:spPr>
          <a:xfrm>
            <a:off x="9877376" y="5024210"/>
            <a:ext cx="1477260" cy="156106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66698079-DD5B-4FC8-A614-4BDC4A140E8A}"/>
              </a:ext>
            </a:extLst>
          </p:cNvPr>
          <p:cNvSpPr/>
          <p:nvPr/>
        </p:nvSpPr>
        <p:spPr>
          <a:xfrm>
            <a:off x="8364354" y="5024210"/>
            <a:ext cx="1549667" cy="16691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44334AF0-E9AE-4A69-8B1B-915946D9A3FC}"/>
              </a:ext>
            </a:extLst>
          </p:cNvPr>
          <p:cNvSpPr/>
          <p:nvPr/>
        </p:nvSpPr>
        <p:spPr>
          <a:xfrm>
            <a:off x="4100362" y="5301208"/>
            <a:ext cx="1347537" cy="13770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54D0EFD-716E-48DD-B5DC-5C238B7F58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62" y="748477"/>
            <a:ext cx="2292468" cy="958899"/>
          </a:xfrm>
          <a:prstGeom prst="rect">
            <a:avLst/>
          </a:prstGeom>
        </p:spPr>
      </p:pic>
    </p:spTree>
    <p:extLst>
      <p:ext uri="{BB962C8B-B14F-4D97-AF65-F5344CB8AC3E}">
        <p14:creationId xmlns:p14="http://schemas.microsoft.com/office/powerpoint/2010/main" val="897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5D66D65-135C-44B0-9740-DA15A856DD8D}"/>
              </a:ext>
            </a:extLst>
          </p:cNvPr>
          <p:cNvSpPr txBox="1">
            <a:spLocks/>
          </p:cNvSpPr>
          <p:nvPr/>
        </p:nvSpPr>
        <p:spPr>
          <a:xfrm>
            <a:off x="3009418" y="198086"/>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1 : Repères historiques</a:t>
            </a:r>
            <a:endParaRPr lang="fr-FR" sz="2667" dirty="0">
              <a:latin typeface="Arial" pitchFamily="34" charset="0"/>
              <a:ea typeface="+mj-ea"/>
              <a:cs typeface="Arial" pitchFamily="34" charset="0"/>
            </a:endParaRPr>
          </a:p>
        </p:txBody>
      </p:sp>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2"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3" cstate="print"/>
          <a:srcRect/>
          <a:stretch>
            <a:fillRect/>
          </a:stretch>
        </p:blipFill>
        <p:spPr bwMode="auto">
          <a:xfrm>
            <a:off x="143339" y="6021289"/>
            <a:ext cx="2250992" cy="683783"/>
          </a:xfrm>
          <a:prstGeom prst="rect">
            <a:avLst/>
          </a:prstGeom>
          <a:noFill/>
          <a:ln w="9525">
            <a:noFill/>
            <a:miter lim="800000"/>
            <a:headEnd/>
            <a:tailEnd/>
          </a:ln>
        </p:spPr>
      </p:pic>
      <p:sp>
        <p:nvSpPr>
          <p:cNvPr id="7" name="ZoneTexte 6">
            <a:extLst>
              <a:ext uri="{FF2B5EF4-FFF2-40B4-BE49-F238E27FC236}">
                <a16:creationId xmlns:a16="http://schemas.microsoft.com/office/drawing/2014/main" id="{0BEAC8F2-4A78-4E74-9288-CC56D1E4269D}"/>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tx2">
                    <a:lumMod val="75000"/>
                  </a:schemeClr>
                </a:solidFill>
              </a:rPr>
              <a:t>1°) Les missions de l’AESH, gestes, limites et biais</a:t>
            </a:r>
          </a:p>
          <a:p>
            <a:endParaRPr lang="fr-FR" b="1" dirty="0">
              <a:solidFill>
                <a:schemeClr val="bg2">
                  <a:lumMod val="50000"/>
                </a:schemeClr>
              </a:solidFill>
            </a:endParaRPr>
          </a:p>
          <a:p>
            <a:r>
              <a:rPr lang="fr-FR" b="1" dirty="0">
                <a:solidFill>
                  <a:schemeClr val="bg2">
                    <a:lumMod val="50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2" name="ZoneTexte 1">
            <a:extLst>
              <a:ext uri="{FF2B5EF4-FFF2-40B4-BE49-F238E27FC236}">
                <a16:creationId xmlns:a16="http://schemas.microsoft.com/office/drawing/2014/main" id="{D8E05F0D-8961-461E-A833-7F4D95F62693}"/>
              </a:ext>
            </a:extLst>
          </p:cNvPr>
          <p:cNvSpPr txBox="1"/>
          <p:nvPr/>
        </p:nvSpPr>
        <p:spPr>
          <a:xfrm>
            <a:off x="2619839" y="1457695"/>
            <a:ext cx="9267361" cy="5713744"/>
          </a:xfrm>
          <a:prstGeom prst="rect">
            <a:avLst/>
          </a:prstGeom>
          <a:noFill/>
        </p:spPr>
        <p:txBody>
          <a:bodyPr wrap="square" rtlCol="0">
            <a:spAutoFit/>
          </a:bodyPr>
          <a:lstStyle/>
          <a:p>
            <a:r>
              <a:rPr lang="fr-FR" sz="2400" b="1" dirty="0"/>
              <a:t>Quelques repères historiques (1/3):</a:t>
            </a:r>
          </a:p>
          <a:p>
            <a:endParaRPr lang="fr-FR" dirty="0"/>
          </a:p>
          <a:p>
            <a:pPr marL="285750" indent="-285750">
              <a:lnSpc>
                <a:spcPct val="114000"/>
              </a:lnSpc>
              <a:buFont typeface="Arial" panose="020B0604020202020204" pitchFamily="34" charset="0"/>
              <a:buChar char="•"/>
            </a:pPr>
            <a:r>
              <a:rPr lang="fr-FR" b="1" dirty="0">
                <a:highlight>
                  <a:srgbClr val="FF00FF"/>
                </a:highlight>
              </a:rPr>
              <a:t>Années 80 </a:t>
            </a:r>
            <a:r>
              <a:rPr lang="fr-FR" b="1" dirty="0"/>
              <a:t>: </a:t>
            </a:r>
            <a:r>
              <a:rPr lang="fr-FR" dirty="0"/>
              <a:t>dans le cadre de la scolarisation des enfants handicapés (handicap moteur ou sensoriel) à l’école ordinaire, apparition des AIS (Auxiliaires d’Intégration Scolaire) recrutés par les parents ou des associations (avec des contrats précaires)</a:t>
            </a:r>
          </a:p>
          <a:p>
            <a:pPr marL="285750" indent="-285750">
              <a:lnSpc>
                <a:spcPct val="114000"/>
              </a:lnSpc>
              <a:buFont typeface="Arial" panose="020B0604020202020204" pitchFamily="34" charset="0"/>
              <a:buChar char="•"/>
            </a:pPr>
            <a:endParaRPr lang="fr-FR" dirty="0"/>
          </a:p>
          <a:p>
            <a:pPr marL="285750" indent="-285750">
              <a:lnSpc>
                <a:spcPct val="114000"/>
              </a:lnSpc>
              <a:buFont typeface="Arial" panose="020B0604020202020204" pitchFamily="34" charset="0"/>
              <a:buChar char="•"/>
            </a:pPr>
            <a:r>
              <a:rPr lang="fr-FR" b="1" dirty="0">
                <a:highlight>
                  <a:srgbClr val="FF00FF"/>
                </a:highlight>
              </a:rPr>
              <a:t>1999</a:t>
            </a:r>
            <a:r>
              <a:rPr lang="fr-FR" b="1" dirty="0"/>
              <a:t> : </a:t>
            </a:r>
            <a:r>
              <a:rPr lang="fr-FR" dirty="0"/>
              <a:t>dispositif </a:t>
            </a:r>
            <a:r>
              <a:rPr lang="fr-FR" dirty="0" err="1"/>
              <a:t>Handiscol</a:t>
            </a:r>
            <a:r>
              <a:rPr lang="fr-FR" dirty="0"/>
              <a:t> sous L. Jospin et S. Royal qui facilite le conventionnement des AIS dans l’école.</a:t>
            </a:r>
          </a:p>
          <a:p>
            <a:pPr marL="285750" indent="-285750">
              <a:lnSpc>
                <a:spcPct val="114000"/>
              </a:lnSpc>
              <a:buFont typeface="Arial" panose="020B0604020202020204" pitchFamily="34" charset="0"/>
              <a:buChar char="•"/>
            </a:pPr>
            <a:endParaRPr lang="fr-FR" dirty="0"/>
          </a:p>
          <a:p>
            <a:pPr marL="285750" indent="-285750">
              <a:lnSpc>
                <a:spcPct val="114000"/>
              </a:lnSpc>
              <a:buFont typeface="Arial" panose="020B0604020202020204" pitchFamily="34" charset="0"/>
              <a:buChar char="•"/>
            </a:pPr>
            <a:r>
              <a:rPr lang="fr-FR" b="1" dirty="0">
                <a:highlight>
                  <a:srgbClr val="FF00FF"/>
                </a:highlight>
              </a:rPr>
              <a:t>Juin 2003 </a:t>
            </a:r>
            <a:r>
              <a:rPr lang="fr-FR" b="1" dirty="0"/>
              <a:t>: </a:t>
            </a:r>
            <a:r>
              <a:rPr lang="fr-FR" dirty="0"/>
              <a:t>fin des emplois jeunes (sous J Chirac qui porte le dossier sur le handicap) et apparition des assistants d’éducation avec un contrat de droit publique ; les AIS sont remplacés par les AVS (Auxiliaire de Vie Scolaire Individuel), recrutés pour 6 ans, contrat renouvelable 5 fois, baccalauréat requis, temps plein et temps partiel, formation d’adaptation à l’emploi. Des missions qui sont définies selon 4 axes. L’État prend le dossier en charge. Les associations se retirent. Fin progressive du conventionnement des AIS. En septembre 2003, il y a 3 à 4000 AVS.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9" name="ZoneTexte 8">
            <a:extLst>
              <a:ext uri="{FF2B5EF4-FFF2-40B4-BE49-F238E27FC236}">
                <a16:creationId xmlns:a16="http://schemas.microsoft.com/office/drawing/2014/main" id="{14DA68BA-FEFA-46AC-BD80-681502E3DBC2}"/>
              </a:ext>
            </a:extLst>
          </p:cNvPr>
          <p:cNvSpPr txBox="1"/>
          <p:nvPr/>
        </p:nvSpPr>
        <p:spPr>
          <a:xfrm>
            <a:off x="2619839" y="1042064"/>
            <a:ext cx="2669791" cy="369332"/>
          </a:xfrm>
          <a:prstGeom prst="rect">
            <a:avLst/>
          </a:prstGeom>
          <a:noFill/>
        </p:spPr>
        <p:txBody>
          <a:bodyPr wrap="square" rtlCol="0">
            <a:spAutoFit/>
          </a:bodyPr>
          <a:lstStyle/>
          <a:p>
            <a:r>
              <a:rPr lang="fr-FR" dirty="0"/>
              <a:t>Source : G. </a:t>
            </a:r>
            <a:r>
              <a:rPr lang="fr-FR" dirty="0" err="1"/>
              <a:t>Cochetel</a:t>
            </a:r>
            <a:endParaRPr lang="fr-FR" dirty="0"/>
          </a:p>
        </p:txBody>
      </p:sp>
    </p:spTree>
    <p:extLst>
      <p:ext uri="{BB962C8B-B14F-4D97-AF65-F5344CB8AC3E}">
        <p14:creationId xmlns:p14="http://schemas.microsoft.com/office/powerpoint/2010/main" val="32831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2"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3" cstate="print"/>
          <a:srcRect/>
          <a:stretch>
            <a:fillRect/>
          </a:stretch>
        </p:blipFill>
        <p:spPr bwMode="auto">
          <a:xfrm>
            <a:off x="143339" y="6021289"/>
            <a:ext cx="2250992" cy="683783"/>
          </a:xfrm>
          <a:prstGeom prst="rect">
            <a:avLst/>
          </a:prstGeom>
          <a:noFill/>
          <a:ln w="9525">
            <a:noFill/>
            <a:miter lim="800000"/>
            <a:headEnd/>
            <a:tailEnd/>
          </a:ln>
        </p:spPr>
      </p:pic>
      <p:sp>
        <p:nvSpPr>
          <p:cNvPr id="2" name="ZoneTexte 1">
            <a:extLst>
              <a:ext uri="{FF2B5EF4-FFF2-40B4-BE49-F238E27FC236}">
                <a16:creationId xmlns:a16="http://schemas.microsoft.com/office/drawing/2014/main" id="{D8E05F0D-8961-461E-A833-7F4D95F62693}"/>
              </a:ext>
            </a:extLst>
          </p:cNvPr>
          <p:cNvSpPr txBox="1"/>
          <p:nvPr/>
        </p:nvSpPr>
        <p:spPr>
          <a:xfrm>
            <a:off x="2619839" y="1457695"/>
            <a:ext cx="9267361" cy="4435189"/>
          </a:xfrm>
          <a:prstGeom prst="rect">
            <a:avLst/>
          </a:prstGeom>
          <a:noFill/>
        </p:spPr>
        <p:txBody>
          <a:bodyPr wrap="square" rtlCol="0">
            <a:spAutoFit/>
          </a:bodyPr>
          <a:lstStyle/>
          <a:p>
            <a:r>
              <a:rPr lang="fr-FR" sz="2400" b="1" dirty="0"/>
              <a:t>Quelques repères historiques (2/3) :</a:t>
            </a:r>
          </a:p>
          <a:p>
            <a:endParaRPr lang="fr-FR" dirty="0"/>
          </a:p>
          <a:p>
            <a:pPr algn="just"/>
            <a:r>
              <a:rPr lang="fr-FR" b="1" i="0" dirty="0">
                <a:solidFill>
                  <a:srgbClr val="000000"/>
                </a:solidFill>
                <a:effectLst/>
                <a:highlight>
                  <a:srgbClr val="FF00FF"/>
                </a:highlight>
              </a:rPr>
              <a:t>Circulaire n° 2003-093 du 11 juin 2003</a:t>
            </a:r>
            <a:endParaRPr lang="fr-FR" b="0" i="0" dirty="0">
              <a:solidFill>
                <a:srgbClr val="000000"/>
              </a:solidFill>
              <a:effectLst/>
              <a:highlight>
                <a:srgbClr val="FF00FF"/>
              </a:highlight>
            </a:endParaRPr>
          </a:p>
          <a:p>
            <a:pPr algn="just"/>
            <a:r>
              <a:rPr lang="fr-FR" b="0" i="0" dirty="0">
                <a:solidFill>
                  <a:srgbClr val="000000"/>
                </a:solidFill>
                <a:effectLst/>
              </a:rPr>
              <a:t>L’auxiliaire de vie scolaire peut être amené à effectuer quatre types d’activités :</a:t>
            </a:r>
          </a:p>
          <a:p>
            <a:pPr marL="285750" indent="-285750" algn="just">
              <a:buFont typeface="Arial" panose="020B0604020202020204" pitchFamily="34" charset="0"/>
              <a:buChar char="•"/>
            </a:pPr>
            <a:r>
              <a:rPr lang="fr-FR" b="0" i="0" dirty="0">
                <a:solidFill>
                  <a:srgbClr val="000000"/>
                </a:solidFill>
                <a:effectLst/>
              </a:rPr>
              <a:t>Des interventions dans la classe définies en concertation avec l’enseignant</a:t>
            </a:r>
          </a:p>
          <a:p>
            <a:pPr marL="285750" indent="-285750" algn="just">
              <a:buFont typeface="Arial" panose="020B0604020202020204" pitchFamily="34" charset="0"/>
              <a:buChar char="•"/>
            </a:pPr>
            <a:r>
              <a:rPr lang="fr-FR" b="0" i="0" dirty="0">
                <a:solidFill>
                  <a:srgbClr val="000000"/>
                </a:solidFill>
                <a:effectLst/>
              </a:rPr>
              <a:t>Des participations aux sorties de classes occasionnelles ou régulières </a:t>
            </a:r>
            <a:endParaRPr lang="fr-FR" dirty="0">
              <a:solidFill>
                <a:srgbClr val="000000"/>
              </a:solidFill>
            </a:endParaRPr>
          </a:p>
          <a:p>
            <a:pPr marL="285750" indent="-285750" algn="just">
              <a:buFont typeface="Arial" panose="020B0604020202020204" pitchFamily="34" charset="0"/>
              <a:buChar char="•"/>
            </a:pPr>
            <a:r>
              <a:rPr lang="fr-FR" b="0" i="0" dirty="0">
                <a:solidFill>
                  <a:srgbClr val="000000"/>
                </a:solidFill>
                <a:effectLst/>
              </a:rPr>
              <a:t>L’accomplissement de gestes techniques</a:t>
            </a:r>
          </a:p>
          <a:p>
            <a:pPr marL="285750" indent="-285750" algn="just">
              <a:buFont typeface="Arial" panose="020B0604020202020204" pitchFamily="34" charset="0"/>
              <a:buChar char="•"/>
            </a:pPr>
            <a:r>
              <a:rPr lang="fr-FR" b="0" i="0" dirty="0">
                <a:solidFill>
                  <a:srgbClr val="000000"/>
                </a:solidFill>
                <a:effectLst/>
              </a:rPr>
              <a:t>Une collaboration au suivi des projets d’intégration</a:t>
            </a:r>
          </a:p>
          <a:p>
            <a:pPr marL="285750" indent="-285750">
              <a:lnSpc>
                <a:spcPct val="150000"/>
              </a:lnSpc>
              <a:buFont typeface="Arial" panose="020B0604020202020204" pitchFamily="34" charset="0"/>
              <a:buChar char="•"/>
            </a:pPr>
            <a:endParaRPr lang="fr-FR" dirty="0">
              <a:highlight>
                <a:srgbClr val="FF00FF"/>
              </a:highlight>
            </a:endParaRPr>
          </a:p>
          <a:p>
            <a:pPr marL="285750" indent="-285750">
              <a:lnSpc>
                <a:spcPct val="150000"/>
              </a:lnSpc>
              <a:buFont typeface="Arial" panose="020B0604020202020204" pitchFamily="34" charset="0"/>
              <a:buChar char="•"/>
            </a:pPr>
            <a:r>
              <a:rPr lang="fr-FR" dirty="0">
                <a:highlight>
                  <a:srgbClr val="FF00FF"/>
                </a:highlight>
              </a:rPr>
              <a:t>2005</a:t>
            </a:r>
            <a:r>
              <a:rPr lang="fr-FR" dirty="0"/>
              <a:t> : La loi 2005 ne fait pas grand cas des AVS; création des MDPH. Ce sont elles qui décident des moyens humains supplémentaires pour accompagner les élèves.</a:t>
            </a:r>
          </a:p>
          <a:p>
            <a:pPr marL="285750" indent="-285750">
              <a:lnSpc>
                <a:spcPct val="150000"/>
              </a:lnSpc>
              <a:buFont typeface="Arial" panose="020B0604020202020204" pitchFamily="34" charset="0"/>
              <a:buChar char="•"/>
            </a:pPr>
            <a:r>
              <a:rPr lang="fr-FR" dirty="0">
                <a:highlight>
                  <a:srgbClr val="FF00FF"/>
                </a:highlight>
              </a:rPr>
              <a:t>2005-2006</a:t>
            </a:r>
            <a:r>
              <a:rPr lang="fr-FR" dirty="0"/>
              <a:t> : système des contrats aidés (AED) qui sont des contrats privés. Avec des missions plus floues que celles des AVS. Difficulté à gérer les deux types de contrat (EVS et AVS)</a:t>
            </a:r>
          </a:p>
        </p:txBody>
      </p:sp>
      <p:sp>
        <p:nvSpPr>
          <p:cNvPr id="9" name="ZoneTexte 8">
            <a:extLst>
              <a:ext uri="{FF2B5EF4-FFF2-40B4-BE49-F238E27FC236}">
                <a16:creationId xmlns:a16="http://schemas.microsoft.com/office/drawing/2014/main" id="{14DA68BA-FEFA-46AC-BD80-681502E3DBC2}"/>
              </a:ext>
            </a:extLst>
          </p:cNvPr>
          <p:cNvSpPr txBox="1"/>
          <p:nvPr/>
        </p:nvSpPr>
        <p:spPr>
          <a:xfrm>
            <a:off x="2619839" y="1042064"/>
            <a:ext cx="2669791" cy="369332"/>
          </a:xfrm>
          <a:prstGeom prst="rect">
            <a:avLst/>
          </a:prstGeom>
          <a:noFill/>
        </p:spPr>
        <p:txBody>
          <a:bodyPr wrap="square" rtlCol="0">
            <a:spAutoFit/>
          </a:bodyPr>
          <a:lstStyle/>
          <a:p>
            <a:r>
              <a:rPr lang="fr-FR" dirty="0"/>
              <a:t>Source : G. </a:t>
            </a:r>
            <a:r>
              <a:rPr lang="fr-FR" dirty="0" err="1"/>
              <a:t>Cochetel</a:t>
            </a:r>
            <a:endParaRPr lang="fr-FR" dirty="0"/>
          </a:p>
        </p:txBody>
      </p:sp>
      <p:sp>
        <p:nvSpPr>
          <p:cNvPr id="8" name="ZoneTexte 7">
            <a:extLst>
              <a:ext uri="{FF2B5EF4-FFF2-40B4-BE49-F238E27FC236}">
                <a16:creationId xmlns:a16="http://schemas.microsoft.com/office/drawing/2014/main" id="{895D8E4D-4709-4313-955E-F7ED2A839828}"/>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tx2">
                    <a:lumMod val="75000"/>
                  </a:schemeClr>
                </a:solidFill>
              </a:rPr>
              <a:t>1°) Les missions de l’AESH, gestes, limites et biais</a:t>
            </a:r>
          </a:p>
          <a:p>
            <a:endParaRPr lang="fr-FR" b="1" dirty="0">
              <a:solidFill>
                <a:schemeClr val="bg2">
                  <a:lumMod val="50000"/>
                </a:schemeClr>
              </a:solidFill>
            </a:endParaRPr>
          </a:p>
          <a:p>
            <a:r>
              <a:rPr lang="fr-FR" b="1" dirty="0">
                <a:solidFill>
                  <a:schemeClr val="bg2">
                    <a:lumMod val="50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10" name="Titre 1">
            <a:extLst>
              <a:ext uri="{FF2B5EF4-FFF2-40B4-BE49-F238E27FC236}">
                <a16:creationId xmlns:a16="http://schemas.microsoft.com/office/drawing/2014/main" id="{CAC3F7BE-C3A0-48A0-BD0E-E5F0EE0530B3}"/>
              </a:ext>
            </a:extLst>
          </p:cNvPr>
          <p:cNvSpPr txBox="1">
            <a:spLocks/>
          </p:cNvSpPr>
          <p:nvPr/>
        </p:nvSpPr>
        <p:spPr>
          <a:xfrm>
            <a:off x="3009418" y="198086"/>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1 : Repères historiques</a:t>
            </a:r>
            <a:endParaRPr lang="fr-FR" sz="2667" dirty="0">
              <a:latin typeface="Arial" pitchFamily="34" charset="0"/>
              <a:ea typeface="+mj-ea"/>
              <a:cs typeface="Arial" pitchFamily="34" charset="0"/>
            </a:endParaRPr>
          </a:p>
        </p:txBody>
      </p:sp>
    </p:spTree>
    <p:extLst>
      <p:ext uri="{BB962C8B-B14F-4D97-AF65-F5344CB8AC3E}">
        <p14:creationId xmlns:p14="http://schemas.microsoft.com/office/powerpoint/2010/main" val="4987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2EE2C-68B1-48ED-8D58-85129532B032}"/>
              </a:ext>
            </a:extLst>
          </p:cNvPr>
          <p:cNvPicPr>
            <a:picLocks noChangeAspect="1" noChangeArrowheads="1"/>
          </p:cNvPicPr>
          <p:nvPr/>
        </p:nvPicPr>
        <p:blipFill>
          <a:blip r:embed="rId3" cstate="print"/>
          <a:srcRect/>
          <a:stretch>
            <a:fillRect/>
          </a:stretch>
        </p:blipFill>
        <p:spPr bwMode="auto">
          <a:xfrm>
            <a:off x="6269" y="-25400"/>
            <a:ext cx="2476500" cy="6883400"/>
          </a:xfrm>
          <a:prstGeom prst="rect">
            <a:avLst/>
          </a:prstGeom>
          <a:noFill/>
          <a:ln w="9525">
            <a:noFill/>
            <a:miter lim="800000"/>
            <a:headEnd/>
            <a:tailEnd/>
          </a:ln>
        </p:spPr>
      </p:pic>
      <p:pic>
        <p:nvPicPr>
          <p:cNvPr id="6" name="Picture 3">
            <a:extLst>
              <a:ext uri="{FF2B5EF4-FFF2-40B4-BE49-F238E27FC236}">
                <a16:creationId xmlns:a16="http://schemas.microsoft.com/office/drawing/2014/main" id="{541492E4-75F9-4B37-AF31-BF95C8FA7C81}"/>
              </a:ext>
            </a:extLst>
          </p:cNvPr>
          <p:cNvPicPr>
            <a:picLocks noChangeAspect="1" noChangeArrowheads="1"/>
          </p:cNvPicPr>
          <p:nvPr/>
        </p:nvPicPr>
        <p:blipFill>
          <a:blip r:embed="rId4" cstate="print"/>
          <a:srcRect/>
          <a:stretch>
            <a:fillRect/>
          </a:stretch>
        </p:blipFill>
        <p:spPr bwMode="auto">
          <a:xfrm>
            <a:off x="143339" y="6021289"/>
            <a:ext cx="2250992" cy="683783"/>
          </a:xfrm>
          <a:prstGeom prst="rect">
            <a:avLst/>
          </a:prstGeom>
          <a:noFill/>
          <a:ln w="9525">
            <a:noFill/>
            <a:miter lim="800000"/>
            <a:headEnd/>
            <a:tailEnd/>
          </a:ln>
        </p:spPr>
      </p:pic>
      <p:sp>
        <p:nvSpPr>
          <p:cNvPr id="2" name="ZoneTexte 1">
            <a:extLst>
              <a:ext uri="{FF2B5EF4-FFF2-40B4-BE49-F238E27FC236}">
                <a16:creationId xmlns:a16="http://schemas.microsoft.com/office/drawing/2014/main" id="{D8E05F0D-8961-461E-A833-7F4D95F62693}"/>
              </a:ext>
            </a:extLst>
          </p:cNvPr>
          <p:cNvSpPr txBox="1"/>
          <p:nvPr/>
        </p:nvSpPr>
        <p:spPr>
          <a:xfrm>
            <a:off x="2531400" y="1011353"/>
            <a:ext cx="9267361" cy="6140142"/>
          </a:xfrm>
          <a:prstGeom prst="rect">
            <a:avLst/>
          </a:prstGeom>
          <a:noFill/>
        </p:spPr>
        <p:txBody>
          <a:bodyPr wrap="square" rtlCol="0">
            <a:spAutoFit/>
          </a:bodyPr>
          <a:lstStyle/>
          <a:p>
            <a:r>
              <a:rPr lang="fr-FR" sz="2400" b="1" dirty="0"/>
              <a:t>Quelques repères historiques (3/3) :</a:t>
            </a:r>
          </a:p>
          <a:p>
            <a:pPr marL="285750" indent="-285750">
              <a:lnSpc>
                <a:spcPct val="150000"/>
              </a:lnSpc>
              <a:buFont typeface="Arial" panose="020B0604020202020204" pitchFamily="34" charset="0"/>
              <a:buChar char="•"/>
            </a:pPr>
            <a:r>
              <a:rPr lang="fr-FR" dirty="0">
                <a:highlight>
                  <a:srgbClr val="FF00FF"/>
                </a:highlight>
              </a:rPr>
              <a:t>2012</a:t>
            </a:r>
            <a:r>
              <a:rPr lang="fr-FR" dirty="0"/>
              <a:t> : face aux demandes croissantes reçues par la MDPH, une seule réponse apportée : aide individuelle mais quantifiée (donc partielle) et un accompagnement en fonction des moments de la journée ou des activités, et donc mise en place des </a:t>
            </a:r>
            <a:r>
              <a:rPr lang="fr-FR" dirty="0" err="1">
                <a:highlight>
                  <a:srgbClr val="00FF00"/>
                </a:highlight>
              </a:rPr>
              <a:t>AVSm</a:t>
            </a:r>
            <a:r>
              <a:rPr lang="fr-FR" dirty="0"/>
              <a:t> pour l’aide mutualisée qui, elle, n’est pas quantifiée et est variable (souplesse de la réponse permet l’autonomie progressive)</a:t>
            </a:r>
            <a:endParaRPr lang="fr-FR" dirty="0">
              <a:highlight>
                <a:srgbClr val="FF00FF"/>
              </a:highlight>
            </a:endParaRPr>
          </a:p>
          <a:p>
            <a:pPr marL="285750" indent="-285750">
              <a:lnSpc>
                <a:spcPct val="150000"/>
              </a:lnSpc>
              <a:spcBef>
                <a:spcPts val="0"/>
              </a:spcBef>
              <a:buFont typeface="Arial" panose="020B0604020202020204" pitchFamily="34" charset="0"/>
              <a:buChar char="•"/>
            </a:pPr>
            <a:r>
              <a:rPr lang="fr-FR" dirty="0">
                <a:highlight>
                  <a:srgbClr val="FF00FF"/>
                </a:highlight>
              </a:rPr>
              <a:t>2014</a:t>
            </a:r>
            <a:r>
              <a:rPr lang="fr-FR" dirty="0"/>
              <a:t> : AESH (Accompagnement d’Elève en situation de Handicap); apparition du terme « métier » avec une possibilité de </a:t>
            </a:r>
            <a:r>
              <a:rPr lang="fr-FR" dirty="0" err="1"/>
              <a:t>Cdéisation</a:t>
            </a:r>
            <a:r>
              <a:rPr lang="fr-FR" dirty="0"/>
              <a:t>. Mais les missions n’ont pas été redéfinies. Accompagnement limité au temps scolaire, à la marge sur le temps périscolaire. Un diplôme est prévu mais la formation n’est pas réellement diplômante et très variable car l’EN ne s’investit pas. Le financement est régional.</a:t>
            </a:r>
          </a:p>
          <a:p>
            <a:pPr marL="285750" indent="-285750">
              <a:lnSpc>
                <a:spcPct val="150000"/>
              </a:lnSpc>
              <a:spcBef>
                <a:spcPts val="0"/>
              </a:spcBef>
              <a:buFont typeface="Arial" panose="020B0604020202020204" pitchFamily="34" charset="0"/>
              <a:buChar char="•"/>
            </a:pPr>
            <a:r>
              <a:rPr lang="fr-FR" dirty="0">
                <a:highlight>
                  <a:srgbClr val="FF00FF"/>
                </a:highlight>
                <a:sym typeface="Wingdings" panose="05000000000000000000" pitchFamily="2" charset="2"/>
              </a:rPr>
              <a:t>2019 </a:t>
            </a:r>
            <a:r>
              <a:rPr lang="fr-FR" dirty="0">
                <a:sym typeface="Wingdings" panose="05000000000000000000" pitchFamily="2" charset="2"/>
              </a:rPr>
              <a:t>: volonté du ministre de donner aux AESH une place plus importante avec une adresse mail professionnelle, la possibilité de s’inscrire aux formations continues de l’EN. Suppression des Contrats aidés, création des </a:t>
            </a:r>
            <a:r>
              <a:rPr lang="fr-FR" dirty="0" err="1">
                <a:sym typeface="Wingdings" panose="05000000000000000000" pitchFamily="2" charset="2"/>
              </a:rPr>
              <a:t>Pial</a:t>
            </a:r>
            <a:r>
              <a:rPr lang="fr-FR" dirty="0">
                <a:sym typeface="Wingdings" panose="05000000000000000000" pitchFamily="2" charset="2"/>
              </a:rPr>
              <a:t> pour organiser leurs interventions de façon locale. Edition de ressources dont les guides sur Eduscol.</a:t>
            </a:r>
            <a:endParaRPr lang="fr-FR" dirty="0"/>
          </a:p>
          <a:p>
            <a:endParaRPr lang="fr-FR" dirty="0"/>
          </a:p>
        </p:txBody>
      </p:sp>
      <p:sp>
        <p:nvSpPr>
          <p:cNvPr id="9" name="ZoneTexte 8">
            <a:extLst>
              <a:ext uri="{FF2B5EF4-FFF2-40B4-BE49-F238E27FC236}">
                <a16:creationId xmlns:a16="http://schemas.microsoft.com/office/drawing/2014/main" id="{14DA68BA-FEFA-46AC-BD80-681502E3DBC2}"/>
              </a:ext>
            </a:extLst>
          </p:cNvPr>
          <p:cNvSpPr txBox="1"/>
          <p:nvPr/>
        </p:nvSpPr>
        <p:spPr>
          <a:xfrm>
            <a:off x="2531401" y="812741"/>
            <a:ext cx="2669791" cy="369332"/>
          </a:xfrm>
          <a:prstGeom prst="rect">
            <a:avLst/>
          </a:prstGeom>
          <a:noFill/>
        </p:spPr>
        <p:txBody>
          <a:bodyPr wrap="square" rtlCol="0">
            <a:spAutoFit/>
          </a:bodyPr>
          <a:lstStyle/>
          <a:p>
            <a:r>
              <a:rPr lang="fr-FR" dirty="0"/>
              <a:t>Source : G. </a:t>
            </a:r>
            <a:r>
              <a:rPr lang="fr-FR" dirty="0" err="1"/>
              <a:t>Cochetel</a:t>
            </a:r>
            <a:endParaRPr lang="fr-FR" dirty="0"/>
          </a:p>
        </p:txBody>
      </p:sp>
      <p:sp>
        <p:nvSpPr>
          <p:cNvPr id="8" name="ZoneTexte 7">
            <a:extLst>
              <a:ext uri="{FF2B5EF4-FFF2-40B4-BE49-F238E27FC236}">
                <a16:creationId xmlns:a16="http://schemas.microsoft.com/office/drawing/2014/main" id="{DFBC8828-90C9-44C4-8566-74AC37D46EBB}"/>
              </a:ext>
            </a:extLst>
          </p:cNvPr>
          <p:cNvSpPr txBox="1"/>
          <p:nvPr/>
        </p:nvSpPr>
        <p:spPr>
          <a:xfrm>
            <a:off x="143339" y="582129"/>
            <a:ext cx="2009552" cy="3693319"/>
          </a:xfrm>
          <a:prstGeom prst="rect">
            <a:avLst/>
          </a:prstGeom>
          <a:noFill/>
        </p:spPr>
        <p:txBody>
          <a:bodyPr wrap="square" rtlCol="0">
            <a:spAutoFit/>
          </a:bodyPr>
          <a:lstStyle/>
          <a:p>
            <a:r>
              <a:rPr lang="fr-FR" b="1" dirty="0">
                <a:solidFill>
                  <a:schemeClr val="tx2">
                    <a:lumMod val="75000"/>
                  </a:schemeClr>
                </a:solidFill>
              </a:rPr>
              <a:t>1°) Les missions de l’AESH, gestes, limites et biais</a:t>
            </a:r>
          </a:p>
          <a:p>
            <a:endParaRPr lang="fr-FR" b="1" dirty="0">
              <a:solidFill>
                <a:schemeClr val="bg2">
                  <a:lumMod val="50000"/>
                </a:schemeClr>
              </a:solidFill>
            </a:endParaRPr>
          </a:p>
          <a:p>
            <a:r>
              <a:rPr lang="fr-FR" b="1" dirty="0">
                <a:solidFill>
                  <a:schemeClr val="bg2">
                    <a:lumMod val="50000"/>
                  </a:schemeClr>
                </a:solidFill>
              </a:rPr>
              <a:t>2°) L’accompagnement des activités d’apprentissage </a:t>
            </a:r>
          </a:p>
          <a:p>
            <a:endParaRPr lang="fr-FR" b="1" dirty="0">
              <a:solidFill>
                <a:schemeClr val="bg2">
                  <a:lumMod val="50000"/>
                </a:schemeClr>
              </a:solidFill>
            </a:endParaRPr>
          </a:p>
          <a:p>
            <a:r>
              <a:rPr lang="fr-FR" b="1" dirty="0">
                <a:solidFill>
                  <a:schemeClr val="bg2">
                    <a:lumMod val="50000"/>
                  </a:schemeClr>
                </a:solidFill>
              </a:rPr>
              <a:t>3°) Les éclairages de la recherche</a:t>
            </a:r>
          </a:p>
          <a:p>
            <a:endParaRPr lang="fr-FR" b="1" dirty="0">
              <a:solidFill>
                <a:schemeClr val="bg2">
                  <a:lumMod val="50000"/>
                </a:schemeClr>
              </a:solidFill>
            </a:endParaRPr>
          </a:p>
          <a:p>
            <a:r>
              <a:rPr lang="fr-FR" b="1" dirty="0">
                <a:solidFill>
                  <a:schemeClr val="bg2">
                    <a:lumMod val="50000"/>
                  </a:schemeClr>
                </a:solidFill>
              </a:rPr>
              <a:t>4°) Conclusion</a:t>
            </a:r>
          </a:p>
        </p:txBody>
      </p:sp>
      <p:sp>
        <p:nvSpPr>
          <p:cNvPr id="10" name="Titre 1">
            <a:extLst>
              <a:ext uri="{FF2B5EF4-FFF2-40B4-BE49-F238E27FC236}">
                <a16:creationId xmlns:a16="http://schemas.microsoft.com/office/drawing/2014/main" id="{CBA132BD-1ACB-4080-8CE4-A651220E2278}"/>
              </a:ext>
            </a:extLst>
          </p:cNvPr>
          <p:cNvSpPr txBox="1">
            <a:spLocks/>
          </p:cNvSpPr>
          <p:nvPr/>
        </p:nvSpPr>
        <p:spPr>
          <a:xfrm>
            <a:off x="2847031" y="0"/>
            <a:ext cx="8636100" cy="768085"/>
          </a:xfrm>
          <a:prstGeom prst="rect">
            <a:avLst/>
          </a:prstGeom>
          <a:solidFill>
            <a:srgbClr val="ABDB77"/>
          </a:solidFill>
          <a:ln w="38100">
            <a:solidFill>
              <a:schemeClr val="tx2"/>
            </a:solidFill>
          </a:ln>
        </p:spPr>
        <p:txBody>
          <a:bodyPr vert="horz" lIns="121920" tIns="60960" rIns="121920" bIns="60960" rtlCol="0" anchor="ctr">
            <a:normAutofit/>
          </a:bodyPr>
          <a:lstStyle/>
          <a:p>
            <a:pPr defTabSz="1219170">
              <a:spcBef>
                <a:spcPct val="0"/>
              </a:spcBef>
              <a:defRPr/>
            </a:pPr>
            <a:r>
              <a:rPr lang="fr-FR" sz="2800" dirty="0"/>
              <a:t>Partie 1 : Repères historiques</a:t>
            </a:r>
            <a:endParaRPr lang="fr-FR" sz="2667" dirty="0">
              <a:latin typeface="Arial" pitchFamily="34" charset="0"/>
              <a:ea typeface="+mj-ea"/>
              <a:cs typeface="Arial" pitchFamily="34" charset="0"/>
            </a:endParaRPr>
          </a:p>
        </p:txBody>
      </p:sp>
    </p:spTree>
    <p:extLst>
      <p:ext uri="{BB962C8B-B14F-4D97-AF65-F5344CB8AC3E}">
        <p14:creationId xmlns:p14="http://schemas.microsoft.com/office/powerpoint/2010/main" val="355723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5284</Words>
  <Application>Microsoft Office PowerPoint</Application>
  <PresentationFormat>Grand écran</PresentationFormat>
  <Paragraphs>1057</Paragraphs>
  <Slides>45</Slides>
  <Notes>39</Notes>
  <HiddenSlides>2</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45</vt:i4>
      </vt:variant>
    </vt:vector>
  </HeadingPairs>
  <TitlesOfParts>
    <vt:vector size="54" baseType="lpstr">
      <vt:lpstr>Microsoft YaHei</vt:lpstr>
      <vt:lpstr>Arial</vt:lpstr>
      <vt:lpstr>ArialMT</vt:lpstr>
      <vt:lpstr>Calibri</vt:lpstr>
      <vt:lpstr>Calibri Light</vt:lpstr>
      <vt:lpstr>Comic Sans MS</vt:lpstr>
      <vt:lpstr>Symbol</vt:lpstr>
      <vt:lpstr>Wingdings</vt:lpstr>
      <vt:lpstr>Thème Office</vt:lpstr>
      <vt:lpstr>Travailler avec un/e AESH</vt:lpstr>
      <vt:lpstr>Présentation PowerPoint</vt:lpstr>
      <vt:lpstr>Présentation PowerPoint</vt:lpstr>
      <vt:lpstr>Objectifs généraux :</vt:lpstr>
      <vt:lpstr>Plan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Travailler avec un.e AESH</dc:title>
  <dc:creator>claire margalho</dc:creator>
  <cp:lastModifiedBy>CLAIRE MARGALHO</cp:lastModifiedBy>
  <cp:revision>35</cp:revision>
  <dcterms:created xsi:type="dcterms:W3CDTF">2025-04-12T09:09:33Z</dcterms:created>
  <dcterms:modified xsi:type="dcterms:W3CDTF">2026-05-30T06:29:02Z</dcterms:modified>
</cp:coreProperties>
</file>